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9"/>
  </p:notesMasterIdLst>
  <p:sldIdLst>
    <p:sldId id="256" r:id="rId2"/>
    <p:sldId id="272" r:id="rId3"/>
    <p:sldId id="258" r:id="rId4"/>
    <p:sldId id="266" r:id="rId5"/>
    <p:sldId id="259" r:id="rId6"/>
    <p:sldId id="257" r:id="rId7"/>
    <p:sldId id="261" r:id="rId8"/>
    <p:sldId id="263" r:id="rId9"/>
    <p:sldId id="260" r:id="rId10"/>
    <p:sldId id="264" r:id="rId11"/>
    <p:sldId id="273" r:id="rId12"/>
    <p:sldId id="274" r:id="rId13"/>
    <p:sldId id="269" r:id="rId14"/>
    <p:sldId id="270" r:id="rId15"/>
    <p:sldId id="271" r:id="rId16"/>
    <p:sldId id="275" r:id="rId17"/>
    <p:sldId id="265" r:id="rId18"/>
  </p:sldIdLst>
  <p:sldSz cx="9144000" cy="5143500" type="screen16x9"/>
  <p:notesSz cx="6858000" cy="9144000"/>
  <p:embeddedFontLst>
    <p:embeddedFont>
      <p:font typeface="Raleway" panose="020B060402020202020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Wingdings 3" panose="05040102010807070707" pitchFamily="18" charset="2"/>
      <p:regular r:id="rId28"/>
    </p:embeddedFont>
    <p:embeddedFont>
      <p:font typeface="Sylfaen" panose="010A0502050306030303" pitchFamily="18" charset="0"/>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27" autoAdjust="0"/>
    <p:restoredTop sz="94660"/>
  </p:normalViewPr>
  <p:slideViewPr>
    <p:cSldViewPr snapToGrid="0">
      <p:cViewPr varScale="1">
        <p:scale>
          <a:sx n="86" d="100"/>
          <a:sy n="86" d="100"/>
        </p:scale>
        <p:origin x="36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20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2177571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22328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686515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smtClean="0"/>
              <a:t>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1024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9888106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759271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smtClean="0"/>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4720852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1489586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3806748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3A977E"/>
        </a:solidFill>
        <a:effectLst/>
      </p:bgPr>
    </p:bg>
    <p:spTree>
      <p:nvGrpSpPr>
        <p:cNvPr id="1" name="Shape 17"/>
        <p:cNvGrpSpPr/>
        <p:nvPr/>
      </p:nvGrpSpPr>
      <p:grpSpPr>
        <a:xfrm>
          <a:off x="0" y="0"/>
          <a:ext cx="0" cy="0"/>
          <a:chOff x="0" y="0"/>
          <a:chExt cx="0" cy="0"/>
        </a:xfrm>
      </p:grpSpPr>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6223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3A977E"/>
        </a:solidFill>
        <a:effectLst/>
      </p:bgPr>
    </p:bg>
    <p:spTree>
      <p:nvGrpSpPr>
        <p:cNvPr id="1" name="Shape 55"/>
        <p:cNvGrpSpPr/>
        <p:nvPr/>
      </p:nvGrpSpPr>
      <p:grpSpPr>
        <a:xfrm>
          <a:off x="0" y="0"/>
          <a:ext cx="0" cy="0"/>
          <a:chOff x="0" y="0"/>
          <a:chExt cx="0" cy="0"/>
        </a:xfrm>
      </p:grpSpPr>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52835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494528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3" name="Google Shape;33;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4" name="Google Shape;34;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5" name="Google Shape;35;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6" name="Google Shape;36;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88282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749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5558976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170989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145013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6847016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56671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11/18/2024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74938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571518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dirty="0"/>
              <a:t>11/18/2024</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9366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hashtag/eu4energy?__eep__=6&amp;__cft__%5b0%5d=AZXtIOqnpCmZErcl-U-SMd-Of7wfCVtFeLGsAuuFGWslEacIn88Z8eAHHjMnEnuYWoI0heSe-zuu1fA5BklC26g1lGsAkBWh5kXzHxEupnzsU9kGNls9yTGGFCkG2Pno_YYyDYwxijM_gqpgKUqll18_1zWE8ZiIJFgvC09ba4XLCPsXwies6x-mW6GXdepKw3MuXvofn2caSkbJo9IIDKBWAsxn9U424CcIKMokG0c_vw&amp;__tn__=*NK-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s://www.facebook.com/hashtag/comeast?__eep__=6&amp;__cft__%5b0%5d=AZXtIOqnpCmZErcl-U-SMd-Of7wfCVtFeLGsAuuFGWslEacIn88Z8eAHHjMnEnuYWoI0heSe-zuu1fA5BklC26g1lGsAkBWh5kXzHxEupnzsU9kGNls9yTGGFCkG2Pno_YYyDYwxijM_gqpgKUqll18_1zWE8ZiIJFgvC09ba4XLCPsXwies6x-mW6GXdepKw3MuXvofn2caSkbJo9IIDKBWAsxn9U424CcIKMokG0c_vw&amp;__tn__=*NK-R" TargetMode="External"/><Relationship Id="rId4" Type="http://schemas.openxmlformats.org/officeDocument/2006/relationships/hyperlink" Target="https://www.facebook.com/hashtag/eusew2024?__eep__=6&amp;__cft__%5b0%5d=AZXtIOqnpCmZErcl-U-SMd-Of7wfCVtFeLGsAuuFGWslEacIn88Z8eAHHjMnEnuYWoI0heSe-zuu1fA5BklC26g1lGsAkBWh5kXzHxEupnzsU9kGNls9yTGGFCkG2Pno_YYyDYwxijM_gqpgKUqll18_1zWE8ZiIJFgvC09ba4XLCPsXwies6x-mW6GXdepKw3MuXvofn2caSkbJo9IIDKBWAsxn9U424CcIKMokG0c_vw&amp;__tn__=*NK-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1457" y="591672"/>
            <a:ext cx="7688100" cy="2474258"/>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sz="2200" dirty="0" smtClean="0"/>
              <a:t>            </a:t>
            </a:r>
            <a:r>
              <a:rPr lang="ka-GE" sz="2200" dirty="0" smtClean="0"/>
              <a:t>მდგრადი ენერგეტიკის დღეები</a:t>
            </a:r>
            <a:r>
              <a:rPr lang="en-US" sz="2200" dirty="0" smtClean="0"/>
              <a:t/>
            </a:r>
            <a:br>
              <a:rPr lang="en-US" sz="2200" dirty="0" smtClean="0"/>
            </a:br>
            <a:r>
              <a:rPr lang="en-US" sz="2200" dirty="0"/>
              <a:t> </a:t>
            </a:r>
            <a:r>
              <a:rPr lang="en-US" sz="2200" dirty="0" smtClean="0"/>
              <a:t>     </a:t>
            </a:r>
            <a:br>
              <a:rPr lang="en-US" sz="2200" dirty="0" smtClean="0"/>
            </a:br>
            <a:r>
              <a:rPr lang="en-US" sz="2200" dirty="0"/>
              <a:t> </a:t>
            </a:r>
            <a:r>
              <a:rPr lang="en-US" sz="2200" dirty="0" smtClean="0"/>
              <a:t>     </a:t>
            </a:r>
            <a:r>
              <a:rPr lang="ka-GE" sz="2200" dirty="0" smtClean="0"/>
              <a:t>სენაკის მუნიციპალიტეტის მერია-2024</a:t>
            </a:r>
            <a:br>
              <a:rPr lang="ka-GE" sz="2200" dirty="0" smtClean="0"/>
            </a:br>
            <a:r>
              <a:rPr lang="ka-GE" sz="2200" dirty="0"/>
              <a:t/>
            </a:r>
            <a:br>
              <a:rPr lang="ka-GE" sz="2200" dirty="0"/>
            </a:br>
            <a:endParaRPr sz="2200" dirty="0"/>
          </a:p>
        </p:txBody>
      </p:sp>
      <p:sp>
        <p:nvSpPr>
          <p:cNvPr id="87" name="Google Shape;87;p13"/>
          <p:cNvSpPr txBox="1">
            <a:spLocks noGrp="1"/>
          </p:cNvSpPr>
          <p:nvPr>
            <p:ph type="subTitle" idx="1"/>
          </p:nvPr>
        </p:nvSpPr>
        <p:spPr>
          <a:xfrm>
            <a:off x="729627" y="3172899"/>
            <a:ext cx="7688100" cy="629019"/>
          </a:xfrm>
          <a:prstGeom prst="rect">
            <a:avLst/>
          </a:prstGeom>
        </p:spPr>
        <p:txBody>
          <a:bodyPr spcFirstLastPara="1" wrap="square" lIns="91425" tIns="91425" rIns="91425" bIns="91425" anchor="t" anchorCtr="0">
            <a:noAutofit/>
          </a:bodyPr>
          <a:lstStyle/>
          <a:p>
            <a:r>
              <a:rPr lang="en-US" sz="1600" u="sng" dirty="0">
                <a:hlinkClick r:id="rId3"/>
              </a:rPr>
              <a:t>#</a:t>
            </a:r>
            <a:r>
              <a:rPr lang="en-US" sz="1600" u="sng" dirty="0" smtClean="0">
                <a:hlinkClick r:id="rId3"/>
              </a:rPr>
              <a:t>EU4Energy</a:t>
            </a:r>
            <a:r>
              <a:rPr lang="en-US" sz="1600" u="sng" dirty="0" smtClean="0"/>
              <a:t> GEORGIA</a:t>
            </a:r>
            <a:endParaRPr lang="en-US" sz="1600" dirty="0"/>
          </a:p>
          <a:p>
            <a:r>
              <a:rPr lang="en-US" sz="1600" dirty="0">
                <a:hlinkClick r:id="rId4"/>
              </a:rPr>
              <a:t>#EUSEW2024</a:t>
            </a:r>
            <a:r>
              <a:rPr lang="en-US" sz="1600" dirty="0"/>
              <a:t> </a:t>
            </a:r>
          </a:p>
          <a:p>
            <a:r>
              <a:rPr lang="en-US" sz="1600" dirty="0">
                <a:hlinkClick r:id="rId5"/>
              </a:rPr>
              <a:t>#</a:t>
            </a:r>
            <a:r>
              <a:rPr lang="en-US" sz="1600" dirty="0" err="1">
                <a:hlinkClick r:id="rId5"/>
              </a:rPr>
              <a:t>CoMEast</a:t>
            </a:r>
            <a:endParaRPr lang="en-US" sz="1600" dirty="0"/>
          </a:p>
        </p:txBody>
      </p:sp>
      <p:pic>
        <p:nvPicPr>
          <p:cNvPr id="8" name="Picture 7" descr="220px-Senaki_gerbi"/>
          <p:cNvPicPr/>
          <p:nvPr/>
        </p:nvPicPr>
        <p:blipFill>
          <a:blip r:embed="rId6">
            <a:extLst>
              <a:ext uri="{28A0092B-C50C-407E-A947-70E740481C1C}">
                <a14:useLocalDpi xmlns:a14="http://schemas.microsoft.com/office/drawing/2010/main" val="0"/>
              </a:ext>
            </a:extLst>
          </a:blip>
          <a:srcRect/>
          <a:stretch>
            <a:fillRect/>
          </a:stretch>
        </p:blipFill>
        <p:spPr bwMode="auto">
          <a:xfrm>
            <a:off x="7126474" y="3332115"/>
            <a:ext cx="1468886" cy="151777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450" y="580571"/>
            <a:ext cx="7688400" cy="856343"/>
          </a:xfrm>
        </p:spPr>
        <p:txBody>
          <a:bodyPr>
            <a:normAutofit/>
          </a:bodyPr>
          <a:lstStyle/>
          <a:p>
            <a:r>
              <a:rPr lang="ka-GE" dirty="0" smtClean="0"/>
              <a:t>ცნობიერების ასამაღლებელი კამპანია</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 y="1436914"/>
            <a:ext cx="4372997" cy="3454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605" y="1482225"/>
            <a:ext cx="4340738" cy="3454400"/>
          </a:xfrm>
          <a:prstGeom prst="rect">
            <a:avLst/>
          </a:prstGeom>
        </p:spPr>
      </p:pic>
    </p:spTree>
    <p:extLst>
      <p:ext uri="{BB962C8B-B14F-4D97-AF65-F5344CB8AC3E}">
        <p14:creationId xmlns:p14="http://schemas.microsoft.com/office/powerpoint/2010/main" val="2884126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2400" dirty="0" smtClean="0"/>
              <a:t>მდგრადი ენერგეტიკის კვირეული 2024</a:t>
            </a:r>
            <a:endParaRPr lang="en-US" sz="2400" dirty="0"/>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92732" y="1290391"/>
            <a:ext cx="3848140" cy="3378820"/>
          </a:xfrm>
        </p:spPr>
      </p:pic>
      <p:sp>
        <p:nvSpPr>
          <p:cNvPr id="5" name="Text Placeholder 4"/>
          <p:cNvSpPr>
            <a:spLocks noGrp="1"/>
          </p:cNvSpPr>
          <p:nvPr>
            <p:ph type="body" sz="quarter" idx="3"/>
          </p:nvPr>
        </p:nvSpPr>
        <p:spPr/>
        <p:txBody>
          <a:bodyPr/>
          <a:lstStyle/>
          <a:p>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32724" y="1290391"/>
            <a:ext cx="3763942" cy="3378820"/>
          </a:xfrm>
        </p:spPr>
      </p:pic>
    </p:spTree>
    <p:extLst>
      <p:ext uri="{BB962C8B-B14F-4D97-AF65-F5344CB8AC3E}">
        <p14:creationId xmlns:p14="http://schemas.microsoft.com/office/powerpoint/2010/main" val="276590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Ewsew</a:t>
            </a:r>
            <a:r>
              <a:rPr lang="en-US" dirty="0" smtClean="0"/>
              <a:t> 2024</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7088" y="1542069"/>
            <a:ext cx="3297237" cy="315018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62876" y="1542069"/>
            <a:ext cx="3900178" cy="3150184"/>
          </a:xfrm>
        </p:spPr>
      </p:pic>
    </p:spTree>
    <p:extLst>
      <p:ext uri="{BB962C8B-B14F-4D97-AF65-F5344CB8AC3E}">
        <p14:creationId xmlns:p14="http://schemas.microsoft.com/office/powerpoint/2010/main" val="383862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ka-GE" dirty="0" smtClean="0"/>
              <a:t>სად ვართ</a:t>
            </a:r>
            <a:endParaRPr lang="en-US" dirty="0"/>
          </a:p>
        </p:txBody>
      </p:sp>
      <p:sp>
        <p:nvSpPr>
          <p:cNvPr id="3" name="Text Placeholder 2"/>
          <p:cNvSpPr>
            <a:spLocks noGrp="1"/>
          </p:cNvSpPr>
          <p:nvPr>
            <p:ph type="body" idx="1"/>
          </p:nvPr>
        </p:nvSpPr>
        <p:spPr/>
        <p:txBody>
          <a:bodyPr/>
          <a:lstStyle/>
          <a:p>
            <a:r>
              <a:rPr lang="ka-GE" sz="2000" dirty="0" smtClean="0"/>
              <a:t>1. ჩავერთეთ </a:t>
            </a:r>
            <a:r>
              <a:rPr lang="en-US" sz="2000" dirty="0" err="1" smtClean="0"/>
              <a:t>giz</a:t>
            </a:r>
            <a:r>
              <a:rPr lang="en-US" sz="2000" dirty="0" smtClean="0"/>
              <a:t> </a:t>
            </a:r>
            <a:r>
              <a:rPr lang="ka-GE" sz="2000" dirty="0" smtClean="0"/>
              <a:t>-ის პროექტში </a:t>
            </a:r>
            <a:r>
              <a:rPr lang="en-US" sz="2000" dirty="0" smtClean="0"/>
              <a:t>connective </a:t>
            </a:r>
            <a:r>
              <a:rPr lang="en-US" sz="2000" dirty="0" err="1" smtClean="0"/>
              <a:t>sitiez</a:t>
            </a:r>
            <a:r>
              <a:rPr lang="en-US" sz="2000" dirty="0" smtClean="0"/>
              <a:t>-</a:t>
            </a:r>
            <a:r>
              <a:rPr lang="ka-GE" sz="2000" dirty="0" smtClean="0"/>
              <a:t>განახლებადი ენერგიების შესაძლებლობები მუნიციპალურ დონეზე</a:t>
            </a:r>
            <a:r>
              <a:rPr lang="ka-GE" dirty="0" smtClean="0"/>
              <a:t>.</a:t>
            </a:r>
            <a:endParaRPr lang="en-US" dirty="0"/>
          </a:p>
        </p:txBody>
      </p:sp>
      <p:sp>
        <p:nvSpPr>
          <p:cNvPr id="4" name="Text Placeholder 3"/>
          <p:cNvSpPr>
            <a:spLocks noGrp="1"/>
          </p:cNvSpPr>
          <p:nvPr>
            <p:ph type="body"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270" y="400638"/>
            <a:ext cx="4395507" cy="3633479"/>
          </a:xfrm>
          <a:prstGeom prst="rect">
            <a:avLst/>
          </a:prstGeom>
        </p:spPr>
      </p:pic>
    </p:spTree>
    <p:extLst>
      <p:ext uri="{BB962C8B-B14F-4D97-AF65-F5344CB8AC3E}">
        <p14:creationId xmlns:p14="http://schemas.microsoft.com/office/powerpoint/2010/main" val="509592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339538"/>
            <a:ext cx="7053542" cy="1295624"/>
          </a:xfrm>
        </p:spPr>
        <p:txBody>
          <a:bodyPr/>
          <a:lstStyle/>
          <a:p>
            <a:r>
              <a:rPr lang="ka-GE" sz="1400" dirty="0"/>
              <a:t>Connective </a:t>
            </a:r>
            <a:r>
              <a:rPr lang="ka-GE" sz="1400" dirty="0" err="1" smtClean="0"/>
              <a:t>Cities</a:t>
            </a:r>
            <a:r>
              <a:rPr lang="ka-GE" sz="1400" dirty="0" smtClean="0"/>
              <a:t/>
            </a:r>
            <a:br>
              <a:rPr lang="ka-GE" sz="1400" dirty="0" smtClean="0"/>
            </a:br>
            <a:r>
              <a:rPr lang="ka-GE" sz="1400" dirty="0" smtClean="0"/>
              <a:t>პრაქტიკით „საზოგადოება </a:t>
            </a:r>
            <a:r>
              <a:rPr lang="ka-GE" sz="1400" dirty="0"/>
              <a:t>მდგრადი ურბანული განვითარებისთვის“, მხარს უჭერს ინფორმაციისა და გამოცდილების გაცვლას ურბანული გამოწვევებისა და გადაწყვეტილებების შესახებ პოლიტიკის, ადმინისტრაციის, ბიზნესის, </a:t>
            </a:r>
            <a:r>
              <a:rPr lang="ka-GE" sz="1400" dirty="0" smtClean="0"/>
              <a:t>მეცნიერებისა</a:t>
            </a:r>
            <a:r>
              <a:rPr lang="en-US" sz="1400" dirty="0"/>
              <a:t> </a:t>
            </a:r>
            <a:r>
              <a:rPr lang="ka-GE" sz="1400" dirty="0" smtClean="0"/>
              <a:t>და სამოქალაქო </a:t>
            </a:r>
            <a:r>
              <a:rPr lang="ka-GE" sz="1400" dirty="0"/>
              <a:t>საზოგადოების ურბანულ პრაქტიკოსებს შორის მსოფლიოს ყველა რეგიონში</a:t>
            </a:r>
            <a:r>
              <a:rPr lang="ka-GE" dirty="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491" y="1655242"/>
            <a:ext cx="2635134" cy="32852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00" y="1655242"/>
            <a:ext cx="3232672" cy="328529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847" y="1635162"/>
            <a:ext cx="2663788" cy="3325458"/>
          </a:xfrm>
          <a:prstGeom prst="rect">
            <a:avLst/>
          </a:prstGeom>
        </p:spPr>
      </p:pic>
    </p:spTree>
    <p:extLst>
      <p:ext uri="{BB962C8B-B14F-4D97-AF65-F5344CB8AC3E}">
        <p14:creationId xmlns:p14="http://schemas.microsoft.com/office/powerpoint/2010/main" val="198839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2000" dirty="0" smtClean="0"/>
              <a:t>თანამშრომლობა და პარტნიორული ურთიერთობები</a:t>
            </a:r>
            <a:endParaRPr lang="en-US" dirty="0"/>
          </a:p>
        </p:txBody>
      </p:sp>
      <p:sp>
        <p:nvSpPr>
          <p:cNvPr id="3" name="Text Placeholder 2"/>
          <p:cNvSpPr>
            <a:spLocks noGrp="1"/>
          </p:cNvSpPr>
          <p:nvPr>
            <p:ph type="body" idx="1"/>
          </p:nvPr>
        </p:nvSpPr>
        <p:spPr/>
        <p:txBody>
          <a:bodyPr/>
          <a:lstStyle/>
          <a:p>
            <a:r>
              <a:rPr lang="ka-GE" dirty="0" smtClean="0"/>
              <a:t>გარემოსდაცვითი ეკოლოგიური „დეა“</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9357" y="2097741"/>
            <a:ext cx="2981118" cy="2629722"/>
          </a:xfrm>
        </p:spPr>
      </p:pic>
      <p:sp>
        <p:nvSpPr>
          <p:cNvPr id="5" name="Text Placeholder 4"/>
          <p:cNvSpPr>
            <a:spLocks noGrp="1"/>
          </p:cNvSpPr>
          <p:nvPr>
            <p:ph type="body" sz="quarter" idx="3"/>
          </p:nvPr>
        </p:nvSpPr>
        <p:spPr/>
        <p:txBody>
          <a:bodyPr/>
          <a:lstStyle/>
          <a:p>
            <a:r>
              <a:rPr lang="ka-GE" dirty="0" err="1" smtClean="0"/>
              <a:t>სტრაშენის</a:t>
            </a:r>
            <a:r>
              <a:rPr lang="ka-GE" dirty="0" smtClean="0"/>
              <a:t>(მოლდოვა) და ერედვის (სამაჩაბლო) მუნიციპალიტეტები</a:t>
            </a:r>
            <a:endParaRPr lang="en-US" dirty="0"/>
          </a:p>
        </p:txBody>
      </p:sp>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318963" y="1920763"/>
            <a:ext cx="2345166" cy="28067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4129" y="1920763"/>
            <a:ext cx="3372295" cy="3048758"/>
          </a:xfrm>
          <a:prstGeom prst="rect">
            <a:avLst/>
          </a:prstGeom>
        </p:spPr>
      </p:pic>
    </p:spTree>
    <p:extLst>
      <p:ext uri="{BB962C8B-B14F-4D97-AF65-F5344CB8AC3E}">
        <p14:creationId xmlns:p14="http://schemas.microsoft.com/office/powerpoint/2010/main" val="404834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2400" dirty="0" smtClean="0"/>
              <a:t>პროექტის ფორმირება ექსპერტების დახმარებით სარაევო-2024</a:t>
            </a:r>
            <a:endParaRPr lang="en-US" sz="24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4584" y="1884556"/>
            <a:ext cx="3297237" cy="278780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0213" y="2017977"/>
            <a:ext cx="4022841" cy="2654384"/>
          </a:xfrm>
        </p:spPr>
      </p:pic>
    </p:spTree>
    <p:extLst>
      <p:ext uri="{BB962C8B-B14F-4D97-AF65-F5344CB8AC3E}">
        <p14:creationId xmlns:p14="http://schemas.microsoft.com/office/powerpoint/2010/main" val="338612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404" y="1190171"/>
            <a:ext cx="7688400" cy="3817257"/>
          </a:xfrm>
        </p:spPr>
        <p:txBody>
          <a:bodyPr>
            <a:normAutofit/>
          </a:bodyPr>
          <a:lstStyle/>
          <a:p>
            <a:r>
              <a:rPr lang="ka-GE" dirty="0" smtClean="0"/>
              <a:t>                 გმადლობთ    ყურადღებისთვის!</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a:p>
        </p:txBody>
      </p:sp>
    </p:spTree>
    <p:extLst>
      <p:ext uri="{BB962C8B-B14F-4D97-AF65-F5344CB8AC3E}">
        <p14:creationId xmlns:p14="http://schemas.microsoft.com/office/powerpoint/2010/main" val="156927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2400" dirty="0" smtClean="0"/>
              <a:t>განახლებადი ენერგიების შესაძლებლობები მუნიციპალურ დონეზე</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603" y="1475998"/>
            <a:ext cx="3386726" cy="32896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819" y="1475998"/>
            <a:ext cx="4182582" cy="3381172"/>
          </a:xfrm>
          <a:prstGeom prst="rect">
            <a:avLst/>
          </a:prstGeom>
        </p:spPr>
      </p:pic>
    </p:spTree>
    <p:extLst>
      <p:ext uri="{BB962C8B-B14F-4D97-AF65-F5344CB8AC3E}">
        <p14:creationId xmlns:p14="http://schemas.microsoft.com/office/powerpoint/2010/main" val="192761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76" y="0"/>
            <a:ext cx="1351047" cy="1978212"/>
          </a:xfrm>
          <a:prstGeom prst="rect">
            <a:avLst/>
          </a:prstGeom>
        </p:spPr>
      </p:pic>
      <p:sp>
        <p:nvSpPr>
          <p:cNvPr id="4" name="Rectangle 3"/>
          <p:cNvSpPr/>
          <p:nvPr/>
        </p:nvSpPr>
        <p:spPr>
          <a:xfrm>
            <a:off x="3949513" y="1984501"/>
            <a:ext cx="4902055" cy="2677656"/>
          </a:xfrm>
          <a:prstGeom prst="rect">
            <a:avLst/>
          </a:prstGeom>
          <a:noFill/>
        </p:spPr>
        <p:txBody>
          <a:bodyPr wrap="square" lIns="91440" tIns="45720" rIns="91440" bIns="45720">
            <a:spAutoFit/>
          </a:bodyPr>
          <a:lstStyle/>
          <a:p>
            <a:pPr algn="just"/>
            <a:endParaRPr lang="ka-GE" sz="1200" dirty="0">
              <a:ln w="0"/>
              <a:solidFill>
                <a:schemeClr val="bg1"/>
              </a:solidFill>
              <a:effectLst>
                <a:outerShdw blurRad="38100" dist="25400" dir="5400000" algn="ctr" rotWithShape="0">
                  <a:srgbClr val="6E747A">
                    <a:alpha val="43000"/>
                  </a:srgbClr>
                </a:outerShdw>
              </a:effectLst>
            </a:endParaRPr>
          </a:p>
          <a:p>
            <a:pPr algn="just"/>
            <a:r>
              <a:rPr lang="ka-GE" sz="1200" dirty="0" smtClean="0">
                <a:ln w="0"/>
                <a:solidFill>
                  <a:schemeClr val="bg1"/>
                </a:solidFill>
                <a:effectLst>
                  <a:outerShdw blurRad="38100" dist="25400" dir="5400000" algn="ctr" rotWithShape="0">
                    <a:srgbClr val="6E747A">
                      <a:alpha val="43000"/>
                    </a:srgbClr>
                  </a:outerShdw>
                </a:effectLst>
              </a:rPr>
              <a:t>ფართობი </a:t>
            </a:r>
            <a:r>
              <a:rPr lang="ka-GE" sz="1200" dirty="0">
                <a:ln w="0"/>
                <a:solidFill>
                  <a:schemeClr val="bg1"/>
                </a:solidFill>
                <a:effectLst>
                  <a:outerShdw blurRad="38100" dist="25400" dir="5400000" algn="ctr" rotWithShape="0">
                    <a:srgbClr val="6E747A">
                      <a:alpha val="43000"/>
                    </a:srgbClr>
                  </a:outerShdw>
                </a:effectLst>
              </a:rPr>
              <a:t>520.7 კმ2 </a:t>
            </a:r>
            <a:r>
              <a:rPr lang="ka-GE" sz="1200" dirty="0" err="1">
                <a:ln w="0"/>
                <a:solidFill>
                  <a:schemeClr val="bg1"/>
                </a:solidFill>
                <a:effectLst>
                  <a:outerShdw blurRad="38100" dist="25400" dir="5400000" algn="ctr" rotWithShape="0">
                    <a:srgbClr val="6E747A">
                      <a:alpha val="43000"/>
                    </a:srgbClr>
                  </a:outerShdw>
                </a:effectLst>
              </a:rPr>
              <a:t>მ.შ</a:t>
            </a:r>
            <a:r>
              <a:rPr lang="ka-GE" sz="1200" dirty="0">
                <a:ln w="0"/>
                <a:solidFill>
                  <a:schemeClr val="bg1"/>
                </a:solidFill>
                <a:effectLst>
                  <a:outerShdw blurRad="38100" dist="25400" dir="5400000" algn="ctr" rotWithShape="0">
                    <a:srgbClr val="6E747A">
                      <a:alpha val="43000"/>
                    </a:srgbClr>
                  </a:outerShdw>
                </a:effectLst>
              </a:rPr>
              <a:t> სასოფლო-სამეურნეო-48% მოსახლეობა-51800 სული</a:t>
            </a:r>
            <a:r>
              <a:rPr lang="ka-GE" sz="1200" dirty="0" smtClean="0">
                <a:ln w="0"/>
                <a:solidFill>
                  <a:schemeClr val="bg1"/>
                </a:solidFill>
                <a:effectLst>
                  <a:outerShdw blurRad="38100" dist="25400" dir="5400000" algn="ctr" rotWithShape="0">
                    <a:srgbClr val="6E747A">
                      <a:alpha val="43000"/>
                    </a:srgbClr>
                  </a:outerShdw>
                </a:effectLst>
              </a:rPr>
              <a:t>.</a:t>
            </a:r>
          </a:p>
          <a:p>
            <a:pPr algn="just"/>
            <a:endParaRPr lang="ka-GE" sz="1200" dirty="0">
              <a:ln w="0"/>
              <a:solidFill>
                <a:schemeClr val="bg1"/>
              </a:solidFill>
              <a:effectLst>
                <a:outerShdw blurRad="38100" dist="25400" dir="5400000" algn="ctr" rotWithShape="0">
                  <a:srgbClr val="6E747A">
                    <a:alpha val="43000"/>
                  </a:srgbClr>
                </a:outerShdw>
              </a:effectLst>
            </a:endParaRPr>
          </a:p>
          <a:p>
            <a:pPr algn="just"/>
            <a:r>
              <a:rPr lang="ka-GE" sz="1200" dirty="0" smtClean="0">
                <a:ln w="0"/>
                <a:solidFill>
                  <a:schemeClr val="bg1"/>
                </a:solidFill>
                <a:effectLst>
                  <a:outerShdw blurRad="38100" dist="25400" dir="5400000" algn="ctr" rotWithShape="0">
                    <a:srgbClr val="6E747A">
                      <a:alpha val="43000"/>
                    </a:srgbClr>
                  </a:outerShdw>
                </a:effectLst>
              </a:rPr>
              <a:t>ადმინისტრაციული </a:t>
            </a:r>
            <a:r>
              <a:rPr lang="ka-GE" sz="1200" dirty="0">
                <a:ln w="0"/>
                <a:solidFill>
                  <a:schemeClr val="bg1"/>
                </a:solidFill>
                <a:effectLst>
                  <a:outerShdw blurRad="38100" dist="25400" dir="5400000" algn="ctr" rotWithShape="0">
                    <a:srgbClr val="6E747A">
                      <a:alpha val="43000"/>
                    </a:srgbClr>
                  </a:outerShdw>
                </a:effectLst>
              </a:rPr>
              <a:t>ერთეული-16: </a:t>
            </a:r>
            <a:r>
              <a:rPr lang="ka-GE" sz="1200" dirty="0" err="1">
                <a:ln w="0"/>
                <a:solidFill>
                  <a:schemeClr val="bg1"/>
                </a:solidFill>
                <a:effectLst>
                  <a:outerShdw blurRad="38100" dist="25400" dir="5400000" algn="ctr" rotWithShape="0">
                    <a:srgbClr val="6E747A">
                      <a:alpha val="43000"/>
                    </a:srgbClr>
                  </a:outerShdw>
                </a:effectLst>
              </a:rPr>
              <a:t>მ.შ</a:t>
            </a:r>
            <a:r>
              <a:rPr lang="ka-GE" sz="1200" dirty="0">
                <a:ln w="0"/>
                <a:solidFill>
                  <a:schemeClr val="bg1"/>
                </a:solidFill>
                <a:effectLst>
                  <a:outerShdw blurRad="38100" dist="25400" dir="5400000" algn="ctr" rotWithShape="0">
                    <a:srgbClr val="6E747A">
                      <a:alpha val="43000"/>
                    </a:srgbClr>
                  </a:outerShdw>
                </a:effectLst>
              </a:rPr>
              <a:t>. 1.ქალაქი და 62 სოფელი ჰავა ნოტიო-სუბტროპიკული. </a:t>
            </a:r>
            <a:endParaRPr lang="ka-GE" sz="1200" dirty="0" smtClean="0">
              <a:ln w="0"/>
              <a:solidFill>
                <a:schemeClr val="bg1"/>
              </a:solidFill>
              <a:effectLst>
                <a:outerShdw blurRad="38100" dist="25400" dir="5400000" algn="ctr" rotWithShape="0">
                  <a:srgbClr val="6E747A">
                    <a:alpha val="43000"/>
                  </a:srgbClr>
                </a:outerShdw>
              </a:effectLst>
            </a:endParaRPr>
          </a:p>
          <a:p>
            <a:pPr algn="just"/>
            <a:r>
              <a:rPr lang="ka-GE" sz="1200" dirty="0" err="1" smtClean="0">
                <a:ln w="0"/>
                <a:solidFill>
                  <a:schemeClr val="bg1"/>
                </a:solidFill>
                <a:effectLst>
                  <a:outerShdw blurRad="38100" dist="25400" dir="5400000" algn="ctr" rotWithShape="0">
                    <a:srgbClr val="6E747A">
                      <a:alpha val="43000"/>
                    </a:srgbClr>
                  </a:outerShdw>
                </a:effectLst>
              </a:rPr>
              <a:t>ნიდაგი</a:t>
            </a:r>
            <a:r>
              <a:rPr lang="ka-GE" sz="1200" dirty="0" smtClean="0">
                <a:ln w="0"/>
                <a:solidFill>
                  <a:schemeClr val="bg1"/>
                </a:solidFill>
                <a:effectLst>
                  <a:outerShdw blurRad="38100" dist="25400" dir="5400000" algn="ctr" rotWithShape="0">
                    <a:srgbClr val="6E747A">
                      <a:alpha val="43000"/>
                    </a:srgbClr>
                  </a:outerShdw>
                </a:effectLst>
              </a:rPr>
              <a:t>-ნეშომპალა-</a:t>
            </a:r>
            <a:r>
              <a:rPr lang="ka-GE" sz="1200" dirty="0" err="1" smtClean="0">
                <a:ln w="0"/>
                <a:solidFill>
                  <a:schemeClr val="bg1"/>
                </a:solidFill>
                <a:effectLst>
                  <a:outerShdw blurRad="38100" dist="25400" dir="5400000" algn="ctr" rotWithShape="0">
                    <a:srgbClr val="6E747A">
                      <a:alpha val="43000"/>
                    </a:srgbClr>
                  </a:outerShdw>
                </a:effectLst>
              </a:rPr>
              <a:t>კარბონატული</a:t>
            </a:r>
            <a:r>
              <a:rPr lang="ka-GE" sz="1200" dirty="0" smtClean="0">
                <a:ln w="0"/>
                <a:solidFill>
                  <a:schemeClr val="bg1"/>
                </a:solidFill>
                <a:effectLst>
                  <a:outerShdw blurRad="38100" dist="25400" dir="5400000" algn="ctr" rotWithShape="0">
                    <a:srgbClr val="6E747A">
                      <a:alpha val="43000"/>
                    </a:srgbClr>
                  </a:outerShdw>
                </a:effectLst>
              </a:rPr>
              <a:t>. </a:t>
            </a:r>
          </a:p>
          <a:p>
            <a:pPr algn="just"/>
            <a:endParaRPr lang="ka-GE" sz="1200" dirty="0" smtClean="0">
              <a:ln w="0"/>
              <a:solidFill>
                <a:schemeClr val="bg1"/>
              </a:solidFill>
              <a:effectLst>
                <a:outerShdw blurRad="38100" dist="25400" dir="5400000" algn="ctr" rotWithShape="0">
                  <a:srgbClr val="6E747A">
                    <a:alpha val="43000"/>
                  </a:srgbClr>
                </a:outerShdw>
              </a:effectLst>
            </a:endParaRPr>
          </a:p>
          <a:p>
            <a:pPr algn="just"/>
            <a:r>
              <a:rPr lang="ka-GE" sz="1200" dirty="0" smtClean="0">
                <a:ln w="0"/>
                <a:solidFill>
                  <a:schemeClr val="bg1"/>
                </a:solidFill>
                <a:effectLst>
                  <a:outerShdw blurRad="38100" dist="25400" dir="5400000" algn="ctr" rotWithShape="0">
                    <a:srgbClr val="6E747A">
                      <a:alpha val="43000"/>
                    </a:srgbClr>
                  </a:outerShdw>
                </a:effectLst>
              </a:rPr>
              <a:t>დასერილია </a:t>
            </a:r>
            <a:r>
              <a:rPr lang="ka-GE" sz="1200" dirty="0" err="1">
                <a:ln w="0"/>
                <a:solidFill>
                  <a:schemeClr val="bg1"/>
                </a:solidFill>
                <a:effectLst>
                  <a:outerShdw blurRad="38100" dist="25400" dir="5400000" algn="ctr" rotWithShape="0">
                    <a:srgbClr val="6E747A">
                      <a:alpha val="43000"/>
                    </a:srgbClr>
                  </a:outerShdw>
                </a:effectLst>
              </a:rPr>
              <a:t>მდ.ცივისა</a:t>
            </a:r>
            <a:r>
              <a:rPr lang="ka-GE" sz="1200" dirty="0">
                <a:ln w="0"/>
                <a:solidFill>
                  <a:schemeClr val="bg1"/>
                </a:solidFill>
                <a:effectLst>
                  <a:outerShdw blurRad="38100" dist="25400" dir="5400000" algn="ctr" rotWithShape="0">
                    <a:srgbClr val="6E747A">
                      <a:alpha val="43000"/>
                    </a:srgbClr>
                  </a:outerShdw>
                </a:effectLst>
              </a:rPr>
              <a:t> და </a:t>
            </a:r>
            <a:r>
              <a:rPr lang="ka-GE" sz="1200" dirty="0" err="1">
                <a:ln w="0"/>
                <a:solidFill>
                  <a:schemeClr val="bg1"/>
                </a:solidFill>
                <a:effectLst>
                  <a:outerShdw blurRad="38100" dist="25400" dir="5400000" algn="ctr" rotWithShape="0">
                    <a:srgbClr val="6E747A">
                      <a:alpha val="43000"/>
                    </a:srgbClr>
                  </a:outerShdw>
                </a:effectLst>
              </a:rPr>
              <a:t>ტეხურის</a:t>
            </a:r>
            <a:r>
              <a:rPr lang="ka-GE" sz="1200" dirty="0">
                <a:ln w="0"/>
                <a:solidFill>
                  <a:schemeClr val="bg1"/>
                </a:solidFill>
                <a:effectLst>
                  <a:outerShdw blurRad="38100" dist="25400" dir="5400000" algn="ctr" rotWithShape="0">
                    <a:srgbClr val="6E747A">
                      <a:alpha val="43000"/>
                    </a:srgbClr>
                  </a:outerShdw>
                </a:effectLst>
              </a:rPr>
              <a:t> შენაკადებით. დამახასიათებელი ბუნებრივი  საფრთხეები: ძლიერი წვიმა,  ძლიერი ქარი, ქარიშხალი,  წყალდიდობა, მეწყერი. </a:t>
            </a:r>
            <a:endParaRPr lang="ka-GE" sz="1200" dirty="0" smtClean="0">
              <a:ln w="0"/>
              <a:solidFill>
                <a:schemeClr val="bg1"/>
              </a:solidFill>
              <a:effectLst>
                <a:outerShdw blurRad="38100" dist="25400" dir="5400000" algn="ctr" rotWithShape="0">
                  <a:srgbClr val="6E747A">
                    <a:alpha val="43000"/>
                  </a:srgbClr>
                </a:outerShdw>
              </a:effectLst>
            </a:endParaRPr>
          </a:p>
          <a:p>
            <a:pPr algn="just"/>
            <a:endParaRPr lang="ka-GE" sz="1200" dirty="0" smtClean="0">
              <a:ln w="0"/>
              <a:solidFill>
                <a:schemeClr val="bg1"/>
              </a:solidFill>
              <a:effectLst>
                <a:outerShdw blurRad="38100" dist="25400" dir="5400000" algn="ctr" rotWithShape="0">
                  <a:srgbClr val="6E747A">
                    <a:alpha val="43000"/>
                  </a:srgbClr>
                </a:outerShdw>
              </a:effectLst>
            </a:endParaRPr>
          </a:p>
          <a:p>
            <a:pPr algn="just"/>
            <a:r>
              <a:rPr lang="ka-GE" sz="1200" dirty="0" smtClean="0">
                <a:ln w="0"/>
                <a:solidFill>
                  <a:schemeClr val="bg1"/>
                </a:solidFill>
                <a:effectLst>
                  <a:outerShdw blurRad="38100" dist="25400" dir="5400000" algn="ctr" rotWithShape="0">
                    <a:srgbClr val="6E747A">
                      <a:alpha val="43000"/>
                    </a:srgbClr>
                  </a:outerShdw>
                </a:effectLst>
              </a:rPr>
              <a:t>კლიმატის </a:t>
            </a:r>
            <a:r>
              <a:rPr lang="ka-GE" sz="1200" dirty="0">
                <a:ln w="0"/>
                <a:solidFill>
                  <a:schemeClr val="bg1"/>
                </a:solidFill>
                <a:effectLst>
                  <a:outerShdw blurRad="38100" dist="25400" dir="5400000" algn="ctr" rotWithShape="0">
                    <a:srgbClr val="6E747A">
                      <a:alpha val="43000"/>
                    </a:srgbClr>
                  </a:outerShdw>
                </a:effectLst>
              </a:rPr>
              <a:t>ცვლილებით გამოწვეული რისკების პრევენციისთვის შემუშავებული აქვს „ საგანგებო  სიტუაციების მართვის გეგმა.“ </a:t>
            </a:r>
            <a:endParaRPr lang="en-US" sz="1200" b="0" cap="none" spc="0" dirty="0">
              <a:ln w="0"/>
              <a:solidFill>
                <a:schemeClr val="bg1"/>
              </a:solidFill>
              <a:effectLst>
                <a:outerShdw blurRad="38100" dist="25400" dir="5400000" algn="ctr" rotWithShape="0">
                  <a:srgbClr val="6E747A">
                    <a:alpha val="43000"/>
                  </a:srgbClr>
                </a:outerShdw>
              </a:effectLst>
            </a:endParaRPr>
          </a:p>
        </p:txBody>
      </p:sp>
      <p:sp>
        <p:nvSpPr>
          <p:cNvPr id="6" name="Rectangle 5"/>
          <p:cNvSpPr/>
          <p:nvPr/>
        </p:nvSpPr>
        <p:spPr>
          <a:xfrm>
            <a:off x="1888980" y="655777"/>
            <a:ext cx="6962588" cy="646331"/>
          </a:xfrm>
          <a:prstGeom prst="rect">
            <a:avLst/>
          </a:prstGeom>
          <a:noFill/>
        </p:spPr>
        <p:txBody>
          <a:bodyPr wrap="square" lIns="91440" tIns="45720" rIns="91440" bIns="45720">
            <a:spAutoFit/>
          </a:bodyPr>
          <a:lstStyle/>
          <a:p>
            <a:pPr algn="just"/>
            <a:r>
              <a:rPr lang="ka-GE" sz="1200" dirty="0" smtClean="0">
                <a:ln w="0"/>
                <a:solidFill>
                  <a:schemeClr val="bg1"/>
                </a:solidFill>
                <a:effectLst>
                  <a:outerShdw blurRad="38100" dist="25400" dir="5400000" algn="ctr" rotWithShape="0">
                    <a:srgbClr val="6E747A">
                      <a:alpha val="43000"/>
                    </a:srgbClr>
                  </a:outerShdw>
                </a:effectLst>
              </a:rPr>
              <a:t>სენაკის </a:t>
            </a:r>
            <a:r>
              <a:rPr lang="ka-GE" sz="1200" dirty="0">
                <a:ln w="0"/>
                <a:solidFill>
                  <a:schemeClr val="bg1"/>
                </a:solidFill>
                <a:effectLst>
                  <a:outerShdw blurRad="38100" dist="25400" dir="5400000" algn="ctr" rotWithShape="0">
                    <a:srgbClr val="6E747A">
                      <a:alpha val="43000"/>
                    </a:srgbClr>
                  </a:outerShdw>
                </a:effectLst>
              </a:rPr>
              <a:t>მუნიციპალიტეტი- მდებარეობს დასავლეთ </a:t>
            </a:r>
            <a:r>
              <a:rPr lang="ka-GE" sz="1200" dirty="0" err="1">
                <a:ln w="0"/>
                <a:solidFill>
                  <a:schemeClr val="bg1"/>
                </a:solidFill>
                <a:effectLst>
                  <a:outerShdw blurRad="38100" dist="25400" dir="5400000" algn="ctr" rotWithShape="0">
                    <a:srgbClr val="6E747A">
                      <a:alpha val="43000"/>
                    </a:srgbClr>
                  </a:outerShdw>
                </a:effectLst>
              </a:rPr>
              <a:t>საქართველოში,სამეგრელო</a:t>
            </a:r>
            <a:r>
              <a:rPr lang="ka-GE" sz="1200" dirty="0">
                <a:ln w="0"/>
                <a:solidFill>
                  <a:schemeClr val="bg1"/>
                </a:solidFill>
                <a:effectLst>
                  <a:outerShdw blurRad="38100" dist="25400" dir="5400000" algn="ctr" rotWithShape="0">
                    <a:srgbClr val="6E747A">
                      <a:alpha val="43000"/>
                    </a:srgbClr>
                  </a:outerShdw>
                </a:effectLst>
              </a:rPr>
              <a:t>-ზემო სვანეთის მხარეში. ესაზღვრება აბაშის, მარტვილის, </a:t>
            </a:r>
            <a:r>
              <a:rPr lang="ka-GE" sz="1200" dirty="0" smtClean="0">
                <a:ln w="0"/>
                <a:solidFill>
                  <a:schemeClr val="bg1"/>
                </a:solidFill>
                <a:effectLst>
                  <a:outerShdw blurRad="38100" dist="25400" dir="5400000" algn="ctr" rotWithShape="0">
                    <a:srgbClr val="6E747A">
                      <a:alpha val="43000"/>
                    </a:srgbClr>
                  </a:outerShdw>
                </a:effectLst>
              </a:rPr>
              <a:t>ხობის, ჩხოროწყუს და ლანჩხუთის მუნიციპალიტეტებს. </a:t>
            </a:r>
            <a:endParaRPr lang="ka-GE" sz="1200" dirty="0">
              <a:ln w="0"/>
              <a:solidFill>
                <a:schemeClr val="bg1"/>
              </a:solidFill>
              <a:effectLst>
                <a:outerShdw blurRad="38100" dist="25400" dir="5400000" algn="ctr" rotWithShape="0">
                  <a:srgbClr val="6E747A">
                    <a:alpha val="43000"/>
                  </a:srgbClr>
                </a:outerShdw>
              </a:effectLs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8212"/>
            <a:ext cx="3812146" cy="3165288"/>
          </a:xfrm>
          <a:prstGeom prst="rect">
            <a:avLst/>
          </a:prstGeom>
        </p:spPr>
      </p:pic>
    </p:spTree>
    <p:extLst>
      <p:ext uri="{BB962C8B-B14F-4D97-AF65-F5344CB8AC3E}">
        <p14:creationId xmlns:p14="http://schemas.microsoft.com/office/powerpoint/2010/main" val="61878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56" y="339537"/>
            <a:ext cx="7247670" cy="1220321"/>
          </a:xfrm>
        </p:spPr>
        <p:txBody>
          <a:bodyPr/>
          <a:lstStyle/>
          <a:p>
            <a:r>
              <a:rPr lang="ka-GE" dirty="0" smtClean="0"/>
              <a:t>როგორ დავიწყეთ?</a:t>
            </a:r>
            <a:br>
              <a:rPr lang="ka-GE" dirty="0" smtClean="0"/>
            </a:br>
            <a:r>
              <a:rPr lang="ka-GE" dirty="0" smtClean="0"/>
              <a:t/>
            </a:r>
            <a:br>
              <a:rPr lang="ka-GE" dirty="0" smtClean="0"/>
            </a:br>
            <a:r>
              <a:rPr lang="ka-GE" sz="1400" dirty="0" smtClean="0"/>
              <a:t>1.  2023წ.27 თებერვალს სენაკის მუნიციპალიტეტმა მერმა ბ-მა ვახტანგ გადელიამ ხელი მოაწერა ევროკავშირის ინიციატივას „მერების შეთანხმება უკეთესი </a:t>
            </a:r>
            <a:r>
              <a:rPr lang="ka-GE" sz="1400" dirty="0" err="1" smtClean="0"/>
              <a:t>კლიმატნეიტრალური</a:t>
            </a:r>
            <a:r>
              <a:rPr lang="ka-GE" sz="1400" dirty="0" smtClean="0"/>
              <a:t> გარემოსათვის“.</a:t>
            </a:r>
            <a:br>
              <a:rPr lang="ka-GE" sz="1400" dirty="0" smtClean="0"/>
            </a:br>
            <a:r>
              <a:rPr lang="ka-GE" sz="1400" dirty="0" smtClean="0"/>
              <a:t/>
            </a:r>
            <a:br>
              <a:rPr lang="ka-GE" sz="1400" dirty="0" smtClean="0"/>
            </a:br>
            <a:r>
              <a:rPr lang="ka-GE" sz="1400" dirty="0" smtClean="0"/>
              <a:t>2.   2023 წლის დეკემბერში შემუშავდა  და საკრებულოს მიერ დამტკიცდა „მდგრადი ენერგეტიკისა და კლიმატის სამოქმედო გეგმა“-</a:t>
            </a:r>
            <a:r>
              <a:rPr lang="en-US" sz="1400" dirty="0" smtClean="0"/>
              <a:t>SEKAP</a:t>
            </a:r>
            <a:r>
              <a:rPr lang="ka-GE" sz="1400" dirty="0" smtClean="0"/>
              <a:t/>
            </a:r>
            <a:br>
              <a:rPr lang="ka-GE" sz="1400" dirty="0" smtClean="0"/>
            </a:br>
            <a:r>
              <a:rPr lang="en-US" sz="1400" dirty="0" smtClean="0"/>
              <a:t/>
            </a:r>
            <a:br>
              <a:rPr lang="en-US" sz="1400" dirty="0" smtClean="0"/>
            </a:br>
            <a:r>
              <a:rPr lang="en-US" sz="1400" dirty="0" smtClean="0"/>
              <a:t>3.</a:t>
            </a:r>
            <a:r>
              <a:rPr lang="ka-GE" sz="1400" dirty="0" smtClean="0"/>
              <a:t>  2022-2023წ. შემუშავდა სენაკის მუნიციპლაიტეტის უსაფრთხოების პასპორტი</a:t>
            </a:r>
            <a:br>
              <a:rPr lang="ka-GE" sz="1400" dirty="0" smtClean="0"/>
            </a:br>
            <a:r>
              <a:rPr lang="ka-GE" sz="1400" dirty="0" smtClean="0"/>
              <a:t/>
            </a:r>
            <a:br>
              <a:rPr lang="ka-GE" sz="1400" dirty="0" smtClean="0"/>
            </a:br>
            <a:r>
              <a:rPr lang="ka-GE" sz="1400" dirty="0" smtClean="0"/>
              <a:t>4.2023 წ.შემუშავდა და საკრებულოს მიერ დამტკიცდა „სენაკის მუნიციპალიტეტის საგანგებო სიტუაციების მართვის გეგმა“.</a:t>
            </a:r>
            <a:br>
              <a:rPr lang="ka-GE" sz="1400" dirty="0" smtClean="0"/>
            </a:br>
            <a:r>
              <a:rPr lang="ka-GE" sz="1400" dirty="0" smtClean="0"/>
              <a:t/>
            </a:r>
            <a:br>
              <a:rPr lang="ka-GE" sz="1400" dirty="0" smtClean="0"/>
            </a:br>
            <a:endParaRPr lang="en-US" sz="1400" dirty="0"/>
          </a:p>
        </p:txBody>
      </p:sp>
    </p:spTree>
    <p:extLst>
      <p:ext uri="{BB962C8B-B14F-4D97-AF65-F5344CB8AC3E}">
        <p14:creationId xmlns:p14="http://schemas.microsoft.com/office/powerpoint/2010/main" val="1027816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DA07-5EFF-7425-E817-4EC6B8831FC1}"/>
              </a:ext>
            </a:extLst>
          </p:cNvPr>
          <p:cNvSpPr>
            <a:spLocks noGrp="1"/>
          </p:cNvSpPr>
          <p:nvPr>
            <p:ph type="title"/>
          </p:nvPr>
        </p:nvSpPr>
        <p:spPr>
          <a:xfrm>
            <a:off x="2912533" y="96768"/>
            <a:ext cx="5459383" cy="2910592"/>
          </a:xfrm>
        </p:spPr>
        <p:txBody>
          <a:bodyPr>
            <a:normAutofit fontScale="90000"/>
          </a:bodyPr>
          <a:lstStyle/>
          <a:p>
            <a:pPr algn="just"/>
            <a:r>
              <a:rPr lang="ka-GE" sz="1100" b="0" dirty="0" smtClean="0">
                <a:cs typeface="Arial" panose="020B0604020202020204" pitchFamily="34" charset="0"/>
              </a:rPr>
              <a:t>	„</a:t>
            </a:r>
            <a:r>
              <a:rPr lang="ka-GE" sz="1100" b="0" dirty="0">
                <a:cs typeface="Arial" panose="020B0604020202020204" pitchFamily="34" charset="0"/>
              </a:rPr>
              <a:t>ჩემთვის ძალიან მნიშვნელოვანია ის </a:t>
            </a:r>
            <a:r>
              <a:rPr lang="ka-GE" sz="1100" b="0" dirty="0" err="1">
                <a:cs typeface="Arial" panose="020B0604020202020204" pitchFamily="34" charset="0"/>
              </a:rPr>
              <a:t>ფაქტი,რომ</a:t>
            </a:r>
            <a:r>
              <a:rPr lang="ka-GE" sz="1100" b="0" dirty="0">
                <a:cs typeface="Arial" panose="020B0604020202020204" pitchFamily="34" charset="0"/>
              </a:rPr>
              <a:t> შევუერთდი აღმოსავლეთ პარტნიორობის რეგიონების იმ მერების ინიციატივას</a:t>
            </a:r>
            <a:r>
              <a:rPr lang="ka-GE" sz="1100" b="0" dirty="0" smtClean="0">
                <a:cs typeface="Arial" panose="020B0604020202020204" pitchFamily="34" charset="0"/>
              </a:rPr>
              <a:t>, რომელიც </a:t>
            </a:r>
            <a:r>
              <a:rPr lang="ka-GE" sz="1100" b="0" dirty="0">
                <a:cs typeface="Arial" panose="020B0604020202020204" pitchFamily="34" charset="0"/>
              </a:rPr>
              <a:t>ვალდებულებას იღებენ და ზრდიან კლიმატურ  ამბიციებს, ერთობლივი ძალისხმევით</a:t>
            </a:r>
            <a:r>
              <a:rPr lang="ka-GE" sz="1100" b="0" dirty="0" smtClean="0">
                <a:cs typeface="Arial" panose="020B0604020202020204" pitchFamily="34" charset="0"/>
              </a:rPr>
              <a:t>, პარიზის </a:t>
            </a:r>
            <a:r>
              <a:rPr lang="ka-GE" sz="1100" b="0" dirty="0" err="1">
                <a:cs typeface="Arial" panose="020B0604020202020204" pitchFamily="34" charset="0"/>
              </a:rPr>
              <a:t>შეთანახმების</a:t>
            </a:r>
            <a:r>
              <a:rPr lang="ka-GE" sz="1100" b="0" dirty="0">
                <a:cs typeface="Arial" panose="020B0604020202020204" pitchFamily="34" charset="0"/>
              </a:rPr>
              <a:t> შესაბამისად შევძლოთ შევინარჩუნოთ გლობალური ტემპერატურის ზრდა  1.5 გრადუსს ქვევით. </a:t>
            </a:r>
            <a:r>
              <a:rPr lang="ka-GE" sz="1100" b="0" dirty="0" smtClean="0">
                <a:cs typeface="Arial" panose="020B0604020202020204" pitchFamily="34" charset="0"/>
              </a:rPr>
              <a:t/>
            </a:r>
            <a:br>
              <a:rPr lang="ka-GE" sz="1100" b="0" dirty="0" smtClean="0">
                <a:cs typeface="Arial" panose="020B0604020202020204" pitchFamily="34" charset="0"/>
              </a:rPr>
            </a:br>
            <a:r>
              <a:rPr lang="ka-GE" sz="1100" b="0" dirty="0">
                <a:cs typeface="Arial" panose="020B0604020202020204" pitchFamily="34" charset="0"/>
              </a:rPr>
              <a:t>	</a:t>
            </a:r>
            <a:r>
              <a:rPr lang="ka-GE" sz="1100" b="0" dirty="0" smtClean="0">
                <a:cs typeface="Arial" panose="020B0604020202020204" pitchFamily="34" charset="0"/>
              </a:rPr>
              <a:t>სენაკის </a:t>
            </a:r>
            <a:r>
              <a:rPr lang="ka-GE" sz="1100" b="0" dirty="0">
                <a:cs typeface="Arial" panose="020B0604020202020204" pitchFamily="34" charset="0"/>
              </a:rPr>
              <a:t>მუნიციპალიტეტის არაერთხელ დამდგარა კლიმატის ცვლილების გამოწვევის წინაშე და გარემოსდაცვითი გამოწვევების შესაძლებლობის გარდაქმნა უმთავრეს პრიორიტეტად გვაქვს </a:t>
            </a:r>
            <a:r>
              <a:rPr lang="ka-GE" sz="1100" b="0" dirty="0" err="1" smtClean="0">
                <a:cs typeface="Arial" panose="020B0604020202020204" pitchFamily="34" charset="0"/>
              </a:rPr>
              <a:t>წარმოჩენილი.მოსახლეობის</a:t>
            </a:r>
            <a:r>
              <a:rPr lang="ka-GE" sz="1100" b="0" dirty="0" smtClean="0">
                <a:cs typeface="Arial" panose="020B0604020202020204" pitchFamily="34" charset="0"/>
              </a:rPr>
              <a:t> </a:t>
            </a:r>
            <a:r>
              <a:rPr lang="ka-GE" sz="1100" b="0" dirty="0" err="1">
                <a:cs typeface="Arial" panose="020B0604020202020204" pitchFamily="34" charset="0"/>
              </a:rPr>
              <a:t>კლიმატნეიტრალური</a:t>
            </a:r>
            <a:r>
              <a:rPr lang="ka-GE" sz="1100" b="0" dirty="0">
                <a:cs typeface="Arial" panose="020B0604020202020204" pitchFamily="34" charset="0"/>
              </a:rPr>
              <a:t> და უსაფრთხო გარემო პირობების შექმნის მიზნით  ჩვენ მზად ვართ ვიმოქმედოთ „მდგრადი ენერგეტიკისა და კლიმატის სამოქმედო გეგმის შესაბამისად,  რაც შესაძლებლობას, მისცემს </a:t>
            </a:r>
            <a:r>
              <a:rPr lang="ka-GE" sz="1100" b="0" dirty="0" smtClean="0">
                <a:cs typeface="Arial" panose="020B0604020202020204" pitchFamily="34" charset="0"/>
              </a:rPr>
              <a:t>მუნიციპალიტეტს გაზარდოს ბიზნესის </a:t>
            </a:r>
            <a:r>
              <a:rPr lang="ka-GE" sz="1100" b="0" dirty="0">
                <a:cs typeface="Arial" panose="020B0604020202020204" pitchFamily="34" charset="0"/>
              </a:rPr>
              <a:t>ხელშემწყობი </a:t>
            </a:r>
            <a:r>
              <a:rPr lang="ka-GE" sz="1100" b="0" dirty="0" err="1" smtClean="0">
                <a:cs typeface="Arial" panose="020B0604020202020204" pitchFamily="34" charset="0"/>
              </a:rPr>
              <a:t>ინფრასტრუქტურა,ტურისტული</a:t>
            </a:r>
            <a:r>
              <a:rPr lang="ka-GE" sz="1100" b="0" dirty="0" smtClean="0">
                <a:cs typeface="Arial" panose="020B0604020202020204" pitchFamily="34" charset="0"/>
              </a:rPr>
              <a:t> </a:t>
            </a:r>
            <a:r>
              <a:rPr lang="ka-GE" sz="1100" b="0" dirty="0">
                <a:cs typeface="Arial" panose="020B0604020202020204" pitchFamily="34" charset="0"/>
              </a:rPr>
              <a:t>პოტენციალის, ჩამოყალიბდეს მდგრადი ეკონომიკური გარემო, შეიქმნას მეტი მწვანე სივრცე ადგილობრივი მოსახლეობისა და ტურისტებისთვის და დავნერგოთ ინოვაციური </a:t>
            </a:r>
            <a:r>
              <a:rPr lang="ka-GE" sz="1100" b="0" dirty="0" err="1">
                <a:cs typeface="Arial" panose="020B0604020202020204" pitchFamily="34" charset="0"/>
              </a:rPr>
              <a:t>ენერგოეფექტური</a:t>
            </a:r>
            <a:r>
              <a:rPr lang="ka-GE" sz="1100" b="0" dirty="0">
                <a:cs typeface="Arial" panose="020B0604020202020204" pitchFamily="34" charset="0"/>
              </a:rPr>
              <a:t> ტექნოლოგიები“. </a:t>
            </a:r>
            <a:r>
              <a:rPr lang="ka-GE" sz="1100" b="0" dirty="0" smtClean="0">
                <a:cs typeface="Arial" panose="020B0604020202020204" pitchFamily="34" charset="0"/>
              </a:rPr>
              <a:t/>
            </a:r>
            <a:br>
              <a:rPr lang="ka-GE" sz="1100" b="0" dirty="0" smtClean="0">
                <a:cs typeface="Arial" panose="020B0604020202020204" pitchFamily="34" charset="0"/>
              </a:rPr>
            </a:br>
            <a:r>
              <a:rPr lang="ka-GE" sz="1100" b="0" dirty="0">
                <a:cs typeface="Arial" panose="020B0604020202020204" pitchFamily="34" charset="0"/>
              </a:rPr>
              <a:t/>
            </a:r>
            <a:br>
              <a:rPr lang="ka-GE" sz="1100" b="0" dirty="0">
                <a:cs typeface="Arial" panose="020B0604020202020204" pitchFamily="34" charset="0"/>
              </a:rPr>
            </a:br>
            <a:endParaRPr lang="en-US" sz="1100" b="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89" y="144180"/>
            <a:ext cx="2550584" cy="2206166"/>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89" y="2438880"/>
            <a:ext cx="2550583" cy="2471785"/>
          </a:xfrm>
          <a:prstGeom prst="rect">
            <a:avLst/>
          </a:prstGeom>
        </p:spPr>
      </p:pic>
      <p:sp>
        <p:nvSpPr>
          <p:cNvPr id="5" name="Rectangle 4"/>
          <p:cNvSpPr/>
          <p:nvPr/>
        </p:nvSpPr>
        <p:spPr>
          <a:xfrm>
            <a:off x="6247617" y="2607250"/>
            <a:ext cx="2124299" cy="400110"/>
          </a:xfrm>
          <a:prstGeom prst="rect">
            <a:avLst/>
          </a:prstGeom>
          <a:noFill/>
        </p:spPr>
        <p:txBody>
          <a:bodyPr wrap="none" lIns="91440" tIns="45720" rIns="91440" bIns="45720">
            <a:spAutoFit/>
          </a:bodyPr>
          <a:lstStyle/>
          <a:p>
            <a:pPr algn="r"/>
            <a:r>
              <a:rPr lang="ka-GE" sz="1000" dirty="0">
                <a:solidFill>
                  <a:schemeClr val="bg1"/>
                </a:solidFill>
              </a:rPr>
              <a:t>სენაკის მუნიციპალიტეტის მერი</a:t>
            </a:r>
            <a:br>
              <a:rPr lang="ka-GE" sz="1000" dirty="0">
                <a:solidFill>
                  <a:schemeClr val="bg1"/>
                </a:solidFill>
              </a:rPr>
            </a:br>
            <a:r>
              <a:rPr lang="ka-GE" sz="1000" dirty="0" err="1">
                <a:solidFill>
                  <a:schemeClr val="bg1"/>
                </a:solidFill>
              </a:rPr>
              <a:t>ვ.გადელია</a:t>
            </a:r>
            <a:endParaRPr lang="en-US" sz="1000" b="0" cap="none" spc="0" dirty="0">
              <a:ln w="0"/>
              <a:solidFill>
                <a:schemeClr val="bg1"/>
              </a:solidFill>
              <a:effectLst>
                <a:outerShdw blurRad="38100" dist="25400" dir="5400000" algn="ctr" rotWithShape="0">
                  <a:srgbClr val="6E747A">
                    <a:alpha val="43000"/>
                  </a:srgbClr>
                </a:outerShdw>
              </a:effectLst>
              <a:latin typeface="Raleway" panose="020B0604020202020204" charset="0"/>
            </a:endParaRPr>
          </a:p>
        </p:txBody>
      </p:sp>
      <p:sp>
        <p:nvSpPr>
          <p:cNvPr id="7" name="Rectangle 6"/>
          <p:cNvSpPr/>
          <p:nvPr/>
        </p:nvSpPr>
        <p:spPr>
          <a:xfrm>
            <a:off x="2912533" y="3474717"/>
            <a:ext cx="3736920" cy="400110"/>
          </a:xfrm>
          <a:prstGeom prst="rect">
            <a:avLst/>
          </a:prstGeom>
        </p:spPr>
        <p:txBody>
          <a:bodyPr wrap="none">
            <a:spAutoFit/>
          </a:bodyPr>
          <a:lstStyle/>
          <a:p>
            <a:r>
              <a:rPr lang="ka-GE" sz="1000" dirty="0" smtClean="0">
                <a:ln w="0"/>
                <a:solidFill>
                  <a:schemeClr val="bg1"/>
                </a:solidFill>
                <a:effectLst>
                  <a:outerShdw blurRad="38100" dist="25400" dir="5400000" algn="ctr" rotWithShape="0">
                    <a:srgbClr val="6E747A">
                      <a:alpha val="43000"/>
                    </a:srgbClr>
                  </a:outerShdw>
                </a:effectLst>
              </a:rPr>
              <a:t>  </a:t>
            </a:r>
            <a:r>
              <a:rPr lang="ka-GE" sz="1000" dirty="0">
                <a:ln w="0"/>
                <a:solidFill>
                  <a:schemeClr val="bg1"/>
                </a:solidFill>
                <a:effectLst>
                  <a:outerShdw blurRad="38100" dist="25400" dir="5400000" algn="ctr" rotWithShape="0">
                    <a:srgbClr val="6E747A">
                      <a:alpha val="43000"/>
                    </a:srgbClr>
                  </a:outerShdw>
                </a:effectLst>
              </a:rPr>
              <a:t>სენაკის </a:t>
            </a:r>
            <a:r>
              <a:rPr lang="ka-GE" sz="1000" dirty="0" smtClean="0">
                <a:ln w="0"/>
                <a:solidFill>
                  <a:schemeClr val="bg1"/>
                </a:solidFill>
                <a:effectLst>
                  <a:outerShdw blurRad="38100" dist="25400" dir="5400000" algn="ctr" rotWithShape="0">
                    <a:srgbClr val="6E747A">
                      <a:alpha val="43000"/>
                    </a:srgbClr>
                  </a:outerShdw>
                </a:effectLst>
              </a:rPr>
              <a:t>მუნიციპალიტეტი</a:t>
            </a:r>
          </a:p>
          <a:p>
            <a:r>
              <a:rPr lang="ka-GE" sz="1000" dirty="0" smtClean="0">
                <a:ln w="0"/>
                <a:solidFill>
                  <a:schemeClr val="bg1"/>
                </a:solidFill>
                <a:effectLst>
                  <a:outerShdw blurRad="38100" dist="25400" dir="5400000" algn="ctr" rotWithShape="0">
                    <a:srgbClr val="6E747A">
                      <a:alpha val="43000"/>
                    </a:srgbClr>
                  </a:outerShdw>
                </a:effectLst>
              </a:rPr>
              <a:t>„მერების შეთანხმებას“ მიუერთდა 20</a:t>
            </a:r>
            <a:r>
              <a:rPr lang="en-US" sz="1000" dirty="0" smtClean="0">
                <a:ln w="0"/>
                <a:solidFill>
                  <a:schemeClr val="bg1"/>
                </a:solidFill>
                <a:effectLst>
                  <a:outerShdw blurRad="38100" dist="25400" dir="5400000" algn="ctr" rotWithShape="0">
                    <a:srgbClr val="6E747A">
                      <a:alpha val="43000"/>
                    </a:srgbClr>
                  </a:outerShdw>
                </a:effectLst>
              </a:rPr>
              <a:t>23 </a:t>
            </a:r>
            <a:r>
              <a:rPr lang="ka-GE" sz="1000" dirty="0" smtClean="0">
                <a:ln w="0"/>
                <a:solidFill>
                  <a:schemeClr val="bg1"/>
                </a:solidFill>
                <a:effectLst>
                  <a:outerShdw blurRad="38100" dist="25400" dir="5400000" algn="ctr" rotWithShape="0">
                    <a:srgbClr val="6E747A">
                      <a:alpha val="43000"/>
                    </a:srgbClr>
                  </a:outerShdw>
                </a:effectLst>
              </a:rPr>
              <a:t> წლის 27 თებერვალს</a:t>
            </a:r>
            <a:endParaRPr lang="en-US" sz="100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6955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36512-74B5-E9A2-BF2C-E5AE54406115}"/>
              </a:ext>
            </a:extLst>
          </p:cNvPr>
          <p:cNvSpPr>
            <a:spLocks noGrp="1"/>
          </p:cNvSpPr>
          <p:nvPr>
            <p:ph type="title"/>
          </p:nvPr>
        </p:nvSpPr>
        <p:spPr/>
        <p:txBody>
          <a:bodyPr/>
          <a:lstStyle/>
          <a:p>
            <a:endParaRPr lang="en-US" dirty="0"/>
          </a:p>
        </p:txBody>
      </p:sp>
      <p:sp>
        <p:nvSpPr>
          <p:cNvPr id="4" name="Subtitle 3">
            <a:extLst>
              <a:ext uri="{FF2B5EF4-FFF2-40B4-BE49-F238E27FC236}">
                <a16:creationId xmlns:a16="http://schemas.microsoft.com/office/drawing/2014/main" id="{8EE1CE84-0AC3-58E5-6580-123D3608754B}"/>
              </a:ext>
            </a:extLst>
          </p:cNvPr>
          <p:cNvSpPr>
            <a:spLocks noGrp="1"/>
          </p:cNvSpPr>
          <p:nvPr>
            <p:ph type="subTitle" idx="1"/>
          </p:nvPr>
        </p:nvSpPr>
        <p:spPr/>
        <p:txBody>
          <a:bodyPr>
            <a:normAutofit fontScale="92500"/>
          </a:bodyPr>
          <a:lstStyle/>
          <a:p>
            <a:r>
              <a:rPr lang="ka-GE" dirty="0" smtClean="0"/>
              <a:t>კლიმატის ცვლილების რისკები და საადაპტაციო ღონისძიებები</a:t>
            </a:r>
            <a:endParaRPr lang="en-US" dirty="0"/>
          </a:p>
        </p:txBody>
      </p:sp>
      <p:sp>
        <p:nvSpPr>
          <p:cNvPr id="5" name="Text Placeholder 4">
            <a:extLst>
              <a:ext uri="{FF2B5EF4-FFF2-40B4-BE49-F238E27FC236}">
                <a16:creationId xmlns:a16="http://schemas.microsoft.com/office/drawing/2014/main" id="{110AEB75-05F6-6EEB-1031-FAD1403F428C}"/>
              </a:ext>
            </a:extLst>
          </p:cNvPr>
          <p:cNvSpPr>
            <a:spLocks noGrp="1"/>
          </p:cNvSpPr>
          <p:nvPr>
            <p:ph type="body" idx="2"/>
          </p:nvPr>
        </p:nvSpPr>
        <p:spPr/>
        <p:txBody>
          <a:bodyPr>
            <a:normAutofit fontScale="62500" lnSpcReduction="20000"/>
          </a:bodyPr>
          <a:lstStyle/>
          <a:p>
            <a:r>
              <a:rPr lang="ka-GE" sz="1800" dirty="0" smtClean="0"/>
              <a:t>ნაპირსამაგრი და ხიდ-ბოგირების გამაგრების სამუშაოების განხორციელება</a:t>
            </a:r>
          </a:p>
          <a:p>
            <a:r>
              <a:rPr lang="ka-GE" sz="1800" dirty="0" smtClean="0"/>
              <a:t>ღია ტიპის მონოლითური სანიაღვრე არხებისა და სისტემების მოწესრიგება</a:t>
            </a:r>
          </a:p>
          <a:p>
            <a:r>
              <a:rPr lang="ka-GE" sz="1800" dirty="0" err="1" smtClean="0"/>
              <a:t>წყალარიდების</a:t>
            </a:r>
            <a:r>
              <a:rPr lang="ka-GE" sz="1800" dirty="0" smtClean="0"/>
              <a:t> და </a:t>
            </a:r>
            <a:r>
              <a:rPr lang="ka-GE" sz="1800" dirty="0" err="1" smtClean="0"/>
              <a:t>სადრენაჟო</a:t>
            </a:r>
            <a:r>
              <a:rPr lang="ka-GE" sz="1800" dirty="0" smtClean="0"/>
              <a:t> არხების მოწყობა</a:t>
            </a:r>
          </a:p>
          <a:p>
            <a:r>
              <a:rPr lang="ka-GE" sz="1800" dirty="0" smtClean="0"/>
              <a:t>საყრდენი კედლების მოწყობა და ნაპირსამაგრი ნაგებობების მშენებლობა</a:t>
            </a:r>
          </a:p>
          <a:p>
            <a:r>
              <a:rPr lang="ka-GE" sz="1800" dirty="0" err="1" smtClean="0"/>
              <a:t>ქარსაწინააღმდეგო</a:t>
            </a:r>
            <a:r>
              <a:rPr lang="ka-GE" sz="1800" dirty="0" smtClean="0"/>
              <a:t> ღონისძიებების განხორციელება-შენობების სახურავების გამაგრება-გადახურვა-რეაბილიტაცია</a:t>
            </a:r>
          </a:p>
          <a:p>
            <a:r>
              <a:rPr lang="ka-GE" sz="1800" dirty="0" smtClean="0"/>
              <a:t>ქარსაფარი ზოლებისა და რეკრეაციული სივრცეების მოწყობა</a:t>
            </a:r>
          </a:p>
          <a:p>
            <a:r>
              <a:rPr lang="ka-GE" sz="1800" dirty="0" smtClean="0"/>
              <a:t>დამჭერი ბადეების და კედლების მოწყობა</a:t>
            </a:r>
          </a:p>
          <a:p>
            <a:endParaRPr lang="ka-GE" sz="1800" dirty="0" smtClean="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959" y="11308"/>
            <a:ext cx="2275834" cy="134849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82" y="11308"/>
            <a:ext cx="1871377" cy="299454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59" y="1389012"/>
            <a:ext cx="2405348" cy="1694675"/>
          </a:xfrm>
          <a:prstGeom prst="rect">
            <a:avLst/>
          </a:prstGeom>
        </p:spPr>
      </p:pic>
    </p:spTree>
    <p:extLst>
      <p:ext uri="{BB962C8B-B14F-4D97-AF65-F5344CB8AC3E}">
        <p14:creationId xmlns:p14="http://schemas.microsoft.com/office/powerpoint/2010/main" val="243179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ubtitle 2"/>
          <p:cNvSpPr>
            <a:spLocks noGrp="1"/>
          </p:cNvSpPr>
          <p:nvPr>
            <p:ph type="subTitle" idx="1"/>
          </p:nvPr>
        </p:nvSpPr>
        <p:spPr>
          <a:xfrm>
            <a:off x="724950" y="3468913"/>
            <a:ext cx="3300900" cy="1538515"/>
          </a:xfrm>
        </p:spPr>
        <p:txBody>
          <a:bodyPr>
            <a:normAutofit/>
          </a:bodyPr>
          <a:lstStyle/>
          <a:p>
            <a:r>
              <a:rPr lang="ka-GE" dirty="0" smtClean="0"/>
              <a:t>    </a:t>
            </a:r>
          </a:p>
          <a:p>
            <a:endParaRPr lang="ka-GE" dirty="0"/>
          </a:p>
          <a:p>
            <a:r>
              <a:rPr lang="ka-GE" dirty="0" smtClean="0"/>
              <a:t>     </a:t>
            </a:r>
            <a:r>
              <a:rPr lang="ka-GE" dirty="0" err="1" smtClean="0"/>
              <a:t>ენერგოეფექტური</a:t>
            </a:r>
            <a:r>
              <a:rPr lang="ka-GE" dirty="0" smtClean="0"/>
              <a:t> ტექნოლოგიების დანერგვა და ცნობიერების ამაღლება</a:t>
            </a:r>
            <a:endParaRPr lang="en-US" dirty="0"/>
          </a:p>
        </p:txBody>
      </p:sp>
      <p:sp>
        <p:nvSpPr>
          <p:cNvPr id="4" name="Text Placeholder 3"/>
          <p:cNvSpPr>
            <a:spLocks noGrp="1"/>
          </p:cNvSpPr>
          <p:nvPr>
            <p:ph type="body" idx="2"/>
          </p:nvPr>
        </p:nvSpPr>
        <p:spPr>
          <a:xfrm>
            <a:off x="5250863" y="203200"/>
            <a:ext cx="3297761" cy="4174925"/>
          </a:xfrm>
        </p:spPr>
        <p:txBody>
          <a:bodyPr>
            <a:normAutofit/>
          </a:bodyPr>
          <a:lstStyle/>
          <a:p>
            <a:r>
              <a:rPr lang="ka-GE" dirty="0" err="1" smtClean="0"/>
              <a:t>სამიტიგაციო</a:t>
            </a:r>
            <a:r>
              <a:rPr lang="ka-GE" dirty="0" smtClean="0"/>
              <a:t> ღონისძიებები:</a:t>
            </a:r>
          </a:p>
          <a:p>
            <a:r>
              <a:rPr lang="ka-GE" dirty="0" smtClean="0"/>
              <a:t>ენერგოეფექტური ნათურები გარეგანათების სისტემაში</a:t>
            </a:r>
            <a:r>
              <a:rPr lang="en-US" dirty="0" smtClean="0"/>
              <a:t>,</a:t>
            </a:r>
            <a:endParaRPr lang="ka-GE" dirty="0" smtClean="0"/>
          </a:p>
          <a:p>
            <a:r>
              <a:rPr lang="ka-GE" dirty="0" smtClean="0"/>
              <a:t>მზის ენერგიაზე მომუშავე სანათები მინი სტადიონებზე</a:t>
            </a:r>
            <a:r>
              <a:rPr lang="en-US" dirty="0" smtClean="0"/>
              <a:t>,</a:t>
            </a:r>
            <a:endParaRPr lang="ka-GE" dirty="0" smtClean="0"/>
          </a:p>
          <a:p>
            <a:r>
              <a:rPr lang="ka-GE" dirty="0" smtClean="0"/>
              <a:t>ენერგოეფქტური ღუმელებით უზრუნველყოფა საბავშვო ბაღებსა და მოსახლეობაში</a:t>
            </a:r>
            <a:r>
              <a:rPr lang="en-US" dirty="0" smtClean="0"/>
              <a:t>,</a:t>
            </a:r>
            <a:endParaRPr lang="ka-GE" dirty="0" smtClean="0"/>
          </a:p>
          <a:p>
            <a:r>
              <a:rPr lang="ka-GE" dirty="0" smtClean="0"/>
              <a:t>მზის ენერგიაზე მომუშავე ე.წ.“ჭკვიანი „სკამების მონტაჟი</a:t>
            </a:r>
            <a:r>
              <a:rPr lang="en-US" dirty="0" smtClean="0"/>
              <a:t>, </a:t>
            </a:r>
            <a:endParaRPr lang="ka-GE" dirty="0" smtClean="0"/>
          </a:p>
          <a:p>
            <a:r>
              <a:rPr lang="ka-GE" dirty="0" smtClean="0"/>
              <a:t>მდგრადი ენერგეტიკის კვირეულის ორგანიზება და ცნობიერების ასამაღლებელი კამპანიები</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17" y="203200"/>
            <a:ext cx="3191361" cy="36866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1" y="0"/>
            <a:ext cx="2336800" cy="3889826"/>
          </a:xfrm>
          <a:prstGeom prst="rect">
            <a:avLst/>
          </a:prstGeom>
        </p:spPr>
      </p:pic>
    </p:spTree>
    <p:extLst>
      <p:ext uri="{BB962C8B-B14F-4D97-AF65-F5344CB8AC3E}">
        <p14:creationId xmlns:p14="http://schemas.microsoft.com/office/powerpoint/2010/main" val="85691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1"/>
            <a:ext cx="3790192" cy="466452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943" y="348340"/>
            <a:ext cx="4424623" cy="4795159"/>
          </a:xfrm>
          <a:prstGeom prst="rect">
            <a:avLst/>
          </a:prstGeom>
        </p:spPr>
      </p:pic>
    </p:spTree>
    <p:extLst>
      <p:ext uri="{BB962C8B-B14F-4D97-AF65-F5344CB8AC3E}">
        <p14:creationId xmlns:p14="http://schemas.microsoft.com/office/powerpoint/2010/main" val="364446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445EF-0E0F-B5D1-C448-C666CF2068D8}"/>
              </a:ext>
            </a:extLst>
          </p:cNvPr>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0" y="864300"/>
            <a:ext cx="3697408" cy="2985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58" y="864300"/>
            <a:ext cx="4328576" cy="2985000"/>
          </a:xfrm>
          <a:prstGeom prst="rect">
            <a:avLst/>
          </a:prstGeom>
        </p:spPr>
      </p:pic>
    </p:spTree>
    <p:extLst>
      <p:ext uri="{BB962C8B-B14F-4D97-AF65-F5344CB8AC3E}">
        <p14:creationId xmlns:p14="http://schemas.microsoft.com/office/powerpoint/2010/main" val="14324723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451</TotalTime>
  <Words>264</Words>
  <Application>Microsoft Office PowerPoint</Application>
  <PresentationFormat>On-screen Show (16:9)</PresentationFormat>
  <Paragraphs>48</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Raleway</vt:lpstr>
      <vt:lpstr>Century Gothic</vt:lpstr>
      <vt:lpstr>Arial</vt:lpstr>
      <vt:lpstr>Wingdings 3</vt:lpstr>
      <vt:lpstr>Sylfaen</vt:lpstr>
      <vt:lpstr>Ion</vt:lpstr>
      <vt:lpstr>            მდგრადი ენერგეტიკის დღეები              სენაკის მუნიციპალიტეტის მერია-2024  </vt:lpstr>
      <vt:lpstr>განახლებადი ენერგიების შესაძლებლობები მუნიციპალურ დონეზე</vt:lpstr>
      <vt:lpstr>PowerPoint Presentation</vt:lpstr>
      <vt:lpstr>როგორ დავიწყეთ?  1.  2023წ.27 თებერვალს სენაკის მუნიციპალიტეტმა მერმა ბ-მა ვახტანგ გადელიამ ხელი მოაწერა ევროკავშირის ინიციატივას „მერების შეთანხმება უკეთესი კლიმატნეიტრალური გარემოსათვის“.  2.   2023 წლის დეკემბერში შემუშავდა  და საკრებულოს მიერ დამტკიცდა „მდგრადი ენერგეტიკისა და კლიმატის სამოქმედო გეგმა“-SEKAP  3.  2022-2023წ. შემუშავდა სენაკის მუნიციპლაიტეტის უსაფრთხოების პასპორტი  4.2023 წ.შემუშავდა და საკრებულოს მიერ დამტკიცდა „სენაკის მუნიციპალიტეტის საგანგებო სიტუაციების მართვის გეგმა“.  </vt:lpstr>
      <vt:lpstr> „ჩემთვის ძალიან მნიშვნელოვანია ის ფაქტი,რომ შევუერთდი აღმოსავლეთ პარტნიორობის რეგიონების იმ მერების ინიციატივას, რომელიც ვალდებულებას იღებენ და ზრდიან კლიმატურ  ამბიციებს, ერთობლივი ძალისხმევით, პარიზის შეთანახმების შესაბამისად შევძლოთ შევინარჩუნოთ გლობალური ტემპერატურის ზრდა  1.5 გრადუსს ქვევით.   სენაკის მუნიციპალიტეტის არაერთხელ დამდგარა კლიმატის ცვლილების გამოწვევის წინაშე და გარემოსდაცვითი გამოწვევების შესაძლებლობის გარდაქმნა უმთავრეს პრიორიტეტად გვაქვს წარმოჩენილი.მოსახლეობის კლიმატნეიტრალური და უსაფრთხო გარემო პირობების შექმნის მიზნით  ჩვენ მზად ვართ ვიმოქმედოთ „მდგრადი ენერგეტიკისა და კლიმატის სამოქმედო გეგმის შესაბამისად,  რაც შესაძლებლობას, მისცემს მუნიციპალიტეტს გაზარდოს ბიზნესის ხელშემწყობი ინფრასტრუქტურა,ტურისტული პოტენციალის, ჩამოყალიბდეს მდგრადი ეკონომიკური გარემო, შეიქმნას მეტი მწვანე სივრცე ადგილობრივი მოსახლეობისა და ტურისტებისთვის და დავნერგოთ ინოვაციური ენერგოეფექტური ტექნოლოგიები“.   </vt:lpstr>
      <vt:lpstr>PowerPoint Presentation</vt:lpstr>
      <vt:lpstr>PowerPoint Presentation</vt:lpstr>
      <vt:lpstr>PowerPoint Presentation</vt:lpstr>
      <vt:lpstr>PowerPoint Presentation</vt:lpstr>
      <vt:lpstr>ცნობიერების ასამაღლებელი კამპანია</vt:lpstr>
      <vt:lpstr>მდგრადი ენერგეტიკის კვირეული 2024</vt:lpstr>
      <vt:lpstr>Ewsew 2024</vt:lpstr>
      <vt:lpstr>სად ვართ</vt:lpstr>
      <vt:lpstr>Connective Cities პრაქტიკით „საზოგადოება მდგრადი ურბანული განვითარებისთვის“, მხარს უჭერს ინფორმაციისა და გამოცდილების გაცვლას ურბანული გამოწვევებისა და გადაწყვეტილებების შესახებ პოლიტიკის, ადმინისტრაციის, ბიზნესის, მეცნიერებისა და სამოქალაქო საზოგადოების ურბანულ პრაქტიკოსებს შორის მსოფლიოს ყველა რეგიონში. </vt:lpstr>
      <vt:lpstr>თანამშრომლობა და პარტნიორული ურთიერთობები</vt:lpstr>
      <vt:lpstr>პროექტის ფორმირება ექსპერტების დახმარებით სარაევო-2024</vt:lpstr>
      <vt:lpstr>                 გმადლობთ    ყურადღებისთვის!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პრეზენტაციის სახელი Name of the Presentation</dc:title>
  <dc:creator>Dali Kachibaia</dc:creator>
  <cp:lastModifiedBy>home</cp:lastModifiedBy>
  <cp:revision>54</cp:revision>
  <dcterms:modified xsi:type="dcterms:W3CDTF">2024-11-18T06:45:11Z</dcterms:modified>
</cp:coreProperties>
</file>