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9" r:id="rId2"/>
    <p:sldId id="260" r:id="rId3"/>
    <p:sldId id="991" r:id="rId4"/>
    <p:sldId id="993" r:id="rId5"/>
    <p:sldId id="990" r:id="rId6"/>
    <p:sldId id="994" r:id="rId7"/>
    <p:sldId id="995" r:id="rId8"/>
    <p:sldId id="996" r:id="rId9"/>
    <p:sldId id="997" r:id="rId10"/>
    <p:sldId id="998" r:id="rId11"/>
    <p:sldId id="999" r:id="rId12"/>
    <p:sldId id="1000" r:id="rId13"/>
    <p:sldId id="1001" r:id="rId14"/>
    <p:sldId id="1002" r:id="rId15"/>
    <p:sldId id="323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svg"/><Relationship Id="rId1" Type="http://schemas.openxmlformats.org/officeDocument/2006/relationships/image" Target="../media/image24.pn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svg"/><Relationship Id="rId1" Type="http://schemas.openxmlformats.org/officeDocument/2006/relationships/image" Target="../media/image28.pn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svg"/><Relationship Id="rId1" Type="http://schemas.openxmlformats.org/officeDocument/2006/relationships/image" Target="../media/image31.pn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svg"/><Relationship Id="rId1" Type="http://schemas.openxmlformats.org/officeDocument/2006/relationships/image" Target="../media/image37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svg"/><Relationship Id="rId1" Type="http://schemas.openxmlformats.org/officeDocument/2006/relationships/image" Target="../media/image24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svg"/><Relationship Id="rId1" Type="http://schemas.openxmlformats.org/officeDocument/2006/relationships/image" Target="../media/image28.pn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svg"/><Relationship Id="rId1" Type="http://schemas.openxmlformats.org/officeDocument/2006/relationships/image" Target="../media/image31.png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svg"/><Relationship Id="rId1" Type="http://schemas.openxmlformats.org/officeDocument/2006/relationships/image" Target="../media/image3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6C3793-9855-4F5D-B7EF-6E9763DC323E}" type="doc">
      <dgm:prSet loTypeId="urn:microsoft.com/office/officeart/2005/8/layout/radial6" loCatId="cycle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F6D70F9-1F92-4977-8C1D-5E321BE91B87}">
      <dgm:prSet phldrT="[Text]" custT="1"/>
      <dgm:spPr/>
      <dgm:t>
        <a:bodyPr/>
        <a:lstStyle/>
        <a:p>
          <a:r>
            <a:rPr lang="en-US" sz="1200" b="1">
              <a:latin typeface="BPG Mrgvlovani Caps 2010" panose="02000503000000020004" pitchFamily="2" charset="0"/>
            </a:rPr>
            <a:t>სტრატეგიული ხედვა</a:t>
          </a:r>
        </a:p>
        <a:p>
          <a:r>
            <a:rPr lang="en-US" sz="1200" b="0"/>
            <a:t>ფოთი - შავი ზღვისპირა ქვეყნების კულტურული არტერია, ფოკუსით შემოქმედებით ეკონომიკაზე</a:t>
          </a:r>
          <a:r>
            <a:rPr lang="ka-GE" sz="1200" b="0"/>
            <a:t>.</a:t>
          </a:r>
          <a:endParaRPr lang="en-US" sz="1200" b="0"/>
        </a:p>
      </dgm:t>
    </dgm:pt>
    <dgm:pt modelId="{87462652-3F66-469A-818E-AE533EA0E6ED}" type="parTrans" cxnId="{0E345F42-1465-47C4-A3ED-245C06371FB6}">
      <dgm:prSet/>
      <dgm:spPr/>
      <dgm:t>
        <a:bodyPr/>
        <a:lstStyle/>
        <a:p>
          <a:endParaRPr lang="en-US" sz="1200"/>
        </a:p>
      </dgm:t>
    </dgm:pt>
    <dgm:pt modelId="{C2374CF7-B2A1-4198-B9D6-CCDBC915FE35}" type="sibTrans" cxnId="{0E345F42-1465-47C4-A3ED-245C06371FB6}">
      <dgm:prSet/>
      <dgm:spPr/>
      <dgm:t>
        <a:bodyPr/>
        <a:lstStyle/>
        <a:p>
          <a:endParaRPr lang="en-US" sz="1200"/>
        </a:p>
      </dgm:t>
    </dgm:pt>
    <dgm:pt modelId="{D8E7DCFF-C1E5-41DC-897B-66902B6F78B5}">
      <dgm:prSet phldrT="[Text]" custT="1"/>
      <dgm:spPr>
        <a:solidFill>
          <a:srgbClr val="00247C"/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ka-GE" sz="1200" b="1">
              <a:latin typeface="BPG Mrgvlovani Caps 2010" panose="02000503000000020004" pitchFamily="2" charset="0"/>
            </a:rPr>
            <a:t>2 ფოკუსი: </a:t>
          </a:r>
          <a:r>
            <a:rPr lang="en-US" sz="1200"/>
            <a:t>გაციფრულებული ქალაქი</a:t>
          </a:r>
        </a:p>
      </dgm:t>
    </dgm:pt>
    <dgm:pt modelId="{59845C24-C144-4AB5-9561-B4F5CC634A40}" type="parTrans" cxnId="{26252BF1-9AA7-4FFA-B37C-EC83790FA233}">
      <dgm:prSet/>
      <dgm:spPr/>
      <dgm:t>
        <a:bodyPr/>
        <a:lstStyle/>
        <a:p>
          <a:endParaRPr lang="en-US" sz="1200"/>
        </a:p>
      </dgm:t>
    </dgm:pt>
    <dgm:pt modelId="{78512EFF-2AA0-459B-9DAB-5B7E6B463130}" type="sibTrans" cxnId="{26252BF1-9AA7-4FFA-B37C-EC83790FA233}">
      <dgm:prSet/>
      <dgm:spPr/>
      <dgm:t>
        <a:bodyPr/>
        <a:lstStyle/>
        <a:p>
          <a:endParaRPr lang="en-US" sz="1200"/>
        </a:p>
      </dgm:t>
    </dgm:pt>
    <dgm:pt modelId="{2126BD09-B194-4EDF-A56D-776D3F675FB8}">
      <dgm:prSet phldrT="[Text]" custT="1"/>
      <dgm:spPr>
        <a:solidFill>
          <a:srgbClr val="012C0E"/>
        </a:solidFill>
      </dgm:spPr>
      <dgm:t>
        <a:bodyPr/>
        <a:lstStyle/>
        <a:p>
          <a:r>
            <a:rPr lang="ka-GE" sz="1200" b="1">
              <a:latin typeface="BPG Mrgvlovani Caps 2010" panose="02000503000000020004" pitchFamily="2" charset="0"/>
            </a:rPr>
            <a:t>4 ფოკუსი: </a:t>
          </a:r>
          <a:r>
            <a:rPr lang="en-US" sz="1200"/>
            <a:t>ურბანული სივრცეების რენოვაცია</a:t>
          </a:r>
        </a:p>
      </dgm:t>
    </dgm:pt>
    <dgm:pt modelId="{119AB0A8-4C25-46C4-B7D2-90A4948DDFAB}" type="parTrans" cxnId="{0EE10606-8E4A-41D1-BE56-28326D13CE90}">
      <dgm:prSet/>
      <dgm:spPr/>
      <dgm:t>
        <a:bodyPr/>
        <a:lstStyle/>
        <a:p>
          <a:endParaRPr lang="en-US" sz="1200"/>
        </a:p>
      </dgm:t>
    </dgm:pt>
    <dgm:pt modelId="{83490C67-2364-417C-9B6F-4A8237549C52}" type="sibTrans" cxnId="{0EE10606-8E4A-41D1-BE56-28326D13CE90}">
      <dgm:prSet/>
      <dgm:spPr/>
      <dgm:t>
        <a:bodyPr/>
        <a:lstStyle/>
        <a:p>
          <a:endParaRPr lang="en-US" sz="1200"/>
        </a:p>
      </dgm:t>
    </dgm:pt>
    <dgm:pt modelId="{ED35E06C-3693-43DA-836C-E6720A5AA033}">
      <dgm:prSet phldrT="[Text]" custT="1"/>
      <dgm:spPr>
        <a:solidFill>
          <a:srgbClr val="AA0024"/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ka-GE" sz="1200" b="1">
              <a:latin typeface="BPG Mrgvlovani Caps 2010" panose="02000503000000020004" pitchFamily="2" charset="0"/>
            </a:rPr>
            <a:t>5 ფოკუსი: </a:t>
          </a:r>
          <a:r>
            <a:rPr lang="en-US" sz="1200"/>
            <a:t>მრავალფეროვნების კულტურა და ინტერნაციონალიზაცია</a:t>
          </a:r>
        </a:p>
      </dgm:t>
    </dgm:pt>
    <dgm:pt modelId="{C35A6E37-856B-4034-953E-159277BF089C}" type="parTrans" cxnId="{94032521-BC03-40D6-AB2D-8C022BBC4C3E}">
      <dgm:prSet/>
      <dgm:spPr/>
      <dgm:t>
        <a:bodyPr/>
        <a:lstStyle/>
        <a:p>
          <a:endParaRPr lang="en-US" sz="1200"/>
        </a:p>
      </dgm:t>
    </dgm:pt>
    <dgm:pt modelId="{BCFE1796-C3D3-4FC3-A0AD-5FB4E49B43CC}" type="sibTrans" cxnId="{94032521-BC03-40D6-AB2D-8C022BBC4C3E}">
      <dgm:prSet/>
      <dgm:spPr/>
      <dgm:t>
        <a:bodyPr/>
        <a:lstStyle/>
        <a:p>
          <a:endParaRPr lang="en-US" sz="1200"/>
        </a:p>
      </dgm:t>
    </dgm:pt>
    <dgm:pt modelId="{31B2770D-9A51-4E2B-B509-38013CBA79EB}">
      <dgm:prSet phldrT="[Text]" custT="1"/>
      <dgm:spPr>
        <a:solidFill>
          <a:srgbClr val="030049"/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ka-GE" sz="1200" b="1">
              <a:latin typeface="BPG Mrgvlovani Caps 2010" panose="02000503000000020004" pitchFamily="2" charset="0"/>
            </a:rPr>
            <a:t>6 ფოკუსი: </a:t>
          </a:r>
          <a:r>
            <a:rPr lang="en-US" sz="1200"/>
            <a:t>შემოქმედებითი განათლება და STEAM კონცეფცია</a:t>
          </a:r>
        </a:p>
      </dgm:t>
    </dgm:pt>
    <dgm:pt modelId="{22646F13-2347-4DB1-8CD9-64F174A9F6AF}" type="parTrans" cxnId="{ECC4CF5C-8087-4596-8392-D2E838948850}">
      <dgm:prSet/>
      <dgm:spPr/>
      <dgm:t>
        <a:bodyPr/>
        <a:lstStyle/>
        <a:p>
          <a:endParaRPr lang="en-US" sz="1200"/>
        </a:p>
      </dgm:t>
    </dgm:pt>
    <dgm:pt modelId="{6E62397C-742F-4FE8-80B9-CB3C9DA988C6}" type="sibTrans" cxnId="{ECC4CF5C-8087-4596-8392-D2E838948850}">
      <dgm:prSet/>
      <dgm:spPr/>
      <dgm:t>
        <a:bodyPr/>
        <a:lstStyle/>
        <a:p>
          <a:endParaRPr lang="en-US" sz="1200"/>
        </a:p>
      </dgm:t>
    </dgm:pt>
    <dgm:pt modelId="{E43B7CDF-3805-4C1C-8F7D-ED907A2397FE}">
      <dgm:prSet phldrT="[Text]" custT="1"/>
      <dgm:spPr>
        <a:solidFill>
          <a:srgbClr val="FF6100"/>
        </a:solidFill>
      </dgm:spPr>
      <dgm:t>
        <a:bodyPr/>
        <a:lstStyle/>
        <a:p>
          <a:r>
            <a:rPr lang="ka-GE" sz="1200" b="1">
              <a:latin typeface="BPG Mrgvlovani Caps 2010" panose="02000503000000020004" pitchFamily="2" charset="0"/>
            </a:rPr>
            <a:t>7 ფოკუსი: </a:t>
          </a:r>
        </a:p>
        <a:p>
          <a:r>
            <a:rPr lang="en-US" sz="1200"/>
            <a:t>ეკო-მეგობრული გარემო და კეთილდღეობა</a:t>
          </a:r>
        </a:p>
      </dgm:t>
    </dgm:pt>
    <dgm:pt modelId="{98530532-8EC7-4253-913F-B58796035AD3}" type="parTrans" cxnId="{B5714F63-477F-4E72-83C9-B0B05C0023DC}">
      <dgm:prSet/>
      <dgm:spPr/>
      <dgm:t>
        <a:bodyPr/>
        <a:lstStyle/>
        <a:p>
          <a:endParaRPr lang="en-US" sz="1200"/>
        </a:p>
      </dgm:t>
    </dgm:pt>
    <dgm:pt modelId="{178CA869-B851-405E-BE38-49D1265E9613}" type="sibTrans" cxnId="{B5714F63-477F-4E72-83C9-B0B05C0023DC}">
      <dgm:prSet/>
      <dgm:spPr/>
      <dgm:t>
        <a:bodyPr/>
        <a:lstStyle/>
        <a:p>
          <a:endParaRPr lang="en-US" sz="1200"/>
        </a:p>
      </dgm:t>
    </dgm:pt>
    <dgm:pt modelId="{A6E1F0A2-29E8-4E08-91CF-2D7A2F884D94}">
      <dgm:prSet custT="1"/>
      <dgm:spPr>
        <a:solidFill>
          <a:srgbClr val="FF0900"/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ka-GE" sz="1200" b="1">
              <a:latin typeface="BPG Mrgvlovani Caps 2010" panose="02000503000000020004" pitchFamily="2" charset="0"/>
            </a:rPr>
            <a:t>3 ფოკუსი: </a:t>
          </a:r>
          <a:r>
            <a:rPr lang="en-US" sz="1200"/>
            <a:t>კულტურის კომერციალიზაცია და ეკონომიკური აქსელერაცია</a:t>
          </a:r>
        </a:p>
      </dgm:t>
    </dgm:pt>
    <dgm:pt modelId="{64D50777-7D97-4B05-B9B3-CC4942BE3ABF}" type="parTrans" cxnId="{1E3CA884-9325-4173-8609-C9AD2DDD5AFA}">
      <dgm:prSet/>
      <dgm:spPr/>
      <dgm:t>
        <a:bodyPr/>
        <a:lstStyle/>
        <a:p>
          <a:endParaRPr lang="en-US" sz="1200"/>
        </a:p>
      </dgm:t>
    </dgm:pt>
    <dgm:pt modelId="{82BFDB10-2E26-4167-9702-3518A29DA324}" type="sibTrans" cxnId="{1E3CA884-9325-4173-8609-C9AD2DDD5AFA}">
      <dgm:prSet/>
      <dgm:spPr/>
      <dgm:t>
        <a:bodyPr/>
        <a:lstStyle/>
        <a:p>
          <a:endParaRPr lang="en-US" sz="1200"/>
        </a:p>
      </dgm:t>
    </dgm:pt>
    <dgm:pt modelId="{B660C602-CE46-43C4-AFC6-869AA22DFB5D}">
      <dgm:prSet phldrT="[Text]" custT="1"/>
      <dgm:spPr>
        <a:solidFill>
          <a:srgbClr val="88004A"/>
        </a:solidFill>
      </dgm:spPr>
      <dgm:t>
        <a:bodyPr/>
        <a:lstStyle/>
        <a:p>
          <a:r>
            <a:rPr lang="ka-GE" sz="1200" b="1">
              <a:latin typeface="BPG Mrgvlovani Caps 2010" panose="02000503000000020004" pitchFamily="2" charset="0"/>
            </a:rPr>
            <a:t>1 ფოკუსი: </a:t>
          </a:r>
          <a:r>
            <a:rPr lang="ka-GE" sz="1200"/>
            <a:t>მემკვიდრეობის ინოვაციური გარდასახვა</a:t>
          </a:r>
          <a:endParaRPr lang="en-US" sz="1200"/>
        </a:p>
      </dgm:t>
    </dgm:pt>
    <dgm:pt modelId="{EA976ABD-A622-48EB-A13C-E2B9E8E715D0}" type="parTrans" cxnId="{51E4D329-F76C-47C8-99FB-5D3452EFE0F9}">
      <dgm:prSet/>
      <dgm:spPr/>
      <dgm:t>
        <a:bodyPr/>
        <a:lstStyle/>
        <a:p>
          <a:endParaRPr lang="en-US" sz="1200"/>
        </a:p>
      </dgm:t>
    </dgm:pt>
    <dgm:pt modelId="{62730073-E2CB-429F-9226-9B39FEA32FF3}" type="sibTrans" cxnId="{51E4D329-F76C-47C8-99FB-5D3452EFE0F9}">
      <dgm:prSet/>
      <dgm:spPr/>
      <dgm:t>
        <a:bodyPr/>
        <a:lstStyle/>
        <a:p>
          <a:endParaRPr lang="en-US" sz="1200"/>
        </a:p>
      </dgm:t>
    </dgm:pt>
    <dgm:pt modelId="{20266F96-DA58-4D0E-8A6B-663AAE015914}" type="pres">
      <dgm:prSet presAssocID="{2D6C3793-9855-4F5D-B7EF-6E9763DC323E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A8C2D39-8E9C-4A67-BA69-13B36F58C227}" type="pres">
      <dgm:prSet presAssocID="{1F6D70F9-1F92-4977-8C1D-5E321BE91B87}" presName="centerShape" presStyleLbl="node0" presStyleIdx="0" presStyleCnt="1" custScaleX="127499" custScaleY="118083"/>
      <dgm:spPr/>
    </dgm:pt>
    <dgm:pt modelId="{6D990C19-90ED-4DA5-9123-5F47828D87A1}" type="pres">
      <dgm:prSet presAssocID="{D8E7DCFF-C1E5-41DC-897B-66902B6F78B5}" presName="node" presStyleLbl="node1" presStyleIdx="0" presStyleCnt="7" custScaleX="134730" custScaleY="132635">
        <dgm:presLayoutVars>
          <dgm:bulletEnabled val="1"/>
        </dgm:presLayoutVars>
      </dgm:prSet>
      <dgm:spPr/>
    </dgm:pt>
    <dgm:pt modelId="{7F0ADF0C-6A40-4AAC-851B-49470E97C48A}" type="pres">
      <dgm:prSet presAssocID="{D8E7DCFF-C1E5-41DC-897B-66902B6F78B5}" presName="dummy" presStyleCnt="0"/>
      <dgm:spPr/>
    </dgm:pt>
    <dgm:pt modelId="{A92121F4-6C6A-4FDB-A886-81402FBA7566}" type="pres">
      <dgm:prSet presAssocID="{78512EFF-2AA0-459B-9DAB-5B7E6B463130}" presName="sibTrans" presStyleLbl="sibTrans2D1" presStyleIdx="0" presStyleCnt="7"/>
      <dgm:spPr/>
    </dgm:pt>
    <dgm:pt modelId="{D82FA08C-D6E6-4581-8C5E-4FAB9FD1E7E2}" type="pres">
      <dgm:prSet presAssocID="{A6E1F0A2-29E8-4E08-91CF-2D7A2F884D94}" presName="node" presStyleLbl="node1" presStyleIdx="1" presStyleCnt="7" custScaleX="140031" custScaleY="138450">
        <dgm:presLayoutVars>
          <dgm:bulletEnabled val="1"/>
        </dgm:presLayoutVars>
      </dgm:prSet>
      <dgm:spPr/>
    </dgm:pt>
    <dgm:pt modelId="{136599F3-DCA7-42C2-AB44-E6F10A357074}" type="pres">
      <dgm:prSet presAssocID="{A6E1F0A2-29E8-4E08-91CF-2D7A2F884D94}" presName="dummy" presStyleCnt="0"/>
      <dgm:spPr/>
    </dgm:pt>
    <dgm:pt modelId="{54A8EEF1-FECC-4616-A020-63EB7F4236FB}" type="pres">
      <dgm:prSet presAssocID="{82BFDB10-2E26-4167-9702-3518A29DA324}" presName="sibTrans" presStyleLbl="sibTrans2D1" presStyleIdx="1" presStyleCnt="7"/>
      <dgm:spPr/>
    </dgm:pt>
    <dgm:pt modelId="{27D6C896-1A6C-47C2-B788-5C408915A4F6}" type="pres">
      <dgm:prSet presAssocID="{2126BD09-B194-4EDF-A56D-776D3F675FB8}" presName="node" presStyleLbl="node1" presStyleIdx="2" presStyleCnt="7" custScaleX="134066" custScaleY="132385">
        <dgm:presLayoutVars>
          <dgm:bulletEnabled val="1"/>
        </dgm:presLayoutVars>
      </dgm:prSet>
      <dgm:spPr/>
    </dgm:pt>
    <dgm:pt modelId="{C9DD7B94-844E-4588-9C7F-2BB5590D177A}" type="pres">
      <dgm:prSet presAssocID="{2126BD09-B194-4EDF-A56D-776D3F675FB8}" presName="dummy" presStyleCnt="0"/>
      <dgm:spPr/>
    </dgm:pt>
    <dgm:pt modelId="{56EC2E47-AD41-4208-B36E-33FB062A98AB}" type="pres">
      <dgm:prSet presAssocID="{83490C67-2364-417C-9B6F-4A8237549C52}" presName="sibTrans" presStyleLbl="sibTrans2D1" presStyleIdx="2" presStyleCnt="7"/>
      <dgm:spPr/>
    </dgm:pt>
    <dgm:pt modelId="{35281A71-F397-4C19-AA23-DAF8BE2CFC4B}" type="pres">
      <dgm:prSet presAssocID="{ED35E06C-3693-43DA-836C-E6720A5AA033}" presName="node" presStyleLbl="node1" presStyleIdx="3" presStyleCnt="7" custScaleX="138689" custScaleY="131596">
        <dgm:presLayoutVars>
          <dgm:bulletEnabled val="1"/>
        </dgm:presLayoutVars>
      </dgm:prSet>
      <dgm:spPr/>
    </dgm:pt>
    <dgm:pt modelId="{FF64F382-B857-4ABE-9CE1-EF8E894FB033}" type="pres">
      <dgm:prSet presAssocID="{ED35E06C-3693-43DA-836C-E6720A5AA033}" presName="dummy" presStyleCnt="0"/>
      <dgm:spPr/>
    </dgm:pt>
    <dgm:pt modelId="{8F483508-F680-4220-A12D-555DEEBAE8B9}" type="pres">
      <dgm:prSet presAssocID="{BCFE1796-C3D3-4FC3-A0AD-5FB4E49B43CC}" presName="sibTrans" presStyleLbl="sibTrans2D1" presStyleIdx="3" presStyleCnt="7"/>
      <dgm:spPr/>
    </dgm:pt>
    <dgm:pt modelId="{A955A2C3-B742-4B8B-B91A-0A49C5C1CF77}" type="pres">
      <dgm:prSet presAssocID="{31B2770D-9A51-4E2B-B509-38013CBA79EB}" presName="node" presStyleLbl="node1" presStyleIdx="4" presStyleCnt="7" custScaleX="139332" custScaleY="140740">
        <dgm:presLayoutVars>
          <dgm:bulletEnabled val="1"/>
        </dgm:presLayoutVars>
      </dgm:prSet>
      <dgm:spPr/>
    </dgm:pt>
    <dgm:pt modelId="{15733A58-6777-421A-A949-09D6FDA41CAA}" type="pres">
      <dgm:prSet presAssocID="{31B2770D-9A51-4E2B-B509-38013CBA79EB}" presName="dummy" presStyleCnt="0"/>
      <dgm:spPr/>
    </dgm:pt>
    <dgm:pt modelId="{F86714C8-8E11-493C-AB17-938B563D8079}" type="pres">
      <dgm:prSet presAssocID="{6E62397C-742F-4FE8-80B9-CB3C9DA988C6}" presName="sibTrans" presStyleLbl="sibTrans2D1" presStyleIdx="4" presStyleCnt="7"/>
      <dgm:spPr/>
    </dgm:pt>
    <dgm:pt modelId="{00052664-8635-437F-A908-7ADD7A0B959A}" type="pres">
      <dgm:prSet presAssocID="{E43B7CDF-3805-4C1C-8F7D-ED907A2397FE}" presName="node" presStyleLbl="node1" presStyleIdx="5" presStyleCnt="7" custScaleX="146883" custScaleY="136122">
        <dgm:presLayoutVars>
          <dgm:bulletEnabled val="1"/>
        </dgm:presLayoutVars>
      </dgm:prSet>
      <dgm:spPr/>
    </dgm:pt>
    <dgm:pt modelId="{88BEE20D-D904-4EAD-A163-A6EF2500BA7A}" type="pres">
      <dgm:prSet presAssocID="{E43B7CDF-3805-4C1C-8F7D-ED907A2397FE}" presName="dummy" presStyleCnt="0"/>
      <dgm:spPr/>
    </dgm:pt>
    <dgm:pt modelId="{9060DC40-3686-4BB4-A665-CC0E95F1A471}" type="pres">
      <dgm:prSet presAssocID="{178CA869-B851-405E-BE38-49D1265E9613}" presName="sibTrans" presStyleLbl="sibTrans2D1" presStyleIdx="5" presStyleCnt="7"/>
      <dgm:spPr/>
    </dgm:pt>
    <dgm:pt modelId="{F467CD64-A568-473D-9CDD-C98CDEE0C4B1}" type="pres">
      <dgm:prSet presAssocID="{B660C602-CE46-43C4-AFC6-869AA22DFB5D}" presName="node" presStyleLbl="node1" presStyleIdx="6" presStyleCnt="7" custScaleX="143179" custScaleY="140059">
        <dgm:presLayoutVars>
          <dgm:bulletEnabled val="1"/>
        </dgm:presLayoutVars>
      </dgm:prSet>
      <dgm:spPr/>
    </dgm:pt>
    <dgm:pt modelId="{FB9F594E-9BC8-4074-8647-D21387F3DC93}" type="pres">
      <dgm:prSet presAssocID="{B660C602-CE46-43C4-AFC6-869AA22DFB5D}" presName="dummy" presStyleCnt="0"/>
      <dgm:spPr/>
    </dgm:pt>
    <dgm:pt modelId="{8CC84435-79C2-43BE-9669-C320B2815E9C}" type="pres">
      <dgm:prSet presAssocID="{62730073-E2CB-429F-9226-9B39FEA32FF3}" presName="sibTrans" presStyleLbl="sibTrans2D1" presStyleIdx="6" presStyleCnt="7"/>
      <dgm:spPr/>
    </dgm:pt>
  </dgm:ptLst>
  <dgm:cxnLst>
    <dgm:cxn modelId="{0EE10606-8E4A-41D1-BE56-28326D13CE90}" srcId="{1F6D70F9-1F92-4977-8C1D-5E321BE91B87}" destId="{2126BD09-B194-4EDF-A56D-776D3F675FB8}" srcOrd="2" destOrd="0" parTransId="{119AB0A8-4C25-46C4-B7D2-90A4948DDFAB}" sibTransId="{83490C67-2364-417C-9B6F-4A8237549C52}"/>
    <dgm:cxn modelId="{22A4BE0B-913B-4069-A2FC-9D2B5FF8D385}" type="presOf" srcId="{2D6C3793-9855-4F5D-B7EF-6E9763DC323E}" destId="{20266F96-DA58-4D0E-8A6B-663AAE015914}" srcOrd="0" destOrd="0" presId="urn:microsoft.com/office/officeart/2005/8/layout/radial6"/>
    <dgm:cxn modelId="{1E059E1A-FC5A-4310-A5C0-37AE3F904204}" type="presOf" srcId="{178CA869-B851-405E-BE38-49D1265E9613}" destId="{9060DC40-3686-4BB4-A665-CC0E95F1A471}" srcOrd="0" destOrd="0" presId="urn:microsoft.com/office/officeart/2005/8/layout/radial6"/>
    <dgm:cxn modelId="{94032521-BC03-40D6-AB2D-8C022BBC4C3E}" srcId="{1F6D70F9-1F92-4977-8C1D-5E321BE91B87}" destId="{ED35E06C-3693-43DA-836C-E6720A5AA033}" srcOrd="3" destOrd="0" parTransId="{C35A6E37-856B-4034-953E-159277BF089C}" sibTransId="{BCFE1796-C3D3-4FC3-A0AD-5FB4E49B43CC}"/>
    <dgm:cxn modelId="{51E4D329-F76C-47C8-99FB-5D3452EFE0F9}" srcId="{1F6D70F9-1F92-4977-8C1D-5E321BE91B87}" destId="{B660C602-CE46-43C4-AFC6-869AA22DFB5D}" srcOrd="6" destOrd="0" parTransId="{EA976ABD-A622-48EB-A13C-E2B9E8E715D0}" sibTransId="{62730073-E2CB-429F-9226-9B39FEA32FF3}"/>
    <dgm:cxn modelId="{9489DA3D-140A-489D-9B61-917A8AEF97AE}" type="presOf" srcId="{D8E7DCFF-C1E5-41DC-897B-66902B6F78B5}" destId="{6D990C19-90ED-4DA5-9123-5F47828D87A1}" srcOrd="0" destOrd="0" presId="urn:microsoft.com/office/officeart/2005/8/layout/radial6"/>
    <dgm:cxn modelId="{ECC4CF5C-8087-4596-8392-D2E838948850}" srcId="{1F6D70F9-1F92-4977-8C1D-5E321BE91B87}" destId="{31B2770D-9A51-4E2B-B509-38013CBA79EB}" srcOrd="4" destOrd="0" parTransId="{22646F13-2347-4DB1-8CD9-64F174A9F6AF}" sibTransId="{6E62397C-742F-4FE8-80B9-CB3C9DA988C6}"/>
    <dgm:cxn modelId="{0E345F42-1465-47C4-A3ED-245C06371FB6}" srcId="{2D6C3793-9855-4F5D-B7EF-6E9763DC323E}" destId="{1F6D70F9-1F92-4977-8C1D-5E321BE91B87}" srcOrd="0" destOrd="0" parTransId="{87462652-3F66-469A-818E-AE533EA0E6ED}" sibTransId="{C2374CF7-B2A1-4198-B9D6-CCDBC915FE35}"/>
    <dgm:cxn modelId="{B5714F63-477F-4E72-83C9-B0B05C0023DC}" srcId="{1F6D70F9-1F92-4977-8C1D-5E321BE91B87}" destId="{E43B7CDF-3805-4C1C-8F7D-ED907A2397FE}" srcOrd="5" destOrd="0" parTransId="{98530532-8EC7-4253-913F-B58796035AD3}" sibTransId="{178CA869-B851-405E-BE38-49D1265E9613}"/>
    <dgm:cxn modelId="{0583CD47-2505-471E-8ACB-6166D6FACD38}" type="presOf" srcId="{31B2770D-9A51-4E2B-B509-38013CBA79EB}" destId="{A955A2C3-B742-4B8B-B91A-0A49C5C1CF77}" srcOrd="0" destOrd="0" presId="urn:microsoft.com/office/officeart/2005/8/layout/radial6"/>
    <dgm:cxn modelId="{FAD4DC6A-0181-4B3A-8105-E6DDFDC310AA}" type="presOf" srcId="{6E62397C-742F-4FE8-80B9-CB3C9DA988C6}" destId="{F86714C8-8E11-493C-AB17-938B563D8079}" srcOrd="0" destOrd="0" presId="urn:microsoft.com/office/officeart/2005/8/layout/radial6"/>
    <dgm:cxn modelId="{C503156E-FA4F-495F-A446-AB22359AC4D8}" type="presOf" srcId="{82BFDB10-2E26-4167-9702-3518A29DA324}" destId="{54A8EEF1-FECC-4616-A020-63EB7F4236FB}" srcOrd="0" destOrd="0" presId="urn:microsoft.com/office/officeart/2005/8/layout/radial6"/>
    <dgm:cxn modelId="{13D3C356-9100-4A0D-975E-CC2CAEA983F4}" type="presOf" srcId="{A6E1F0A2-29E8-4E08-91CF-2D7A2F884D94}" destId="{D82FA08C-D6E6-4581-8C5E-4FAB9FD1E7E2}" srcOrd="0" destOrd="0" presId="urn:microsoft.com/office/officeart/2005/8/layout/radial6"/>
    <dgm:cxn modelId="{1E3CA884-9325-4173-8609-C9AD2DDD5AFA}" srcId="{1F6D70F9-1F92-4977-8C1D-5E321BE91B87}" destId="{A6E1F0A2-29E8-4E08-91CF-2D7A2F884D94}" srcOrd="1" destOrd="0" parTransId="{64D50777-7D97-4B05-B9B3-CC4942BE3ABF}" sibTransId="{82BFDB10-2E26-4167-9702-3518A29DA324}"/>
    <dgm:cxn modelId="{62047C88-70DC-41A2-B3E3-FDB88B4AB653}" type="presOf" srcId="{78512EFF-2AA0-459B-9DAB-5B7E6B463130}" destId="{A92121F4-6C6A-4FDB-A886-81402FBA7566}" srcOrd="0" destOrd="0" presId="urn:microsoft.com/office/officeart/2005/8/layout/radial6"/>
    <dgm:cxn modelId="{7E9A5394-55EF-4ECD-A56F-88668CE5EDB7}" type="presOf" srcId="{83490C67-2364-417C-9B6F-4A8237549C52}" destId="{56EC2E47-AD41-4208-B36E-33FB062A98AB}" srcOrd="0" destOrd="0" presId="urn:microsoft.com/office/officeart/2005/8/layout/radial6"/>
    <dgm:cxn modelId="{D3E92BA2-EFEB-4153-A193-44FDA4654C33}" type="presOf" srcId="{1F6D70F9-1F92-4977-8C1D-5E321BE91B87}" destId="{BA8C2D39-8E9C-4A67-BA69-13B36F58C227}" srcOrd="0" destOrd="0" presId="urn:microsoft.com/office/officeart/2005/8/layout/radial6"/>
    <dgm:cxn modelId="{A355A6A8-FDFC-4E4C-9203-415AD236FEE4}" type="presOf" srcId="{E43B7CDF-3805-4C1C-8F7D-ED907A2397FE}" destId="{00052664-8635-437F-A908-7ADD7A0B959A}" srcOrd="0" destOrd="0" presId="urn:microsoft.com/office/officeart/2005/8/layout/radial6"/>
    <dgm:cxn modelId="{6495A5B4-3CEE-4958-9629-CBBA6F3A2194}" type="presOf" srcId="{2126BD09-B194-4EDF-A56D-776D3F675FB8}" destId="{27D6C896-1A6C-47C2-B788-5C408915A4F6}" srcOrd="0" destOrd="0" presId="urn:microsoft.com/office/officeart/2005/8/layout/radial6"/>
    <dgm:cxn modelId="{BFFEF2BC-F7BB-48A0-AB41-F5A9F1DE4FE1}" type="presOf" srcId="{ED35E06C-3693-43DA-836C-E6720A5AA033}" destId="{35281A71-F397-4C19-AA23-DAF8BE2CFC4B}" srcOrd="0" destOrd="0" presId="urn:microsoft.com/office/officeart/2005/8/layout/radial6"/>
    <dgm:cxn modelId="{17CF64DC-6D73-4C7A-8066-B95B9B93C853}" type="presOf" srcId="{B660C602-CE46-43C4-AFC6-869AA22DFB5D}" destId="{F467CD64-A568-473D-9CDD-C98CDEE0C4B1}" srcOrd="0" destOrd="0" presId="urn:microsoft.com/office/officeart/2005/8/layout/radial6"/>
    <dgm:cxn modelId="{7D4371DF-D4D2-4938-89DC-1D6AAE7FF539}" type="presOf" srcId="{62730073-E2CB-429F-9226-9B39FEA32FF3}" destId="{8CC84435-79C2-43BE-9669-C320B2815E9C}" srcOrd="0" destOrd="0" presId="urn:microsoft.com/office/officeart/2005/8/layout/radial6"/>
    <dgm:cxn modelId="{26252BF1-9AA7-4FFA-B37C-EC83790FA233}" srcId="{1F6D70F9-1F92-4977-8C1D-5E321BE91B87}" destId="{D8E7DCFF-C1E5-41DC-897B-66902B6F78B5}" srcOrd="0" destOrd="0" parTransId="{59845C24-C144-4AB5-9561-B4F5CC634A40}" sibTransId="{78512EFF-2AA0-459B-9DAB-5B7E6B463130}"/>
    <dgm:cxn modelId="{A7204BF5-9655-48FA-8164-DB94E3BD956D}" type="presOf" srcId="{BCFE1796-C3D3-4FC3-A0AD-5FB4E49B43CC}" destId="{8F483508-F680-4220-A12D-555DEEBAE8B9}" srcOrd="0" destOrd="0" presId="urn:microsoft.com/office/officeart/2005/8/layout/radial6"/>
    <dgm:cxn modelId="{434210EA-338F-44F4-A070-9376D6E51CFE}" type="presParOf" srcId="{20266F96-DA58-4D0E-8A6B-663AAE015914}" destId="{BA8C2D39-8E9C-4A67-BA69-13B36F58C227}" srcOrd="0" destOrd="0" presId="urn:microsoft.com/office/officeart/2005/8/layout/radial6"/>
    <dgm:cxn modelId="{4C3ADBDD-A0E0-4401-9CCB-49137B052826}" type="presParOf" srcId="{20266F96-DA58-4D0E-8A6B-663AAE015914}" destId="{6D990C19-90ED-4DA5-9123-5F47828D87A1}" srcOrd="1" destOrd="0" presId="urn:microsoft.com/office/officeart/2005/8/layout/radial6"/>
    <dgm:cxn modelId="{88318E52-152D-46D5-BBF9-0222E35B5B01}" type="presParOf" srcId="{20266F96-DA58-4D0E-8A6B-663AAE015914}" destId="{7F0ADF0C-6A40-4AAC-851B-49470E97C48A}" srcOrd="2" destOrd="0" presId="urn:microsoft.com/office/officeart/2005/8/layout/radial6"/>
    <dgm:cxn modelId="{D139ADB4-5030-412F-8255-BBFB36A2BD1A}" type="presParOf" srcId="{20266F96-DA58-4D0E-8A6B-663AAE015914}" destId="{A92121F4-6C6A-4FDB-A886-81402FBA7566}" srcOrd="3" destOrd="0" presId="urn:microsoft.com/office/officeart/2005/8/layout/radial6"/>
    <dgm:cxn modelId="{676A56AD-DF1F-49E6-91BC-F532F86BDB0A}" type="presParOf" srcId="{20266F96-DA58-4D0E-8A6B-663AAE015914}" destId="{D82FA08C-D6E6-4581-8C5E-4FAB9FD1E7E2}" srcOrd="4" destOrd="0" presId="urn:microsoft.com/office/officeart/2005/8/layout/radial6"/>
    <dgm:cxn modelId="{2F3A7876-DF27-416B-BD72-B42F1371D44E}" type="presParOf" srcId="{20266F96-DA58-4D0E-8A6B-663AAE015914}" destId="{136599F3-DCA7-42C2-AB44-E6F10A357074}" srcOrd="5" destOrd="0" presId="urn:microsoft.com/office/officeart/2005/8/layout/radial6"/>
    <dgm:cxn modelId="{8E041CEC-9CCD-49D2-9DEA-F823BAF36029}" type="presParOf" srcId="{20266F96-DA58-4D0E-8A6B-663AAE015914}" destId="{54A8EEF1-FECC-4616-A020-63EB7F4236FB}" srcOrd="6" destOrd="0" presId="urn:microsoft.com/office/officeart/2005/8/layout/radial6"/>
    <dgm:cxn modelId="{708D0D77-5162-4DA2-BF4A-1D9CAAA4AC2D}" type="presParOf" srcId="{20266F96-DA58-4D0E-8A6B-663AAE015914}" destId="{27D6C896-1A6C-47C2-B788-5C408915A4F6}" srcOrd="7" destOrd="0" presId="urn:microsoft.com/office/officeart/2005/8/layout/radial6"/>
    <dgm:cxn modelId="{066340F8-7B83-4B88-A449-64DE0E9D1459}" type="presParOf" srcId="{20266F96-DA58-4D0E-8A6B-663AAE015914}" destId="{C9DD7B94-844E-4588-9C7F-2BB5590D177A}" srcOrd="8" destOrd="0" presId="urn:microsoft.com/office/officeart/2005/8/layout/radial6"/>
    <dgm:cxn modelId="{63F9A1E0-B149-4FA3-8E77-4B755C76E7B7}" type="presParOf" srcId="{20266F96-DA58-4D0E-8A6B-663AAE015914}" destId="{56EC2E47-AD41-4208-B36E-33FB062A98AB}" srcOrd="9" destOrd="0" presId="urn:microsoft.com/office/officeart/2005/8/layout/radial6"/>
    <dgm:cxn modelId="{0417023F-0BEF-42E3-BC3B-598D75A6545B}" type="presParOf" srcId="{20266F96-DA58-4D0E-8A6B-663AAE015914}" destId="{35281A71-F397-4C19-AA23-DAF8BE2CFC4B}" srcOrd="10" destOrd="0" presId="urn:microsoft.com/office/officeart/2005/8/layout/radial6"/>
    <dgm:cxn modelId="{16DFC5E8-42F5-431A-8F7B-2ACAD8F5F1EB}" type="presParOf" srcId="{20266F96-DA58-4D0E-8A6B-663AAE015914}" destId="{FF64F382-B857-4ABE-9CE1-EF8E894FB033}" srcOrd="11" destOrd="0" presId="urn:microsoft.com/office/officeart/2005/8/layout/radial6"/>
    <dgm:cxn modelId="{B7455CC4-90CC-4F28-8EB6-FBB443D840BC}" type="presParOf" srcId="{20266F96-DA58-4D0E-8A6B-663AAE015914}" destId="{8F483508-F680-4220-A12D-555DEEBAE8B9}" srcOrd="12" destOrd="0" presId="urn:microsoft.com/office/officeart/2005/8/layout/radial6"/>
    <dgm:cxn modelId="{1FDD550C-93EF-48C7-B797-6A386F1EFB4A}" type="presParOf" srcId="{20266F96-DA58-4D0E-8A6B-663AAE015914}" destId="{A955A2C3-B742-4B8B-B91A-0A49C5C1CF77}" srcOrd="13" destOrd="0" presId="urn:microsoft.com/office/officeart/2005/8/layout/radial6"/>
    <dgm:cxn modelId="{09FCFC72-7237-4C45-A6C2-73EB549E9F76}" type="presParOf" srcId="{20266F96-DA58-4D0E-8A6B-663AAE015914}" destId="{15733A58-6777-421A-A949-09D6FDA41CAA}" srcOrd="14" destOrd="0" presId="urn:microsoft.com/office/officeart/2005/8/layout/radial6"/>
    <dgm:cxn modelId="{3A3AD79B-9E76-4646-8274-B8BFD0199796}" type="presParOf" srcId="{20266F96-DA58-4D0E-8A6B-663AAE015914}" destId="{F86714C8-8E11-493C-AB17-938B563D8079}" srcOrd="15" destOrd="0" presId="urn:microsoft.com/office/officeart/2005/8/layout/radial6"/>
    <dgm:cxn modelId="{C06F6BEA-1EA8-43E8-BABF-9799782F92B8}" type="presParOf" srcId="{20266F96-DA58-4D0E-8A6B-663AAE015914}" destId="{00052664-8635-437F-A908-7ADD7A0B959A}" srcOrd="16" destOrd="0" presId="urn:microsoft.com/office/officeart/2005/8/layout/radial6"/>
    <dgm:cxn modelId="{0F07BBDD-507F-4D84-8DD6-DACC4CD88CF5}" type="presParOf" srcId="{20266F96-DA58-4D0E-8A6B-663AAE015914}" destId="{88BEE20D-D904-4EAD-A163-A6EF2500BA7A}" srcOrd="17" destOrd="0" presId="urn:microsoft.com/office/officeart/2005/8/layout/radial6"/>
    <dgm:cxn modelId="{6C9DEF9D-861A-4307-842A-BEB6B6A2130C}" type="presParOf" srcId="{20266F96-DA58-4D0E-8A6B-663AAE015914}" destId="{9060DC40-3686-4BB4-A665-CC0E95F1A471}" srcOrd="18" destOrd="0" presId="urn:microsoft.com/office/officeart/2005/8/layout/radial6"/>
    <dgm:cxn modelId="{2BA02553-086F-4391-B8AB-45495E446533}" type="presParOf" srcId="{20266F96-DA58-4D0E-8A6B-663AAE015914}" destId="{F467CD64-A568-473D-9CDD-C98CDEE0C4B1}" srcOrd="19" destOrd="0" presId="urn:microsoft.com/office/officeart/2005/8/layout/radial6"/>
    <dgm:cxn modelId="{98DB6E4F-41AB-4F36-A242-ADDD04696662}" type="presParOf" srcId="{20266F96-DA58-4D0E-8A6B-663AAE015914}" destId="{FB9F594E-9BC8-4074-8647-D21387F3DC93}" srcOrd="20" destOrd="0" presId="urn:microsoft.com/office/officeart/2005/8/layout/radial6"/>
    <dgm:cxn modelId="{1FAFFFB6-E342-405D-BF2E-4246E6E4FA9D}" type="presParOf" srcId="{20266F96-DA58-4D0E-8A6B-663AAE015914}" destId="{8CC84435-79C2-43BE-9669-C320B2815E9C}" srcOrd="21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96233C-B102-43BB-829D-4B5E89D7B10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4B10F180-94C0-4D60-AB49-239A06F943F2}">
      <dgm:prSet phldrT="[Text]"/>
      <dgm:spPr>
        <a:solidFill>
          <a:srgbClr val="88004A"/>
        </a:solidFill>
      </dgm:spPr>
      <dgm:t>
        <a:bodyPr/>
        <a:lstStyle/>
        <a:p>
          <a:r>
            <a:rPr lang="en-US" b="1"/>
            <a:t>მემკვიდრეობის </a:t>
          </a:r>
          <a:endParaRPr lang="ka-GE" b="1"/>
        </a:p>
        <a:p>
          <a:r>
            <a:rPr lang="en-US" b="1"/>
            <a:t>ინოვაციური გარდასახვა</a:t>
          </a:r>
          <a:endParaRPr lang="en-US"/>
        </a:p>
      </dgm:t>
    </dgm:pt>
    <dgm:pt modelId="{977227F3-8DE7-457E-A708-CFB531B9E9F1}" type="parTrans" cxnId="{0EAFDD2E-987C-477F-8ED9-2DE8CE42D16F}">
      <dgm:prSet/>
      <dgm:spPr/>
      <dgm:t>
        <a:bodyPr/>
        <a:lstStyle/>
        <a:p>
          <a:endParaRPr lang="en-US"/>
        </a:p>
      </dgm:t>
    </dgm:pt>
    <dgm:pt modelId="{1A9F5D5E-F4CE-42F5-A46A-6E196492AF9C}" type="sibTrans" cxnId="{0EAFDD2E-987C-477F-8ED9-2DE8CE42D16F}">
      <dgm:prSet/>
      <dgm:spPr/>
      <dgm:t>
        <a:bodyPr/>
        <a:lstStyle/>
        <a:p>
          <a:endParaRPr lang="en-US"/>
        </a:p>
      </dgm:t>
    </dgm:pt>
    <dgm:pt modelId="{F4BB1107-1EA2-4673-B412-F4E3FB5782B0}" type="pres">
      <dgm:prSet presAssocID="{3A96233C-B102-43BB-829D-4B5E89D7B106}" presName="linearFlow" presStyleCnt="0">
        <dgm:presLayoutVars>
          <dgm:dir/>
          <dgm:resizeHandles val="exact"/>
        </dgm:presLayoutVars>
      </dgm:prSet>
      <dgm:spPr/>
    </dgm:pt>
    <dgm:pt modelId="{F2226171-D0B4-481F-8C5A-4DEC969694D2}" type="pres">
      <dgm:prSet presAssocID="{4B10F180-94C0-4D60-AB49-239A06F943F2}" presName="composite" presStyleCnt="0"/>
      <dgm:spPr/>
    </dgm:pt>
    <dgm:pt modelId="{648E05C0-F936-4C43-901A-2E2F38148C42}" type="pres">
      <dgm:prSet presAssocID="{4B10F180-94C0-4D60-AB49-239A06F943F2}" presName="imgShp" presStyleLbl="fgImgPlace1" presStyleIdx="0" presStyleCnt="1" custScaleX="73701" custScaleY="73626" custLinFactNeighborX="-54983" custLinFactNeighborY="-341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ightbulb and gear"/>
        </a:ext>
      </dgm:extLst>
    </dgm:pt>
    <dgm:pt modelId="{ACD8ECF9-CD16-4D2C-A9FE-27D4B23FC6A6}" type="pres">
      <dgm:prSet presAssocID="{4B10F180-94C0-4D60-AB49-239A06F943F2}" presName="txShp" presStyleLbl="node1" presStyleIdx="0" presStyleCnt="1" custFlipHor="1" custScaleX="123506" custScaleY="84345" custLinFactNeighborX="-32881" custLinFactNeighborY="-3814">
        <dgm:presLayoutVars>
          <dgm:bulletEnabled val="1"/>
        </dgm:presLayoutVars>
      </dgm:prSet>
      <dgm:spPr/>
    </dgm:pt>
  </dgm:ptLst>
  <dgm:cxnLst>
    <dgm:cxn modelId="{0EAFDD2E-987C-477F-8ED9-2DE8CE42D16F}" srcId="{3A96233C-B102-43BB-829D-4B5E89D7B106}" destId="{4B10F180-94C0-4D60-AB49-239A06F943F2}" srcOrd="0" destOrd="0" parTransId="{977227F3-8DE7-457E-A708-CFB531B9E9F1}" sibTransId="{1A9F5D5E-F4CE-42F5-A46A-6E196492AF9C}"/>
    <dgm:cxn modelId="{425F8180-5CE9-4737-84A9-82990597CC0F}" type="presOf" srcId="{4B10F180-94C0-4D60-AB49-239A06F943F2}" destId="{ACD8ECF9-CD16-4D2C-A9FE-27D4B23FC6A6}" srcOrd="0" destOrd="0" presId="urn:microsoft.com/office/officeart/2005/8/layout/vList3"/>
    <dgm:cxn modelId="{F38D1890-81D9-4D24-828D-21B7A849F3E8}" type="presOf" srcId="{3A96233C-B102-43BB-829D-4B5E89D7B106}" destId="{F4BB1107-1EA2-4673-B412-F4E3FB5782B0}" srcOrd="0" destOrd="0" presId="urn:microsoft.com/office/officeart/2005/8/layout/vList3"/>
    <dgm:cxn modelId="{6C888700-D1AA-4C31-8F03-EC4779BD7D99}" type="presParOf" srcId="{F4BB1107-1EA2-4673-B412-F4E3FB5782B0}" destId="{F2226171-D0B4-481F-8C5A-4DEC969694D2}" srcOrd="0" destOrd="0" presId="urn:microsoft.com/office/officeart/2005/8/layout/vList3"/>
    <dgm:cxn modelId="{DE4A6D3E-2CA3-40BF-85F8-265FFDEC06AD}" type="presParOf" srcId="{F2226171-D0B4-481F-8C5A-4DEC969694D2}" destId="{648E05C0-F936-4C43-901A-2E2F38148C42}" srcOrd="0" destOrd="0" presId="urn:microsoft.com/office/officeart/2005/8/layout/vList3"/>
    <dgm:cxn modelId="{73F27DDD-FC0D-4DB4-AE65-56CA415432EA}" type="presParOf" srcId="{F2226171-D0B4-481F-8C5A-4DEC969694D2}" destId="{ACD8ECF9-CD16-4D2C-A9FE-27D4B23FC6A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96233C-B102-43BB-829D-4B5E89D7B10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4B10F180-94C0-4D60-AB49-239A06F943F2}">
      <dgm:prSet phldrT="[Text]" custT="1"/>
      <dgm:spPr>
        <a:solidFill>
          <a:srgbClr val="00247C"/>
        </a:solidFill>
      </dgm:spPr>
      <dgm:t>
        <a:bodyPr/>
        <a:lstStyle/>
        <a:p>
          <a:r>
            <a:rPr lang="en-US" sz="2500" b="1"/>
            <a:t>გაციფრულებული </a:t>
          </a:r>
          <a:endParaRPr lang="ka-GE" sz="2500" b="1"/>
        </a:p>
        <a:p>
          <a:r>
            <a:rPr lang="en-US" sz="2500" b="1"/>
            <a:t>ქალაქი </a:t>
          </a:r>
          <a:endParaRPr lang="en-US" sz="2500"/>
        </a:p>
      </dgm:t>
    </dgm:pt>
    <dgm:pt modelId="{977227F3-8DE7-457E-A708-CFB531B9E9F1}" type="parTrans" cxnId="{0EAFDD2E-987C-477F-8ED9-2DE8CE42D16F}">
      <dgm:prSet/>
      <dgm:spPr/>
      <dgm:t>
        <a:bodyPr/>
        <a:lstStyle/>
        <a:p>
          <a:endParaRPr lang="en-US"/>
        </a:p>
      </dgm:t>
    </dgm:pt>
    <dgm:pt modelId="{1A9F5D5E-F4CE-42F5-A46A-6E196492AF9C}" type="sibTrans" cxnId="{0EAFDD2E-987C-477F-8ED9-2DE8CE42D16F}">
      <dgm:prSet/>
      <dgm:spPr/>
      <dgm:t>
        <a:bodyPr/>
        <a:lstStyle/>
        <a:p>
          <a:endParaRPr lang="en-US"/>
        </a:p>
      </dgm:t>
    </dgm:pt>
    <dgm:pt modelId="{F4BB1107-1EA2-4673-B412-F4E3FB5782B0}" type="pres">
      <dgm:prSet presAssocID="{3A96233C-B102-43BB-829D-4B5E89D7B106}" presName="linearFlow" presStyleCnt="0">
        <dgm:presLayoutVars>
          <dgm:dir/>
          <dgm:resizeHandles val="exact"/>
        </dgm:presLayoutVars>
      </dgm:prSet>
      <dgm:spPr/>
    </dgm:pt>
    <dgm:pt modelId="{F2226171-D0B4-481F-8C5A-4DEC969694D2}" type="pres">
      <dgm:prSet presAssocID="{4B10F180-94C0-4D60-AB49-239A06F943F2}" presName="composite" presStyleCnt="0"/>
      <dgm:spPr/>
    </dgm:pt>
    <dgm:pt modelId="{648E05C0-F936-4C43-901A-2E2F38148C42}" type="pres">
      <dgm:prSet presAssocID="{4B10F180-94C0-4D60-AB49-239A06F943F2}" presName="imgShp" presStyleLbl="fgImgPlace1" presStyleIdx="0" presStyleCnt="1" custScaleX="89325" custScaleY="85651" custLinFactNeighborX="-14026" custLinFactNeighborY="256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rcode"/>
        </a:ext>
      </dgm:extLst>
    </dgm:pt>
    <dgm:pt modelId="{ACD8ECF9-CD16-4D2C-A9FE-27D4B23FC6A6}" type="pres">
      <dgm:prSet presAssocID="{4B10F180-94C0-4D60-AB49-239A06F943F2}" presName="txShp" presStyleLbl="node1" presStyleIdx="0" presStyleCnt="1" custFlipHor="1" custScaleX="132484" custScaleY="84345" custLinFactNeighborX="6920" custLinFactNeighborY="763">
        <dgm:presLayoutVars>
          <dgm:bulletEnabled val="1"/>
        </dgm:presLayoutVars>
      </dgm:prSet>
      <dgm:spPr/>
    </dgm:pt>
  </dgm:ptLst>
  <dgm:cxnLst>
    <dgm:cxn modelId="{0EAFDD2E-987C-477F-8ED9-2DE8CE42D16F}" srcId="{3A96233C-B102-43BB-829D-4B5E89D7B106}" destId="{4B10F180-94C0-4D60-AB49-239A06F943F2}" srcOrd="0" destOrd="0" parTransId="{977227F3-8DE7-457E-A708-CFB531B9E9F1}" sibTransId="{1A9F5D5E-F4CE-42F5-A46A-6E196492AF9C}"/>
    <dgm:cxn modelId="{425F8180-5CE9-4737-84A9-82990597CC0F}" type="presOf" srcId="{4B10F180-94C0-4D60-AB49-239A06F943F2}" destId="{ACD8ECF9-CD16-4D2C-A9FE-27D4B23FC6A6}" srcOrd="0" destOrd="0" presId="urn:microsoft.com/office/officeart/2005/8/layout/vList3"/>
    <dgm:cxn modelId="{F38D1890-81D9-4D24-828D-21B7A849F3E8}" type="presOf" srcId="{3A96233C-B102-43BB-829D-4B5E89D7B106}" destId="{F4BB1107-1EA2-4673-B412-F4E3FB5782B0}" srcOrd="0" destOrd="0" presId="urn:microsoft.com/office/officeart/2005/8/layout/vList3"/>
    <dgm:cxn modelId="{6C888700-D1AA-4C31-8F03-EC4779BD7D99}" type="presParOf" srcId="{F4BB1107-1EA2-4673-B412-F4E3FB5782B0}" destId="{F2226171-D0B4-481F-8C5A-4DEC969694D2}" srcOrd="0" destOrd="0" presId="urn:microsoft.com/office/officeart/2005/8/layout/vList3"/>
    <dgm:cxn modelId="{DE4A6D3E-2CA3-40BF-85F8-265FFDEC06AD}" type="presParOf" srcId="{F2226171-D0B4-481F-8C5A-4DEC969694D2}" destId="{648E05C0-F936-4C43-901A-2E2F38148C42}" srcOrd="0" destOrd="0" presId="urn:microsoft.com/office/officeart/2005/8/layout/vList3"/>
    <dgm:cxn modelId="{73F27DDD-FC0D-4DB4-AE65-56CA415432EA}" type="presParOf" srcId="{F2226171-D0B4-481F-8C5A-4DEC969694D2}" destId="{ACD8ECF9-CD16-4D2C-A9FE-27D4B23FC6A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96233C-B102-43BB-829D-4B5E89D7B10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4B10F180-94C0-4D60-AB49-239A06F943F2}">
      <dgm:prSet phldrT="[Text]" custT="1"/>
      <dgm:spPr>
        <a:xfrm rot="10800000">
          <a:off x="738003" y="172311"/>
          <a:ext cx="5464676" cy="1682252"/>
        </a:xfrm>
        <a:prstGeom prst="homePlate">
          <a:avLst/>
        </a:prstGeom>
        <a:solidFill>
          <a:srgbClr val="FF090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2400" b="1"/>
            <a:t>კულტურის კომერციალიზაცია და ეკონომიკის აქსელერაცია </a:t>
          </a:r>
          <a:endParaRPr lang="en-US" sz="240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gm:t>
    </dgm:pt>
    <dgm:pt modelId="{977227F3-8DE7-457E-A708-CFB531B9E9F1}" type="parTrans" cxnId="{0EAFDD2E-987C-477F-8ED9-2DE8CE42D16F}">
      <dgm:prSet/>
      <dgm:spPr/>
      <dgm:t>
        <a:bodyPr/>
        <a:lstStyle/>
        <a:p>
          <a:endParaRPr lang="en-US"/>
        </a:p>
      </dgm:t>
    </dgm:pt>
    <dgm:pt modelId="{1A9F5D5E-F4CE-42F5-A46A-6E196492AF9C}" type="sibTrans" cxnId="{0EAFDD2E-987C-477F-8ED9-2DE8CE42D16F}">
      <dgm:prSet/>
      <dgm:spPr/>
      <dgm:t>
        <a:bodyPr/>
        <a:lstStyle/>
        <a:p>
          <a:endParaRPr lang="en-US"/>
        </a:p>
      </dgm:t>
    </dgm:pt>
    <dgm:pt modelId="{F4BB1107-1EA2-4673-B412-F4E3FB5782B0}" type="pres">
      <dgm:prSet presAssocID="{3A96233C-B102-43BB-829D-4B5E89D7B106}" presName="linearFlow" presStyleCnt="0">
        <dgm:presLayoutVars>
          <dgm:dir/>
          <dgm:resizeHandles val="exact"/>
        </dgm:presLayoutVars>
      </dgm:prSet>
      <dgm:spPr/>
    </dgm:pt>
    <dgm:pt modelId="{F2226171-D0B4-481F-8C5A-4DEC969694D2}" type="pres">
      <dgm:prSet presAssocID="{4B10F180-94C0-4D60-AB49-239A06F943F2}" presName="composite" presStyleCnt="0"/>
      <dgm:spPr/>
    </dgm:pt>
    <dgm:pt modelId="{648E05C0-F936-4C43-901A-2E2F38148C42}" type="pres">
      <dgm:prSet presAssocID="{4B10F180-94C0-4D60-AB49-239A06F943F2}" presName="imgShp" presStyleLbl="fgImgPlace1" presStyleIdx="0" presStyleCnt="1" custScaleX="71118" custScaleY="62285" custLinFactNeighborX="-14026" custLinFactNeighborY="2567"/>
      <dgm:spPr>
        <a:xfrm>
          <a:off x="0" y="1949"/>
          <a:ext cx="1994490" cy="199449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Bar graph with upward trend"/>
        </a:ext>
      </dgm:extLst>
    </dgm:pt>
    <dgm:pt modelId="{ACD8ECF9-CD16-4D2C-A9FE-27D4B23FC6A6}" type="pres">
      <dgm:prSet presAssocID="{4B10F180-94C0-4D60-AB49-239A06F943F2}" presName="txShp" presStyleLbl="node1" presStyleIdx="0" presStyleCnt="1" custFlipHor="1" custScaleX="128211" custScaleY="84345" custLinFactNeighborX="6920" custLinFactNeighborY="763">
        <dgm:presLayoutVars>
          <dgm:bulletEnabled val="1"/>
        </dgm:presLayoutVars>
      </dgm:prSet>
      <dgm:spPr/>
    </dgm:pt>
  </dgm:ptLst>
  <dgm:cxnLst>
    <dgm:cxn modelId="{0EAFDD2E-987C-477F-8ED9-2DE8CE42D16F}" srcId="{3A96233C-B102-43BB-829D-4B5E89D7B106}" destId="{4B10F180-94C0-4D60-AB49-239A06F943F2}" srcOrd="0" destOrd="0" parTransId="{977227F3-8DE7-457E-A708-CFB531B9E9F1}" sibTransId="{1A9F5D5E-F4CE-42F5-A46A-6E196492AF9C}"/>
    <dgm:cxn modelId="{425F8180-5CE9-4737-84A9-82990597CC0F}" type="presOf" srcId="{4B10F180-94C0-4D60-AB49-239A06F943F2}" destId="{ACD8ECF9-CD16-4D2C-A9FE-27D4B23FC6A6}" srcOrd="0" destOrd="0" presId="urn:microsoft.com/office/officeart/2005/8/layout/vList3"/>
    <dgm:cxn modelId="{F38D1890-81D9-4D24-828D-21B7A849F3E8}" type="presOf" srcId="{3A96233C-B102-43BB-829D-4B5E89D7B106}" destId="{F4BB1107-1EA2-4673-B412-F4E3FB5782B0}" srcOrd="0" destOrd="0" presId="urn:microsoft.com/office/officeart/2005/8/layout/vList3"/>
    <dgm:cxn modelId="{6C888700-D1AA-4C31-8F03-EC4779BD7D99}" type="presParOf" srcId="{F4BB1107-1EA2-4673-B412-F4E3FB5782B0}" destId="{F2226171-D0B4-481F-8C5A-4DEC969694D2}" srcOrd="0" destOrd="0" presId="urn:microsoft.com/office/officeart/2005/8/layout/vList3"/>
    <dgm:cxn modelId="{DE4A6D3E-2CA3-40BF-85F8-265FFDEC06AD}" type="presParOf" srcId="{F2226171-D0B4-481F-8C5A-4DEC969694D2}" destId="{648E05C0-F936-4C43-901A-2E2F38148C42}" srcOrd="0" destOrd="0" presId="urn:microsoft.com/office/officeart/2005/8/layout/vList3"/>
    <dgm:cxn modelId="{73F27DDD-FC0D-4DB4-AE65-56CA415432EA}" type="presParOf" srcId="{F2226171-D0B4-481F-8C5A-4DEC969694D2}" destId="{ACD8ECF9-CD16-4D2C-A9FE-27D4B23FC6A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A96233C-B102-43BB-829D-4B5E89D7B10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4B10F180-94C0-4D60-AB49-239A06F943F2}">
      <dgm:prSet phldrT="[Text]" custT="1"/>
      <dgm:spPr>
        <a:xfrm rot="10800000">
          <a:off x="738003" y="172311"/>
          <a:ext cx="5464676" cy="1682252"/>
        </a:xfrm>
        <a:prstGeom prst="homePlate">
          <a:avLst/>
        </a:prstGeom>
        <a:solidFill>
          <a:srgbClr val="AA0024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ka-GE" sz="2500" b="1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მრავალფეროვნების კულტურა და ინტერნაციონალიზაც</a:t>
          </a:r>
          <a:r>
            <a:rPr lang="ka-GE" sz="2700" b="1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ია</a:t>
          </a:r>
          <a:endParaRPr lang="en-US" sz="270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gm:t>
    </dgm:pt>
    <dgm:pt modelId="{977227F3-8DE7-457E-A708-CFB531B9E9F1}" type="parTrans" cxnId="{0EAFDD2E-987C-477F-8ED9-2DE8CE42D16F}">
      <dgm:prSet/>
      <dgm:spPr/>
      <dgm:t>
        <a:bodyPr/>
        <a:lstStyle/>
        <a:p>
          <a:endParaRPr lang="en-US"/>
        </a:p>
      </dgm:t>
    </dgm:pt>
    <dgm:pt modelId="{1A9F5D5E-F4CE-42F5-A46A-6E196492AF9C}" type="sibTrans" cxnId="{0EAFDD2E-987C-477F-8ED9-2DE8CE42D16F}">
      <dgm:prSet/>
      <dgm:spPr/>
      <dgm:t>
        <a:bodyPr/>
        <a:lstStyle/>
        <a:p>
          <a:endParaRPr lang="en-US"/>
        </a:p>
      </dgm:t>
    </dgm:pt>
    <dgm:pt modelId="{F4BB1107-1EA2-4673-B412-F4E3FB5782B0}" type="pres">
      <dgm:prSet presAssocID="{3A96233C-B102-43BB-829D-4B5E89D7B106}" presName="linearFlow" presStyleCnt="0">
        <dgm:presLayoutVars>
          <dgm:dir/>
          <dgm:resizeHandles val="exact"/>
        </dgm:presLayoutVars>
      </dgm:prSet>
      <dgm:spPr/>
    </dgm:pt>
    <dgm:pt modelId="{F2226171-D0B4-481F-8C5A-4DEC969694D2}" type="pres">
      <dgm:prSet presAssocID="{4B10F180-94C0-4D60-AB49-239A06F943F2}" presName="composite" presStyleCnt="0"/>
      <dgm:spPr/>
    </dgm:pt>
    <dgm:pt modelId="{648E05C0-F936-4C43-901A-2E2F38148C42}" type="pres">
      <dgm:prSet presAssocID="{4B10F180-94C0-4D60-AB49-239A06F943F2}" presName="imgShp" presStyleLbl="fgImgPlace1" presStyleIdx="0" presStyleCnt="1" custScaleX="87431" custScaleY="88295" custLinFactNeighborX="-14026" custLinFactNeighborY="2567"/>
      <dgm:spPr>
        <a:xfrm>
          <a:off x="0" y="1949"/>
          <a:ext cx="1994490" cy="199449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Cheers"/>
        </a:ext>
      </dgm:extLst>
    </dgm:pt>
    <dgm:pt modelId="{ACD8ECF9-CD16-4D2C-A9FE-27D4B23FC6A6}" type="pres">
      <dgm:prSet presAssocID="{4B10F180-94C0-4D60-AB49-239A06F943F2}" presName="txShp" presStyleLbl="node1" presStyleIdx="0" presStyleCnt="1" custFlipHor="1" custScaleX="132484" custScaleY="84345" custLinFactNeighborX="6920" custLinFactNeighborY="763">
        <dgm:presLayoutVars>
          <dgm:bulletEnabled val="1"/>
        </dgm:presLayoutVars>
      </dgm:prSet>
      <dgm:spPr/>
    </dgm:pt>
  </dgm:ptLst>
  <dgm:cxnLst>
    <dgm:cxn modelId="{0EAFDD2E-987C-477F-8ED9-2DE8CE42D16F}" srcId="{3A96233C-B102-43BB-829D-4B5E89D7B106}" destId="{4B10F180-94C0-4D60-AB49-239A06F943F2}" srcOrd="0" destOrd="0" parTransId="{977227F3-8DE7-457E-A708-CFB531B9E9F1}" sibTransId="{1A9F5D5E-F4CE-42F5-A46A-6E196492AF9C}"/>
    <dgm:cxn modelId="{425F8180-5CE9-4737-84A9-82990597CC0F}" type="presOf" srcId="{4B10F180-94C0-4D60-AB49-239A06F943F2}" destId="{ACD8ECF9-CD16-4D2C-A9FE-27D4B23FC6A6}" srcOrd="0" destOrd="0" presId="urn:microsoft.com/office/officeart/2005/8/layout/vList3"/>
    <dgm:cxn modelId="{F38D1890-81D9-4D24-828D-21B7A849F3E8}" type="presOf" srcId="{3A96233C-B102-43BB-829D-4B5E89D7B106}" destId="{F4BB1107-1EA2-4673-B412-F4E3FB5782B0}" srcOrd="0" destOrd="0" presId="urn:microsoft.com/office/officeart/2005/8/layout/vList3"/>
    <dgm:cxn modelId="{6C888700-D1AA-4C31-8F03-EC4779BD7D99}" type="presParOf" srcId="{F4BB1107-1EA2-4673-B412-F4E3FB5782B0}" destId="{F2226171-D0B4-481F-8C5A-4DEC969694D2}" srcOrd="0" destOrd="0" presId="urn:microsoft.com/office/officeart/2005/8/layout/vList3"/>
    <dgm:cxn modelId="{DE4A6D3E-2CA3-40BF-85F8-265FFDEC06AD}" type="presParOf" srcId="{F2226171-D0B4-481F-8C5A-4DEC969694D2}" destId="{648E05C0-F936-4C43-901A-2E2F38148C42}" srcOrd="0" destOrd="0" presId="urn:microsoft.com/office/officeart/2005/8/layout/vList3"/>
    <dgm:cxn modelId="{73F27DDD-FC0D-4DB4-AE65-56CA415432EA}" type="presParOf" srcId="{F2226171-D0B4-481F-8C5A-4DEC969694D2}" destId="{ACD8ECF9-CD16-4D2C-A9FE-27D4B23FC6A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84435-79C2-43BE-9669-C320B2815E9C}">
      <dsp:nvSpPr>
        <dsp:cNvPr id="0" name=""/>
        <dsp:cNvSpPr/>
      </dsp:nvSpPr>
      <dsp:spPr>
        <a:xfrm>
          <a:off x="606160" y="673406"/>
          <a:ext cx="4950484" cy="4950484"/>
        </a:xfrm>
        <a:prstGeom prst="blockArc">
          <a:avLst>
            <a:gd name="adj1" fmla="val 13114286"/>
            <a:gd name="adj2" fmla="val 16200000"/>
            <a:gd name="adj3" fmla="val 3897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3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060DC40-3686-4BB4-A665-CC0E95F1A471}">
      <dsp:nvSpPr>
        <dsp:cNvPr id="0" name=""/>
        <dsp:cNvSpPr/>
      </dsp:nvSpPr>
      <dsp:spPr>
        <a:xfrm>
          <a:off x="606160" y="673406"/>
          <a:ext cx="4950484" cy="4950484"/>
        </a:xfrm>
        <a:prstGeom prst="blockArc">
          <a:avLst>
            <a:gd name="adj1" fmla="val 10028571"/>
            <a:gd name="adj2" fmla="val 13114286"/>
            <a:gd name="adj3" fmla="val 3897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86714C8-8E11-493C-AB17-938B563D8079}">
      <dsp:nvSpPr>
        <dsp:cNvPr id="0" name=""/>
        <dsp:cNvSpPr/>
      </dsp:nvSpPr>
      <dsp:spPr>
        <a:xfrm>
          <a:off x="606160" y="673406"/>
          <a:ext cx="4950484" cy="4950484"/>
        </a:xfrm>
        <a:prstGeom prst="blockArc">
          <a:avLst>
            <a:gd name="adj1" fmla="val 6942857"/>
            <a:gd name="adj2" fmla="val 10028571"/>
            <a:gd name="adj3" fmla="val 3897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6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F483508-F680-4220-A12D-555DEEBAE8B9}">
      <dsp:nvSpPr>
        <dsp:cNvPr id="0" name=""/>
        <dsp:cNvSpPr/>
      </dsp:nvSpPr>
      <dsp:spPr>
        <a:xfrm>
          <a:off x="606160" y="673406"/>
          <a:ext cx="4950484" cy="4950484"/>
        </a:xfrm>
        <a:prstGeom prst="blockArc">
          <a:avLst>
            <a:gd name="adj1" fmla="val 3857143"/>
            <a:gd name="adj2" fmla="val 6942857"/>
            <a:gd name="adj3" fmla="val 3897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5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EC2E47-AD41-4208-B36E-33FB062A98AB}">
      <dsp:nvSpPr>
        <dsp:cNvPr id="0" name=""/>
        <dsp:cNvSpPr/>
      </dsp:nvSpPr>
      <dsp:spPr>
        <a:xfrm>
          <a:off x="606160" y="673406"/>
          <a:ext cx="4950484" cy="4950484"/>
        </a:xfrm>
        <a:prstGeom prst="blockArc">
          <a:avLst>
            <a:gd name="adj1" fmla="val 771429"/>
            <a:gd name="adj2" fmla="val 3857143"/>
            <a:gd name="adj3" fmla="val 3897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4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4A8EEF1-FECC-4616-A020-63EB7F4236FB}">
      <dsp:nvSpPr>
        <dsp:cNvPr id="0" name=""/>
        <dsp:cNvSpPr/>
      </dsp:nvSpPr>
      <dsp:spPr>
        <a:xfrm>
          <a:off x="606160" y="673406"/>
          <a:ext cx="4950484" cy="4950484"/>
        </a:xfrm>
        <a:prstGeom prst="blockArc">
          <a:avLst>
            <a:gd name="adj1" fmla="val 19285714"/>
            <a:gd name="adj2" fmla="val 771429"/>
            <a:gd name="adj3" fmla="val 3897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3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92121F4-6C6A-4FDB-A886-81402FBA7566}">
      <dsp:nvSpPr>
        <dsp:cNvPr id="0" name=""/>
        <dsp:cNvSpPr/>
      </dsp:nvSpPr>
      <dsp:spPr>
        <a:xfrm>
          <a:off x="606160" y="673406"/>
          <a:ext cx="4950484" cy="4950484"/>
        </a:xfrm>
        <a:prstGeom prst="blockArc">
          <a:avLst>
            <a:gd name="adj1" fmla="val 16200000"/>
            <a:gd name="adj2" fmla="val 19285714"/>
            <a:gd name="adj3" fmla="val 3897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A8C2D39-8E9C-4A67-BA69-13B36F58C227}">
      <dsp:nvSpPr>
        <dsp:cNvPr id="0" name=""/>
        <dsp:cNvSpPr/>
      </dsp:nvSpPr>
      <dsp:spPr>
        <a:xfrm>
          <a:off x="1861311" y="2018663"/>
          <a:ext cx="2440181" cy="225997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latin typeface="BPG Mrgvlovani Caps 2010" panose="02000503000000020004" pitchFamily="2" charset="0"/>
            </a:rPr>
            <a:t>სტრატეგიული ხედვა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kern="1200"/>
            <a:t>ფოთი - შავი ზღვისპირა ქვეყნების კულტურული არტერია, ფოკუსით შემოქმედებით ეკონომიკაზე</a:t>
          </a:r>
          <a:r>
            <a:rPr lang="ka-GE" sz="1200" b="0" kern="1200"/>
            <a:t>.</a:t>
          </a:r>
          <a:endParaRPr lang="en-US" sz="1200" b="0" kern="1200"/>
        </a:p>
      </dsp:txBody>
      <dsp:txXfrm>
        <a:off x="2218667" y="2349628"/>
        <a:ext cx="1725469" cy="1598040"/>
      </dsp:txXfrm>
    </dsp:sp>
    <dsp:sp modelId="{6D990C19-90ED-4DA5-9123-5F47828D87A1}">
      <dsp:nvSpPr>
        <dsp:cNvPr id="0" name=""/>
        <dsp:cNvSpPr/>
      </dsp:nvSpPr>
      <dsp:spPr>
        <a:xfrm>
          <a:off x="2178901" y="-166831"/>
          <a:ext cx="1805002" cy="1776935"/>
        </a:xfrm>
        <a:prstGeom prst="ellipse">
          <a:avLst/>
        </a:prstGeom>
        <a:solidFill>
          <a:srgbClr val="00247C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ka-GE" sz="1200" b="1" kern="1200">
              <a:latin typeface="BPG Mrgvlovani Caps 2010" panose="02000503000000020004" pitchFamily="2" charset="0"/>
            </a:rPr>
            <a:t>2 ფოკუსი: </a:t>
          </a:r>
          <a:r>
            <a:rPr lang="en-US" sz="1200" kern="1200"/>
            <a:t>გაციფრულებული ქალაქი</a:t>
          </a:r>
        </a:p>
      </dsp:txBody>
      <dsp:txXfrm>
        <a:off x="2443237" y="93395"/>
        <a:ext cx="1276330" cy="1256483"/>
      </dsp:txXfrm>
    </dsp:sp>
    <dsp:sp modelId="{D82FA08C-D6E6-4581-8C5E-4FAB9FD1E7E2}">
      <dsp:nvSpPr>
        <dsp:cNvPr id="0" name=""/>
        <dsp:cNvSpPr/>
      </dsp:nvSpPr>
      <dsp:spPr>
        <a:xfrm>
          <a:off x="4040907" y="708011"/>
          <a:ext cx="1876020" cy="1854839"/>
        </a:xfrm>
        <a:prstGeom prst="ellipse">
          <a:avLst/>
        </a:prstGeom>
        <a:solidFill>
          <a:srgbClr val="FF09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ka-GE" sz="1200" b="1" kern="1200">
              <a:latin typeface="BPG Mrgvlovani Caps 2010" panose="02000503000000020004" pitchFamily="2" charset="0"/>
            </a:rPr>
            <a:t>3 ფოკუსი: </a:t>
          </a:r>
          <a:r>
            <a:rPr lang="en-US" sz="1200" kern="1200"/>
            <a:t>კულტურის კომერციალიზაცია და ეკონომიკური აქსელერაცია</a:t>
          </a:r>
        </a:p>
      </dsp:txBody>
      <dsp:txXfrm>
        <a:off x="4315644" y="979646"/>
        <a:ext cx="1326546" cy="1311569"/>
      </dsp:txXfrm>
    </dsp:sp>
    <dsp:sp modelId="{27D6C896-1A6C-47C2-B788-5C408915A4F6}">
      <dsp:nvSpPr>
        <dsp:cNvPr id="0" name=""/>
        <dsp:cNvSpPr/>
      </dsp:nvSpPr>
      <dsp:spPr>
        <a:xfrm>
          <a:off x="4549511" y="2801916"/>
          <a:ext cx="1796106" cy="1773585"/>
        </a:xfrm>
        <a:prstGeom prst="ellipse">
          <a:avLst/>
        </a:prstGeom>
        <a:solidFill>
          <a:srgbClr val="012C0E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a-GE" sz="1200" b="1" kern="1200">
              <a:latin typeface="BPG Mrgvlovani Caps 2010" panose="02000503000000020004" pitchFamily="2" charset="0"/>
            </a:rPr>
            <a:t>4 ფოკუსი: </a:t>
          </a:r>
          <a:r>
            <a:rPr lang="en-US" sz="1200" kern="1200"/>
            <a:t>ურბანული სივრცეების რენოვაცია</a:t>
          </a:r>
        </a:p>
      </dsp:txBody>
      <dsp:txXfrm>
        <a:off x="4812545" y="3061652"/>
        <a:ext cx="1270038" cy="1254113"/>
      </dsp:txXfrm>
    </dsp:sp>
    <dsp:sp modelId="{35281A71-F397-4C19-AA23-DAF8BE2CFC4B}">
      <dsp:nvSpPr>
        <dsp:cNvPr id="0" name=""/>
        <dsp:cNvSpPr/>
      </dsp:nvSpPr>
      <dsp:spPr>
        <a:xfrm>
          <a:off x="3205423" y="4453803"/>
          <a:ext cx="1858041" cy="1763015"/>
        </a:xfrm>
        <a:prstGeom prst="ellipse">
          <a:avLst/>
        </a:prstGeom>
        <a:solidFill>
          <a:srgbClr val="AA0024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ka-GE" sz="1200" b="1" kern="1200">
              <a:latin typeface="BPG Mrgvlovani Caps 2010" panose="02000503000000020004" pitchFamily="2" charset="0"/>
            </a:rPr>
            <a:t>5 ფოკუსი: </a:t>
          </a:r>
          <a:r>
            <a:rPr lang="en-US" sz="1200" kern="1200"/>
            <a:t>მრავალფეროვნების კულტურა და ინტერნაციონალიზაცია</a:t>
          </a:r>
        </a:p>
      </dsp:txBody>
      <dsp:txXfrm>
        <a:off x="3477527" y="4711991"/>
        <a:ext cx="1313833" cy="1246639"/>
      </dsp:txXfrm>
    </dsp:sp>
    <dsp:sp modelId="{A955A2C3-B742-4B8B-B91A-0A49C5C1CF77}">
      <dsp:nvSpPr>
        <dsp:cNvPr id="0" name=""/>
        <dsp:cNvSpPr/>
      </dsp:nvSpPr>
      <dsp:spPr>
        <a:xfrm>
          <a:off x="1095033" y="4392551"/>
          <a:ext cx="1866656" cy="1885519"/>
        </a:xfrm>
        <a:prstGeom prst="ellipse">
          <a:avLst/>
        </a:prstGeom>
        <a:solidFill>
          <a:srgbClr val="030049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ka-GE" sz="1200" b="1" kern="1200">
              <a:latin typeface="BPG Mrgvlovani Caps 2010" panose="02000503000000020004" pitchFamily="2" charset="0"/>
            </a:rPr>
            <a:t>6 ფოკუსი: </a:t>
          </a:r>
          <a:r>
            <a:rPr lang="en-US" sz="1200" kern="1200"/>
            <a:t>შემოქმედებითი განათლება და STEAM კონცეფცია</a:t>
          </a:r>
        </a:p>
      </dsp:txBody>
      <dsp:txXfrm>
        <a:off x="1368398" y="4668679"/>
        <a:ext cx="1319926" cy="1333263"/>
      </dsp:txXfrm>
    </dsp:sp>
    <dsp:sp modelId="{00052664-8635-437F-A908-7ADD7A0B959A}">
      <dsp:nvSpPr>
        <dsp:cNvPr id="0" name=""/>
        <dsp:cNvSpPr/>
      </dsp:nvSpPr>
      <dsp:spPr>
        <a:xfrm>
          <a:off x="-268668" y="2776884"/>
          <a:ext cx="1967818" cy="1823651"/>
        </a:xfrm>
        <a:prstGeom prst="ellipse">
          <a:avLst/>
        </a:prstGeom>
        <a:solidFill>
          <a:srgbClr val="FF61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a-GE" sz="1200" b="1" kern="1200">
              <a:latin typeface="BPG Mrgvlovani Caps 2010" panose="02000503000000020004" pitchFamily="2" charset="0"/>
            </a:rPr>
            <a:t>7 ფოკუსი: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ეკო-მეგობრული გარემო და კეთილდღეობა</a:t>
          </a:r>
        </a:p>
      </dsp:txBody>
      <dsp:txXfrm>
        <a:off x="19512" y="3043952"/>
        <a:ext cx="1391458" cy="1289515"/>
      </dsp:txXfrm>
    </dsp:sp>
    <dsp:sp modelId="{F467CD64-A568-473D-9CDD-C98CDEE0C4B1}">
      <dsp:nvSpPr>
        <dsp:cNvPr id="0" name=""/>
        <dsp:cNvSpPr/>
      </dsp:nvSpPr>
      <dsp:spPr>
        <a:xfrm>
          <a:off x="224790" y="697233"/>
          <a:ext cx="1918195" cy="1876395"/>
        </a:xfrm>
        <a:prstGeom prst="ellipse">
          <a:avLst/>
        </a:prstGeom>
        <a:solidFill>
          <a:srgbClr val="88004A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a-GE" sz="1200" b="1" kern="1200">
              <a:latin typeface="BPG Mrgvlovani Caps 2010" panose="02000503000000020004" pitchFamily="2" charset="0"/>
            </a:rPr>
            <a:t>1 ფოკუსი: </a:t>
          </a:r>
          <a:r>
            <a:rPr lang="ka-GE" sz="1200" kern="1200"/>
            <a:t>მემკვიდრეობის ინოვაციური გარდასახვა</a:t>
          </a:r>
          <a:endParaRPr lang="en-US" sz="1200" kern="1200"/>
        </a:p>
      </dsp:txBody>
      <dsp:txXfrm>
        <a:off x="505703" y="972025"/>
        <a:ext cx="1356369" cy="132681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D8ECF9-CD16-4D2C-A9FE-27D4B23FC6A6}">
      <dsp:nvSpPr>
        <dsp:cNvPr id="0" name=""/>
        <dsp:cNvSpPr/>
      </dsp:nvSpPr>
      <dsp:spPr>
        <a:xfrm rot="10800000" flipH="1">
          <a:off x="0" y="80127"/>
          <a:ext cx="8989833" cy="1683897"/>
        </a:xfrm>
        <a:prstGeom prst="homePlate">
          <a:avLst/>
        </a:prstGeom>
        <a:solidFill>
          <a:srgbClr val="88004A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375" tIns="144780" rIns="270256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b="1" kern="1200"/>
            <a:t>მემკვიდრეობის </a:t>
          </a:r>
          <a:endParaRPr lang="ka-GE" sz="3800" b="1" kern="1200"/>
        </a:p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b="1" kern="1200"/>
            <a:t>ინოვაციური გარდასახვა</a:t>
          </a:r>
          <a:endParaRPr lang="en-US" sz="3800" kern="1200"/>
        </a:p>
      </dsp:txBody>
      <dsp:txXfrm rot="10800000">
        <a:off x="0" y="80127"/>
        <a:ext cx="8568859" cy="1683897"/>
      </dsp:txXfrm>
    </dsp:sp>
    <dsp:sp modelId="{648E05C0-F936-4C43-901A-2E2F38148C42}">
      <dsp:nvSpPr>
        <dsp:cNvPr id="0" name=""/>
        <dsp:cNvSpPr/>
      </dsp:nvSpPr>
      <dsp:spPr>
        <a:xfrm>
          <a:off x="0" y="195191"/>
          <a:ext cx="1471396" cy="146989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D8ECF9-CD16-4D2C-A9FE-27D4B23FC6A6}">
      <dsp:nvSpPr>
        <dsp:cNvPr id="0" name=""/>
        <dsp:cNvSpPr/>
      </dsp:nvSpPr>
      <dsp:spPr>
        <a:xfrm rot="10800000" flipH="1">
          <a:off x="1021501" y="171504"/>
          <a:ext cx="8529739" cy="1683897"/>
        </a:xfrm>
        <a:prstGeom prst="homePlate">
          <a:avLst/>
        </a:prstGeom>
        <a:solidFill>
          <a:srgbClr val="00247C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375" tIns="95250" rIns="17780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/>
            <a:t>გაციფრულებული </a:t>
          </a:r>
          <a:endParaRPr lang="ka-GE" sz="2500" b="1" kern="1200"/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/>
            <a:t>ქალაქი </a:t>
          </a:r>
          <a:endParaRPr lang="en-US" sz="2500" kern="1200"/>
        </a:p>
      </dsp:txBody>
      <dsp:txXfrm rot="10800000">
        <a:off x="1021501" y="171504"/>
        <a:ext cx="8108765" cy="1683897"/>
      </dsp:txXfrm>
    </dsp:sp>
    <dsp:sp modelId="{648E05C0-F936-4C43-901A-2E2F38148C42}">
      <dsp:nvSpPr>
        <dsp:cNvPr id="0" name=""/>
        <dsp:cNvSpPr/>
      </dsp:nvSpPr>
      <dsp:spPr>
        <a:xfrm>
          <a:off x="450000" y="194483"/>
          <a:ext cx="1783320" cy="170997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D8ECF9-CD16-4D2C-A9FE-27D4B23FC6A6}">
      <dsp:nvSpPr>
        <dsp:cNvPr id="0" name=""/>
        <dsp:cNvSpPr/>
      </dsp:nvSpPr>
      <dsp:spPr>
        <a:xfrm rot="10800000" flipH="1">
          <a:off x="1141061" y="171504"/>
          <a:ext cx="8126473" cy="1683897"/>
        </a:xfrm>
        <a:prstGeom prst="homePlate">
          <a:avLst/>
        </a:prstGeom>
        <a:solidFill>
          <a:srgbClr val="FF090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375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/>
            <a:t>კულტურის კომერციალიზაცია და ეკონომიკის აქსელერაცია </a:t>
          </a:r>
          <a:endParaRPr lang="en-US" sz="2400" kern="120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sp:txBody>
      <dsp:txXfrm rot="10800000">
        <a:off x="1141061" y="171504"/>
        <a:ext cx="7705499" cy="1683897"/>
      </dsp:txXfrm>
    </dsp:sp>
    <dsp:sp modelId="{648E05C0-F936-4C43-901A-2E2F38148C42}">
      <dsp:nvSpPr>
        <dsp:cNvPr id="0" name=""/>
        <dsp:cNvSpPr/>
      </dsp:nvSpPr>
      <dsp:spPr>
        <a:xfrm>
          <a:off x="606569" y="427727"/>
          <a:ext cx="1419828" cy="124348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D8ECF9-CD16-4D2C-A9FE-27D4B23FC6A6}">
      <dsp:nvSpPr>
        <dsp:cNvPr id="0" name=""/>
        <dsp:cNvSpPr/>
      </dsp:nvSpPr>
      <dsp:spPr>
        <a:xfrm rot="10800000" flipH="1">
          <a:off x="979210" y="171504"/>
          <a:ext cx="8176598" cy="1683897"/>
        </a:xfrm>
        <a:prstGeom prst="homePlate">
          <a:avLst/>
        </a:prstGeom>
        <a:solidFill>
          <a:srgbClr val="AA0024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375" tIns="95250" rIns="17780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a-GE" sz="2500" b="1" kern="120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მრავალფეროვნების კულტურა და ინტერნაციონალიზაც</a:t>
          </a:r>
          <a:r>
            <a:rPr lang="ka-GE" sz="2700" b="1" kern="120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ია</a:t>
          </a:r>
          <a:endParaRPr lang="en-US" sz="2700" kern="120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sp:txBody>
      <dsp:txXfrm rot="10800000">
        <a:off x="979210" y="171504"/>
        <a:ext cx="7755624" cy="1683897"/>
      </dsp:txXfrm>
    </dsp:sp>
    <dsp:sp modelId="{648E05C0-F936-4C43-901A-2E2F38148C42}">
      <dsp:nvSpPr>
        <dsp:cNvPr id="0" name=""/>
        <dsp:cNvSpPr/>
      </dsp:nvSpPr>
      <dsp:spPr>
        <a:xfrm>
          <a:off x="401767" y="168090"/>
          <a:ext cx="1745507" cy="176275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9D60DE-DA91-460C-BE35-F7DFD009DC30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4B905F-CA92-479A-B3B1-A098D54AF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20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F02BE-749B-4149-840A-B79B2264C5E9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E97DE1B8-D84E-4B65-A1E5-CD302A5C4810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1270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F02BE-749B-4149-840A-B79B2264C5E9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DE1B8-D84E-4B65-A1E5-CD302A5C4810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61968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F02BE-749B-4149-840A-B79B2264C5E9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DE1B8-D84E-4B65-A1E5-CD302A5C4810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0589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730432" y="504141"/>
            <a:ext cx="2556669" cy="2555875"/>
          </a:xfrm>
          <a:solidFill>
            <a:schemeClr val="accent1"/>
          </a:solidFill>
        </p:spPr>
        <p:txBody>
          <a:bodyPr/>
          <a:lstStyle/>
          <a:p>
            <a:pPr lvl="0"/>
            <a:r>
              <a:rPr lang="en-GB" noProof="0">
                <a:sym typeface="Poppins" charset="0"/>
              </a:rPr>
              <a:t>Click icon to add picture</a:t>
            </a:r>
            <a:endParaRPr lang="en-US" noProof="0">
              <a:sym typeface="Poppins" charset="0"/>
            </a:endParaRP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3431704" y="504141"/>
            <a:ext cx="2556669" cy="2555875"/>
          </a:xfrm>
          <a:solidFill>
            <a:schemeClr val="accent1"/>
          </a:solidFill>
        </p:spPr>
        <p:txBody>
          <a:bodyPr/>
          <a:lstStyle/>
          <a:p>
            <a:pPr lvl="0"/>
            <a:r>
              <a:rPr lang="en-GB" noProof="0">
                <a:sym typeface="Poppins" charset="0"/>
              </a:rPr>
              <a:t>Click icon to add picture</a:t>
            </a:r>
            <a:endParaRPr lang="en-US" noProof="0">
              <a:sym typeface="Poppins" charset="0"/>
            </a:endParaRP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132976" y="504141"/>
            <a:ext cx="2556669" cy="2555875"/>
          </a:xfrm>
          <a:solidFill>
            <a:schemeClr val="accent1"/>
          </a:solidFill>
        </p:spPr>
        <p:txBody>
          <a:bodyPr/>
          <a:lstStyle/>
          <a:p>
            <a:pPr lvl="0"/>
            <a:r>
              <a:rPr lang="en-GB" noProof="0">
                <a:sym typeface="Poppins" charset="0"/>
              </a:rPr>
              <a:t>Click icon to add picture</a:t>
            </a:r>
            <a:endParaRPr lang="en-US" noProof="0">
              <a:sym typeface="Poppins" charset="0"/>
            </a:endParaRPr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8834249" y="504141"/>
            <a:ext cx="2556669" cy="2555875"/>
          </a:xfrm>
          <a:solidFill>
            <a:schemeClr val="accent1"/>
          </a:solidFill>
        </p:spPr>
        <p:txBody>
          <a:bodyPr/>
          <a:lstStyle/>
          <a:p>
            <a:pPr lvl="0"/>
            <a:r>
              <a:rPr lang="en-GB" noProof="0">
                <a:sym typeface="Poppins" charset="0"/>
              </a:rPr>
              <a:t>Click icon to add picture</a:t>
            </a:r>
            <a:endParaRPr lang="en-US" noProof="0">
              <a:sym typeface="Poppins" charset="0"/>
            </a:endParaRPr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730432" y="3248980"/>
            <a:ext cx="2556669" cy="2555875"/>
          </a:xfrm>
          <a:solidFill>
            <a:schemeClr val="accent1"/>
          </a:solidFill>
        </p:spPr>
        <p:txBody>
          <a:bodyPr/>
          <a:lstStyle/>
          <a:p>
            <a:pPr lvl="0"/>
            <a:r>
              <a:rPr lang="en-GB" noProof="0">
                <a:sym typeface="Poppins" charset="0"/>
              </a:rPr>
              <a:t>Click icon to add picture</a:t>
            </a:r>
            <a:endParaRPr lang="en-US" noProof="0">
              <a:sym typeface="Poppins" charset="0"/>
            </a:endParaRPr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3431704" y="3248980"/>
            <a:ext cx="2556669" cy="2555875"/>
          </a:xfrm>
          <a:solidFill>
            <a:schemeClr val="accent1"/>
          </a:solidFill>
        </p:spPr>
        <p:txBody>
          <a:bodyPr/>
          <a:lstStyle/>
          <a:p>
            <a:pPr lvl="0"/>
            <a:r>
              <a:rPr lang="en-GB" noProof="0">
                <a:sym typeface="Poppins" charset="0"/>
              </a:rPr>
              <a:t>Click icon to add picture</a:t>
            </a:r>
            <a:endParaRPr lang="en-US" noProof="0">
              <a:sym typeface="Poppins" charset="0"/>
            </a:endParaRPr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6132976" y="3248980"/>
            <a:ext cx="2556669" cy="2555875"/>
          </a:xfrm>
          <a:solidFill>
            <a:schemeClr val="accent1"/>
          </a:solidFill>
        </p:spPr>
        <p:txBody>
          <a:bodyPr/>
          <a:lstStyle/>
          <a:p>
            <a:pPr lvl="0"/>
            <a:r>
              <a:rPr lang="en-GB" noProof="0">
                <a:sym typeface="Poppins" charset="0"/>
              </a:rPr>
              <a:t>Click icon to add picture</a:t>
            </a:r>
            <a:endParaRPr lang="en-US" noProof="0">
              <a:sym typeface="Poppins" charset="0"/>
            </a:endParaRPr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8834249" y="3248980"/>
            <a:ext cx="2556669" cy="2555875"/>
          </a:xfrm>
          <a:solidFill>
            <a:schemeClr val="accent1"/>
          </a:solidFill>
        </p:spPr>
        <p:txBody>
          <a:bodyPr/>
          <a:lstStyle/>
          <a:p>
            <a:pPr lvl="0"/>
            <a:r>
              <a:rPr lang="en-GB" noProof="0">
                <a:sym typeface="Poppins" charset="0"/>
              </a:rPr>
              <a:t>Click icon to add picture</a:t>
            </a:r>
            <a:endParaRPr lang="en-US" noProof="0"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2363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F02BE-749B-4149-840A-B79B2264C5E9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DE1B8-D84E-4B65-A1E5-CD302A5C4810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3712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F02BE-749B-4149-840A-B79B2264C5E9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DE1B8-D84E-4B65-A1E5-CD302A5C4810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142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F02BE-749B-4149-840A-B79B2264C5E9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DE1B8-D84E-4B65-A1E5-CD302A5C4810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5519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F02BE-749B-4149-840A-B79B2264C5E9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DE1B8-D84E-4B65-A1E5-CD302A5C4810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25717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F02BE-749B-4149-840A-B79B2264C5E9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DE1B8-D84E-4B65-A1E5-CD302A5C4810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5540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F02BE-749B-4149-840A-B79B2264C5E9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DE1B8-D84E-4B65-A1E5-CD302A5C4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9823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F02BE-749B-4149-840A-B79B2264C5E9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DE1B8-D84E-4B65-A1E5-CD302A5C4810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05219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3C6F02BE-749B-4149-840A-B79B2264C5E9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DE1B8-D84E-4B65-A1E5-CD302A5C4810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46221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F02BE-749B-4149-840A-B79B2264C5E9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E97DE1B8-D84E-4B65-A1E5-CD302A5C4810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4663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7" Type="http://schemas.openxmlformats.org/officeDocument/2006/relationships/image" Target="../media/image1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4.e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26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8" descr="achtergrondjes pp template4 1">
            <a:extLst>
              <a:ext uri="{FF2B5EF4-FFF2-40B4-BE49-F238E27FC236}">
                <a16:creationId xmlns:a16="http://schemas.microsoft.com/office/drawing/2014/main" id="{91F1E41A-EF0A-464A-85AF-BCBD12650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7" t="16164"/>
          <a:stretch>
            <a:fillRect/>
          </a:stretch>
        </p:blipFill>
        <p:spPr bwMode="auto">
          <a:xfrm>
            <a:off x="-9525" y="0"/>
            <a:ext cx="12201525" cy="705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Grafik 1">
            <a:extLst>
              <a:ext uri="{FF2B5EF4-FFF2-40B4-BE49-F238E27FC236}">
                <a16:creationId xmlns:a16="http://schemas.microsoft.com/office/drawing/2014/main" id="{C35766DB-16B0-3F47-B7E4-6423C7F6A8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84" y="194128"/>
            <a:ext cx="3738563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5" name="Group 1">
            <a:extLst>
              <a:ext uri="{FF2B5EF4-FFF2-40B4-BE49-F238E27FC236}">
                <a16:creationId xmlns:a16="http://schemas.microsoft.com/office/drawing/2014/main" id="{D89E7487-08CE-D449-BAD8-C53F35AE7470}"/>
              </a:ext>
            </a:extLst>
          </p:cNvPr>
          <p:cNvGrpSpPr>
            <a:grpSpLocks/>
          </p:cNvGrpSpPr>
          <p:nvPr/>
        </p:nvGrpSpPr>
        <p:grpSpPr bwMode="auto">
          <a:xfrm>
            <a:off x="9374" y="1273126"/>
            <a:ext cx="6382800" cy="3363330"/>
            <a:chOff x="-400572" y="6441938"/>
            <a:chExt cx="10729912" cy="6192552"/>
          </a:xfrm>
        </p:grpSpPr>
        <p:pic>
          <p:nvPicPr>
            <p:cNvPr id="6156" name="Picture 4">
              <a:extLst>
                <a:ext uri="{FF2B5EF4-FFF2-40B4-BE49-F238E27FC236}">
                  <a16:creationId xmlns:a16="http://schemas.microsoft.com/office/drawing/2014/main" id="{BBBADB83-A4B7-2B44-8A21-D05A869AE0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00572" y="6441938"/>
              <a:ext cx="10729912" cy="59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7" name="TextBox 2">
              <a:extLst>
                <a:ext uri="{FF2B5EF4-FFF2-40B4-BE49-F238E27FC236}">
                  <a16:creationId xmlns:a16="http://schemas.microsoft.com/office/drawing/2014/main" id="{D7769948-B146-214F-8B20-35D6CE4529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5233" y="7038552"/>
              <a:ext cx="8894061" cy="5595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en-US" sz="900" dirty="0">
                <a:solidFill>
                  <a:srgbClr val="FF0000"/>
                </a:solidFill>
              </a:endParaRPr>
            </a:p>
            <a:p>
              <a:r>
                <a:rPr lang="ka-GE" sz="1800" b="1">
                  <a:solidFill>
                    <a:srgbClr val="000000"/>
                  </a:solidFill>
                  <a:effectLst/>
                  <a:latin typeface="BPG Mrgvlovani Caps 2010" panose="02000503000000020004" pitchFamily="2" charset="0"/>
                  <a:ea typeface="Calibri" panose="020F0502020204030204" pitchFamily="34" charset="0"/>
                  <a:cs typeface="Calibri" panose="020F0502020204030204" pitchFamily="34" charset="0"/>
                </a:rPr>
                <a:t>ქალაქ ფოთის კულტურის განვითარების სტრატეგიის გეგმის პროექტი </a:t>
              </a:r>
            </a:p>
            <a:p>
              <a:r>
                <a:rPr lang="ka-GE" sz="1800" b="1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2022-2025 წლები</a:t>
              </a:r>
              <a:endParaRPr lang="en-US" sz="1800"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  <a:p>
              <a:endParaRPr lang="ka-GE" sz="1800" b="1">
                <a:solidFill>
                  <a:srgbClr val="000000"/>
                </a:solidFill>
                <a:effectLst/>
                <a:latin typeface="BPG Mrgvlovani Caps 2010" panose="02000503000000020004" pitchFamily="2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endParaRPr lang="en-US" altLang="en-US" sz="2000" dirty="0">
                <a:cs typeface="Calibri" panose="020F0502020204030204" pitchFamily="34" charset="0"/>
              </a:endParaRPr>
            </a:p>
            <a:p>
              <a:pPr>
                <a:spcBef>
                  <a:spcPts val="300"/>
                </a:spcBef>
                <a:spcAft>
                  <a:spcPts val="300"/>
                </a:spcAft>
              </a:pPr>
              <a:endParaRPr lang="ka-GE" altLang="en-US" sz="2000" b="1" dirty="0"/>
            </a:p>
            <a:p>
              <a:pPr algn="r">
                <a:spcBef>
                  <a:spcPts val="300"/>
                </a:spcBef>
                <a:spcAft>
                  <a:spcPts val="300"/>
                </a:spcAft>
              </a:pPr>
              <a:r>
                <a:rPr lang="ka-GE" altLang="en-US" sz="2000" b="1"/>
                <a:t>16</a:t>
              </a:r>
              <a:r>
                <a:rPr lang="en-US" altLang="en-US" sz="2000" b="1"/>
                <a:t>.0</a:t>
              </a:r>
              <a:r>
                <a:rPr lang="ka-GE" altLang="en-US" sz="2000" b="1"/>
                <a:t>5</a:t>
              </a:r>
              <a:r>
                <a:rPr lang="en-US" altLang="en-US" sz="2000" b="1"/>
                <a:t>.2022</a:t>
              </a:r>
              <a:endParaRPr lang="en-US" altLang="en-US" sz="2000" b="1" dirty="0"/>
            </a:p>
            <a:p>
              <a:pPr>
                <a:spcBef>
                  <a:spcPts val="300"/>
                </a:spcBef>
                <a:spcAft>
                  <a:spcPts val="300"/>
                </a:spcAft>
              </a:pPr>
              <a:endParaRPr lang="en-US" altLang="en-US" sz="2000" b="1" dirty="0"/>
            </a:p>
          </p:txBody>
        </p:sp>
      </p:grpSp>
      <p:sp>
        <p:nvSpPr>
          <p:cNvPr id="14" name="Subtitle 2">
            <a:extLst>
              <a:ext uri="{FF2B5EF4-FFF2-40B4-BE49-F238E27FC236}">
                <a16:creationId xmlns:a16="http://schemas.microsoft.com/office/drawing/2014/main" id="{3BBA9355-91AC-4E25-93DB-D70287E7BC0D}"/>
              </a:ext>
            </a:extLst>
          </p:cNvPr>
          <p:cNvSpPr txBox="1">
            <a:spLocks/>
          </p:cNvSpPr>
          <p:nvPr/>
        </p:nvSpPr>
        <p:spPr bwMode="auto">
          <a:xfrm>
            <a:off x="2761989" y="4584159"/>
            <a:ext cx="9131474" cy="133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ka-GE" sz="1400" b="1">
                <a:latin typeface="BPG DejaVu Serif Futura" panose="02060603050605020204" pitchFamily="18" charset="0"/>
                <a:ea typeface="Calibri" panose="020F0502020204030204" pitchFamily="34" charset="0"/>
                <a:cs typeface="Sylfaen" panose="010A0502050306030303" pitchFamily="18" charset="0"/>
              </a:rPr>
              <a:t>ქ.ფოთის</a:t>
            </a:r>
            <a:r>
              <a:rPr lang="ka-GE" sz="1400" b="1">
                <a:latin typeface="BPG DejaVu Serif Futura" panose="020606030506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>
                <a:latin typeface="BPG DejaVu Serif Futura" panose="02060603050605020204" pitchFamily="18" charset="0"/>
                <a:ea typeface="Calibri" panose="020F0502020204030204" pitchFamily="34" charset="0"/>
                <a:cs typeface="Sylfaen" panose="010A0502050306030303" pitchFamily="18" charset="0"/>
              </a:rPr>
              <a:t>მუნიციპალიტეტის</a:t>
            </a:r>
            <a:r>
              <a:rPr lang="en-US" sz="1400" b="1">
                <a:latin typeface="BPG DejaVu Serif Futura" panose="020606030506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ka-GE" sz="1400" b="1">
                <a:latin typeface="BPG DejaVu Serif Futura" panose="02060603050605020204" pitchFamily="18" charset="0"/>
                <a:ea typeface="Calibri" panose="020F0502020204030204" pitchFamily="34" charset="0"/>
                <a:cs typeface="Sylfaen" panose="010A0502050306030303" pitchFamily="18" charset="0"/>
              </a:rPr>
              <a:t>კულტურის</a:t>
            </a:r>
            <a:r>
              <a:rPr lang="ka-GE" sz="1400" b="1">
                <a:latin typeface="BPG DejaVu Serif Futura" panose="020606030506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>
                <a:latin typeface="BPG DejaVu Serif Futura" panose="02060603050605020204" pitchFamily="18" charset="0"/>
                <a:ea typeface="Calibri" panose="020F0502020204030204" pitchFamily="34" charset="0"/>
                <a:cs typeface="Sylfaen" panose="010A0502050306030303" pitchFamily="18" charset="0"/>
              </a:rPr>
              <a:t>განვითარების</a:t>
            </a:r>
            <a:r>
              <a:rPr lang="en-US" sz="1400" b="1">
                <a:latin typeface="BPG DejaVu Serif Futura" panose="020606030506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>
                <a:latin typeface="BPG DejaVu Serif Futura" panose="02060603050605020204" pitchFamily="18" charset="0"/>
                <a:ea typeface="Calibri" panose="020F0502020204030204" pitchFamily="34" charset="0"/>
                <a:cs typeface="Sylfaen" panose="010A0502050306030303" pitchFamily="18" charset="0"/>
              </a:rPr>
              <a:t>გეგმის</a:t>
            </a:r>
            <a:r>
              <a:rPr lang="en-US" sz="1400" b="1">
                <a:latin typeface="BPG DejaVu Serif Futura" panose="020606030506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>
                <a:latin typeface="BPG DejaVu Serif Futura" panose="02060603050605020204" pitchFamily="18" charset="0"/>
                <a:ea typeface="Calibri" panose="020F0502020204030204" pitchFamily="34" charset="0"/>
                <a:cs typeface="Sylfaen" panose="010A0502050306030303" pitchFamily="18" charset="0"/>
              </a:rPr>
              <a:t>შემუშავების</a:t>
            </a:r>
            <a:r>
              <a:rPr lang="en-US" sz="1400" b="1">
                <a:latin typeface="BPG DejaVu Serif Futura" panose="020606030506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>
                <a:latin typeface="BPG DejaVu Serif Futura" panose="02060603050605020204" pitchFamily="18" charset="0"/>
                <a:ea typeface="Calibri" panose="020F0502020204030204" pitchFamily="34" charset="0"/>
                <a:cs typeface="Sylfaen" panose="010A0502050306030303" pitchFamily="18" charset="0"/>
              </a:rPr>
              <a:t>პროცესი</a:t>
            </a:r>
            <a:r>
              <a:rPr lang="en-US" sz="1400" b="1">
                <a:latin typeface="BPG DejaVu Serif Futura" panose="020606030506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ka-GE" sz="1400" b="1">
                <a:latin typeface="BPG DejaVu Serif Futura" panose="020606030506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მხარდაჭერილია </a:t>
            </a:r>
            <a:r>
              <a:rPr lang="ka-GE" sz="1400" b="1">
                <a:latin typeface="BPG DejaVu Serif Futura" panose="02060603050605020204" pitchFamily="18" charset="0"/>
                <a:ea typeface="Calibri" panose="020F0502020204030204" pitchFamily="34" charset="0"/>
                <a:cs typeface="Sylfaen" panose="010A0502050306030303" pitchFamily="18" charset="0"/>
              </a:rPr>
              <a:t>ევროკავშირის მიერ დაფინანსებული პროექტის EU4Culture ფარგლებში, რომელსაც ახორციელებენ გოეთეს ინსტიტუტი (წამყვანი პარტნიორი), დანიის კულტურის ინსტიტუტი, ჩეხეთის ცენტრები და საქართველოს ფრანგული ინსტიტუტი.</a:t>
            </a:r>
            <a:endParaRPr lang="en-GB" sz="1400" kern="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+mn-cs"/>
            </a:endParaRPr>
          </a:p>
        </p:txBody>
      </p:sp>
      <p:grpSp>
        <p:nvGrpSpPr>
          <p:cNvPr id="15" name="Group 12">
            <a:extLst>
              <a:ext uri="{FF2B5EF4-FFF2-40B4-BE49-F238E27FC236}">
                <a16:creationId xmlns:a16="http://schemas.microsoft.com/office/drawing/2014/main" id="{D885E6FD-CCF7-436C-AF4F-D35A572D24BF}"/>
              </a:ext>
            </a:extLst>
          </p:cNvPr>
          <p:cNvGrpSpPr>
            <a:grpSpLocks/>
          </p:cNvGrpSpPr>
          <p:nvPr/>
        </p:nvGrpSpPr>
        <p:grpSpPr bwMode="auto">
          <a:xfrm>
            <a:off x="2463950" y="5777657"/>
            <a:ext cx="6688137" cy="1335088"/>
            <a:chOff x="0" y="0"/>
            <a:chExt cx="6687820" cy="1334770"/>
          </a:xfrm>
        </p:grpSpPr>
        <p:pic>
          <p:nvPicPr>
            <p:cNvPr id="16" name="Picture 13">
              <a:extLst>
                <a:ext uri="{FF2B5EF4-FFF2-40B4-BE49-F238E27FC236}">
                  <a16:creationId xmlns:a16="http://schemas.microsoft.com/office/drawing/2014/main" id="{7214EF43-C27D-4E04-B397-9F9E816BF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8580"/>
              <a:ext cx="1430020" cy="1205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4">
              <a:extLst>
                <a:ext uri="{FF2B5EF4-FFF2-40B4-BE49-F238E27FC236}">
                  <a16:creationId xmlns:a16="http://schemas.microsoft.com/office/drawing/2014/main" id="{01F05D4B-3C1E-4DF1-9681-10BB2D7D1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320" y="15240"/>
              <a:ext cx="902335" cy="1228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5">
              <a:extLst>
                <a:ext uri="{FF2B5EF4-FFF2-40B4-BE49-F238E27FC236}">
                  <a16:creationId xmlns:a16="http://schemas.microsoft.com/office/drawing/2014/main" id="{AA787850-A481-433C-A4D1-6840D43D7B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0680" y="0"/>
              <a:ext cx="1717675" cy="1328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6">
              <a:extLst>
                <a:ext uri="{FF2B5EF4-FFF2-40B4-BE49-F238E27FC236}">
                  <a16:creationId xmlns:a16="http://schemas.microsoft.com/office/drawing/2014/main" id="{E393868A-7233-4EC0-ABBF-8D7753E6214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8480" y="53340"/>
              <a:ext cx="1165860" cy="1281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17">
              <a:extLst>
                <a:ext uri="{FF2B5EF4-FFF2-40B4-BE49-F238E27FC236}">
                  <a16:creationId xmlns:a16="http://schemas.microsoft.com/office/drawing/2014/main" id="{1F1668D8-5673-4029-B677-B9EC3FD0C9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4340" y="396240"/>
              <a:ext cx="1501140" cy="485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18">
              <a:extLst>
                <a:ext uri="{FF2B5EF4-FFF2-40B4-BE49-F238E27FC236}">
                  <a16:creationId xmlns:a16="http://schemas.microsoft.com/office/drawing/2014/main" id="{E9A44839-39EA-4853-A4D7-BC4F732726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0" y="243840"/>
              <a:ext cx="896620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" name="Grafik 1">
            <a:extLst>
              <a:ext uri="{FF2B5EF4-FFF2-40B4-BE49-F238E27FC236}">
                <a16:creationId xmlns:a16="http://schemas.microsoft.com/office/drawing/2014/main" id="{232E8191-D960-4E2F-9E01-5D97AEC558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466" y="-3336132"/>
            <a:ext cx="18986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BBAB4C-05B8-4ED7-8148-394E6FB949B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260" y="1"/>
            <a:ext cx="5199366" cy="31773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E8A0C-97AD-4FD9-BB0F-F49EBD630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66" y="1908963"/>
            <a:ext cx="8580328" cy="529503"/>
          </a:xfrm>
        </p:spPr>
        <p:txBody>
          <a:bodyPr>
            <a:normAutofit fontScale="90000"/>
          </a:bodyPr>
          <a:lstStyle/>
          <a:p>
            <a: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ფოკუსი 3: </a:t>
            </a:r>
            <a:b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კულტურის კომერციალიზაცია და ეკონომიკის აქსელერაცია</a:t>
            </a:r>
            <a:r>
              <a:rPr lang="en-US" sz="1800" b="1">
                <a:solidFill>
                  <a:srgbClr val="FF99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ka-GE" sz="1800" b="1">
                <a:solidFill>
                  <a:srgbClr val="FF99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</a:t>
            </a:r>
            <a:br>
              <a:rPr lang="ka-GE" sz="1800" b="1">
                <a:solidFill>
                  <a:srgbClr val="FF99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sPOTlight on Creative Industries and Cultural Tourism</a:t>
            </a:r>
            <a:b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BD7FF-A3ED-4819-A619-CDBDDD90A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9139" y="2837145"/>
            <a:ext cx="6353533" cy="3203810"/>
          </a:xfrm>
        </p:spPr>
        <p:txBody>
          <a:bodyPr>
            <a:normAutofit fontScale="62500" lnSpcReduction="20000"/>
          </a:bodyPr>
          <a:lstStyle/>
          <a:p>
            <a:pPr marL="0" lvl="0" indent="0" algn="just" fontAlgn="base">
              <a:buNone/>
            </a:pPr>
            <a:r>
              <a:rPr lang="ka-GE" sz="18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საოპერაციო მიზნები</a:t>
            </a:r>
            <a:endParaRPr lang="ka-GE" sz="1800" b="1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ფოთის ტურისტული პოტენციალის განვითარება-ათვისება.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ფოთი ცნობილია,  როგორც კონცეპტუალური ფესტივალების ქალაქი.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დამეგობრებულ ქალაქებთან გააქტიურებულია კონსტრუქციული თანამშრომლობა საფესტივალო და ტურისტული გაცვლის მხრივ.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შემოქმედებითი მეწარმეები ჩართულნი არიან ქალაქის ბრენდული ტურისტული პროდუქტების განვითარებაზე.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კულტურის სფეროში ეფექტური მართვის დასანერგად გადამზადებული მენეჯერების ძალისხმევით გააქტიურებულია საერთაშორისო თანამშრომლობა და კავშირები.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გაზრდილია ადგილობრივი ხელისუფლების მიერ ტურისტული საინვესტიციო წინადადებების შეთავაზება კერძო სექტორისთვის.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ვითარდება ქალაქის ტურისტული ინფრასტრუქტურა.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0198E2-3580-4E5C-9F51-D0E5151E5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52289" y="0"/>
            <a:ext cx="2492810" cy="2417725"/>
          </a:xfrm>
          <a:prstGeom prst="rect">
            <a:avLst/>
          </a:prstGeom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1AA59507-B100-4B3C-9D8B-B288723207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9809316"/>
              </p:ext>
            </p:extLst>
          </p:nvPr>
        </p:nvGraphicFramePr>
        <p:xfrm>
          <a:off x="470665" y="-66736"/>
          <a:ext cx="9531367" cy="1996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F163657C-3C94-4000-883E-D800E87668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115" y="1862968"/>
            <a:ext cx="4499885" cy="498598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82DA84-5871-462C-B6B7-BC570B81D9C0}"/>
              </a:ext>
            </a:extLst>
          </p:cNvPr>
          <p:cNvSpPr txBox="1"/>
          <p:nvPr/>
        </p:nvSpPr>
        <p:spPr>
          <a:xfrm>
            <a:off x="6347954" y="2652479"/>
            <a:ext cx="17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/>
              <a:t>აქტივობები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0626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E8A0C-97AD-4FD9-BB0F-F49EBD630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133" y="1862968"/>
            <a:ext cx="9450791" cy="529503"/>
          </a:xfrm>
        </p:spPr>
        <p:txBody>
          <a:bodyPr>
            <a:normAutofit fontScale="90000"/>
          </a:bodyPr>
          <a:lstStyle/>
          <a:p>
            <a: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ფოკუსი 4: </a:t>
            </a:r>
            <a:b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ურბანული სივრცეების რენოვაცია </a:t>
            </a:r>
            <a:r>
              <a:rPr lang="ka-GE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- </a:t>
            </a:r>
            <a:b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Renovation of urban spaces</a:t>
            </a:r>
            <a:b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BD7FF-A3ED-4819-A619-CDBDDD90A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9140" y="2590342"/>
            <a:ext cx="5913586" cy="3450613"/>
          </a:xfrm>
        </p:spPr>
        <p:txBody>
          <a:bodyPr>
            <a:normAutofit/>
          </a:bodyPr>
          <a:lstStyle/>
          <a:p>
            <a:pPr marL="0" lvl="0" indent="0" algn="just" fontAlgn="base">
              <a:buNone/>
            </a:pPr>
            <a:r>
              <a:rPr lang="ka-GE" sz="18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საოპერაციო მიზნები</a:t>
            </a:r>
            <a:endParaRPr lang="ka-GE" sz="1800" b="1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ქალაქის ოთხივე ადმინისტრაციულ უბანში გაჩნდა თანამედროვე, კრეატიული ურბანულ-სოციალური სივრცეები.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გაჩნდა ქალაქისთვის სახასიათო, ევროპული ღირებულებების ამსახველი ინსტალაციები (ე.წ. Insta-Spot-ები). 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ადაპტირებულია საჯარო თავშეყრის ადგილები, საბავშვო-გასართობი სივრცეები.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0198E2-3580-4E5C-9F51-D0E5151E5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52289" y="0"/>
            <a:ext cx="2492810" cy="241772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588E650E-856D-4591-AA91-C5B8FF6DDB19}"/>
              </a:ext>
            </a:extLst>
          </p:cNvPr>
          <p:cNvGrpSpPr/>
          <p:nvPr/>
        </p:nvGrpSpPr>
        <p:grpSpPr>
          <a:xfrm>
            <a:off x="1514202" y="84479"/>
            <a:ext cx="8412675" cy="1679554"/>
            <a:chOff x="746789" y="86959"/>
            <a:chExt cx="5455890" cy="1679554"/>
          </a:xfrm>
        </p:grpSpPr>
        <p:sp>
          <p:nvSpPr>
            <p:cNvPr id="8" name="Arrow: Pentagon 7">
              <a:extLst>
                <a:ext uri="{FF2B5EF4-FFF2-40B4-BE49-F238E27FC236}">
                  <a16:creationId xmlns:a16="http://schemas.microsoft.com/office/drawing/2014/main" id="{D9EB17AF-BAFF-4DE0-A660-7E10537BB49B}"/>
                </a:ext>
              </a:extLst>
            </p:cNvPr>
            <p:cNvSpPr/>
            <p:nvPr/>
          </p:nvSpPr>
          <p:spPr>
            <a:xfrm rot="10800000" flipH="1">
              <a:off x="746789" y="86959"/>
              <a:ext cx="5455890" cy="1679554"/>
            </a:xfrm>
            <a:prstGeom prst="homePlate">
              <a:avLst/>
            </a:prstGeom>
            <a:solidFill>
              <a:srgbClr val="012C0E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Arrow: Pentagon 4">
              <a:extLst>
                <a:ext uri="{FF2B5EF4-FFF2-40B4-BE49-F238E27FC236}">
                  <a16:creationId xmlns:a16="http://schemas.microsoft.com/office/drawing/2014/main" id="{2E3F2480-F262-4B30-965C-007787B758F6}"/>
                </a:ext>
              </a:extLst>
            </p:cNvPr>
            <p:cNvSpPr txBox="1"/>
            <p:nvPr/>
          </p:nvSpPr>
          <p:spPr>
            <a:xfrm rot="21600000">
              <a:off x="746789" y="86959"/>
              <a:ext cx="5036002" cy="16795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15733" tIns="102870" rIns="192024" bIns="102870" numCol="1" spcCol="1270" anchor="ctr" anchorCtr="0">
              <a:no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500" b="1" kern="1200"/>
                <a:t>ურბანულ-სოციალური სივრცეების რენოვაცია</a:t>
              </a:r>
              <a:endParaRPr lang="en-US" sz="2500" kern="1200"/>
            </a:p>
          </p:txBody>
        </p:sp>
      </p:grpSp>
      <p:sp>
        <p:nvSpPr>
          <p:cNvPr id="10" name="Oval 9" descr="City">
            <a:extLst>
              <a:ext uri="{FF2B5EF4-FFF2-40B4-BE49-F238E27FC236}">
                <a16:creationId xmlns:a16="http://schemas.microsoft.com/office/drawing/2014/main" id="{9396EAD4-5052-4381-A417-3D43E9C84613}"/>
              </a:ext>
            </a:extLst>
          </p:cNvPr>
          <p:cNvSpPr/>
          <p:nvPr/>
        </p:nvSpPr>
        <p:spPr>
          <a:xfrm>
            <a:off x="739133" y="112054"/>
            <a:ext cx="1550138" cy="1651980"/>
          </a:xfrm>
          <a:prstGeom prst="ellipse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0C2292-095F-43E7-B287-394556EC6C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391" y="3217652"/>
            <a:ext cx="5404609" cy="166551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46508DB-D1A2-4978-9EAD-33AD83B524B7}"/>
              </a:ext>
            </a:extLst>
          </p:cNvPr>
          <p:cNvSpPr txBox="1"/>
          <p:nvPr/>
        </p:nvSpPr>
        <p:spPr>
          <a:xfrm>
            <a:off x="6787391" y="2604432"/>
            <a:ext cx="17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/>
              <a:t>აქტივობები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378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E8A0C-97AD-4FD9-BB0F-F49EBD630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139" y="1862968"/>
            <a:ext cx="9400785" cy="529503"/>
          </a:xfrm>
        </p:spPr>
        <p:txBody>
          <a:bodyPr>
            <a:normAutofit fontScale="90000"/>
          </a:bodyPr>
          <a:lstStyle/>
          <a:p>
            <a: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ფოკუსი 5: </a:t>
            </a:r>
            <a:b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მრავალფეროვნების  კულტურა  და  ინტერნაციონალიზაცია</a:t>
            </a:r>
            <a:b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BD7FF-A3ED-4819-A619-CDBDDD90A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9139" y="2590342"/>
            <a:ext cx="5827321" cy="3450613"/>
          </a:xfrm>
        </p:spPr>
        <p:txBody>
          <a:bodyPr>
            <a:normAutofit/>
          </a:bodyPr>
          <a:lstStyle/>
          <a:p>
            <a:pPr marL="0" lvl="0" indent="0" algn="just" fontAlgn="base">
              <a:buNone/>
            </a:pPr>
            <a:r>
              <a:rPr lang="ka-GE" sz="18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საოპერაციო მიზნები</a:t>
            </a:r>
            <a:endParaRPr lang="ka-GE" sz="1800" b="1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კულტურული მრავალფეროვნების პოტენციალის წარმოჩენა.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0198E2-3580-4E5C-9F51-D0E5151E5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52289" y="0"/>
            <a:ext cx="2492810" cy="2417725"/>
          </a:xfrm>
          <a:prstGeom prst="rect">
            <a:avLst/>
          </a:prstGeom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1B316E94-D662-41B0-92B4-C7466B780E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8109623"/>
              </p:ext>
            </p:extLst>
          </p:nvPr>
        </p:nvGraphicFramePr>
        <p:xfrm>
          <a:off x="708659" y="-66736"/>
          <a:ext cx="9280847" cy="1996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7B68AEFF-4507-4D2D-AD23-990D9720D3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851" y="3031694"/>
            <a:ext cx="5548149" cy="86663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92B8AC5-F99D-4D17-A77B-C7C410690278}"/>
              </a:ext>
            </a:extLst>
          </p:cNvPr>
          <p:cNvSpPr txBox="1"/>
          <p:nvPr/>
        </p:nvSpPr>
        <p:spPr>
          <a:xfrm>
            <a:off x="6990110" y="2590342"/>
            <a:ext cx="17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/>
              <a:t>აქტივობები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301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E8A0C-97AD-4FD9-BB0F-F49EBD630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015" y="1862968"/>
            <a:ext cx="9335909" cy="529503"/>
          </a:xfrm>
        </p:spPr>
        <p:txBody>
          <a:bodyPr>
            <a:normAutofit fontScale="90000"/>
          </a:bodyPr>
          <a:lstStyle/>
          <a:p>
            <a: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ფოკუსი 6: </a:t>
            </a:r>
            <a:b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შემოქმედებითი განათლება და STEAM კონცეფცია</a:t>
            </a:r>
            <a:b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BD7FF-A3ED-4819-A619-CDBDDD90A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9140" y="2590342"/>
            <a:ext cx="6182713" cy="3370511"/>
          </a:xfrm>
        </p:spPr>
        <p:txBody>
          <a:bodyPr>
            <a:normAutofit/>
          </a:bodyPr>
          <a:lstStyle/>
          <a:p>
            <a:pPr marL="0" lvl="0" indent="0" algn="just" fontAlgn="base">
              <a:buNone/>
            </a:pPr>
            <a:r>
              <a:rPr lang="ka-GE" sz="18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საოპერაციო მიზნები</a:t>
            </a:r>
            <a:endParaRPr lang="ka-GE" sz="1800" b="1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ka-GE" sz="180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ს</a:t>
            </a: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აჯარო სექტორის კულტურის მენეჯერების შესაძლებლობების გაძლიერება. 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კერძო სექტორის კულტურის მენეჯერების, შემოქმედი პერსონების, მცირე მეწარმეების განსწავლა - მენეჯმენტი და </a:t>
            </a:r>
            <a:r>
              <a:rPr lang="ka-GE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პ</a:t>
            </a: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როფესიული დაოსტატების ხელშეწყობა.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ახალგაზრდების განათლება და იდეების მხარდაჭერა.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0198E2-3580-4E5C-9F51-D0E5151E5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52289" y="0"/>
            <a:ext cx="2492810" cy="241772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174DE148-326E-4262-9F8D-F3A854B38B9F}"/>
              </a:ext>
            </a:extLst>
          </p:cNvPr>
          <p:cNvGrpSpPr/>
          <p:nvPr/>
        </p:nvGrpSpPr>
        <p:grpSpPr>
          <a:xfrm>
            <a:off x="1421611" y="180716"/>
            <a:ext cx="8430678" cy="1682252"/>
            <a:chOff x="738003" y="172311"/>
            <a:chExt cx="5464676" cy="1682252"/>
          </a:xfrm>
        </p:grpSpPr>
        <p:sp>
          <p:nvSpPr>
            <p:cNvPr id="9" name="Arrow: Pentagon 8">
              <a:extLst>
                <a:ext uri="{FF2B5EF4-FFF2-40B4-BE49-F238E27FC236}">
                  <a16:creationId xmlns:a16="http://schemas.microsoft.com/office/drawing/2014/main" id="{18DA7015-329B-458D-ABF3-13E0057632CF}"/>
                </a:ext>
              </a:extLst>
            </p:cNvPr>
            <p:cNvSpPr/>
            <p:nvPr/>
          </p:nvSpPr>
          <p:spPr>
            <a:xfrm rot="10800000" flipH="1">
              <a:off x="738003" y="172311"/>
              <a:ext cx="5464676" cy="1682252"/>
            </a:xfrm>
            <a:prstGeom prst="homePlate">
              <a:avLst/>
            </a:prstGeom>
            <a:solidFill>
              <a:srgbClr val="030049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0" name="Arrow: Pentagon 4">
              <a:extLst>
                <a:ext uri="{FF2B5EF4-FFF2-40B4-BE49-F238E27FC236}">
                  <a16:creationId xmlns:a16="http://schemas.microsoft.com/office/drawing/2014/main" id="{762BF109-8048-4C56-B599-F89E8CC072DB}"/>
                </a:ext>
              </a:extLst>
            </p:cNvPr>
            <p:cNvSpPr txBox="1"/>
            <p:nvPr/>
          </p:nvSpPr>
          <p:spPr>
            <a:xfrm rot="21600000">
              <a:off x="738003" y="172311"/>
              <a:ext cx="5044113" cy="16822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9515" tIns="102870" rIns="192024" bIns="102870" numCol="1" spcCol="1270" anchor="ctr" anchorCtr="0">
              <a:no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ka-GE" sz="2500" b="1" kern="1200">
                  <a:solidFill>
                    <a:sysClr val="window" lastClr="FFFFFF"/>
                  </a:solidFill>
                  <a:latin typeface="Calibri" panose="020F0502020204030204"/>
                  <a:ea typeface="+mn-ea"/>
                  <a:cs typeface="+mn-cs"/>
                </a:rPr>
                <a:t>შემოქმედებითი განათლება და </a:t>
              </a:r>
              <a:r>
                <a:rPr lang="en-US" sz="2500" b="1" kern="1200">
                  <a:solidFill>
                    <a:sysClr val="window" lastClr="FFFFFF"/>
                  </a:solidFill>
                  <a:latin typeface="Calibri" panose="020F0502020204030204"/>
                  <a:ea typeface="+mn-ea"/>
                  <a:cs typeface="+mn-cs"/>
                </a:rPr>
                <a:t>STEAM </a:t>
              </a:r>
              <a:r>
                <a:rPr lang="ka-GE" sz="2500" b="1" kern="1200">
                  <a:solidFill>
                    <a:sysClr val="window" lastClr="FFFFFF"/>
                  </a:solidFill>
                  <a:latin typeface="Calibri" panose="020F0502020204030204"/>
                  <a:ea typeface="+mn-ea"/>
                  <a:cs typeface="+mn-cs"/>
                </a:rPr>
                <a:t>კონცეფცია</a:t>
              </a:r>
              <a:endParaRPr lang="en-US" sz="2500" kern="1200">
                <a:solidFill>
                  <a:sysClr val="window" lastClr="FFFFFF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Oval 7" descr="Classroom">
            <a:extLst>
              <a:ext uri="{FF2B5EF4-FFF2-40B4-BE49-F238E27FC236}">
                <a16:creationId xmlns:a16="http://schemas.microsoft.com/office/drawing/2014/main" id="{9BF42873-B6D1-497F-B0BD-B085C1E202D4}"/>
              </a:ext>
            </a:extLst>
          </p:cNvPr>
          <p:cNvSpPr/>
          <p:nvPr/>
        </p:nvSpPr>
        <p:spPr>
          <a:xfrm>
            <a:off x="726510" y="180713"/>
            <a:ext cx="1697276" cy="1682254"/>
          </a:xfrm>
          <a:prstGeom prst="ellipse">
            <a:avLst/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AB473B-12E9-4374-B624-637732A6F5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950" y="3044788"/>
            <a:ext cx="5067050" cy="258826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847006-48AC-4B94-BAE6-160B333319AE}"/>
              </a:ext>
            </a:extLst>
          </p:cNvPr>
          <p:cNvSpPr txBox="1"/>
          <p:nvPr/>
        </p:nvSpPr>
        <p:spPr>
          <a:xfrm>
            <a:off x="6990110" y="2590342"/>
            <a:ext cx="17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/>
              <a:t>აქტივობები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05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E8A0C-97AD-4FD9-BB0F-F49EBD630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140" y="1862968"/>
            <a:ext cx="9400784" cy="529503"/>
          </a:xfrm>
        </p:spPr>
        <p:txBody>
          <a:bodyPr>
            <a:normAutofit fontScale="90000"/>
          </a:bodyPr>
          <a:lstStyle/>
          <a:p>
            <a: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ფოკუსი</a:t>
            </a:r>
            <a:r>
              <a:rPr lang="ka-GE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7</a:t>
            </a:r>
            <a: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br>
              <a:rPr lang="ka-GE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ეკო-მეგობრული გარემო და კეთილდღეობა</a:t>
            </a:r>
            <a:b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BD7FF-A3ED-4819-A619-CDBDDD90A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9140" y="2590342"/>
            <a:ext cx="6034354" cy="3450613"/>
          </a:xfrm>
        </p:spPr>
        <p:txBody>
          <a:bodyPr>
            <a:normAutofit/>
          </a:bodyPr>
          <a:lstStyle/>
          <a:p>
            <a:pPr marL="0" lvl="0" indent="0" algn="just" fontAlgn="base">
              <a:buNone/>
            </a:pPr>
            <a:r>
              <a:rPr lang="ka-GE" sz="18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საოპერაციო მიზნები</a:t>
            </a:r>
            <a:endParaRPr lang="ka-GE" sz="1800" b="1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სიცოცხლის ხარისხი, ჯანმრთელობა, ცხოვრების ჯანსაღი წესის პოპულარიზაცია.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გარემოსდაცვითი ელემენტების გათვალისწინება ქალაქის ურბანული განვითარების პროცესებში, არტ და საჯარო სივრცეების მოწყობაში. 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0198E2-3580-4E5C-9F51-D0E5151E5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52289" y="0"/>
            <a:ext cx="2492810" cy="241772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D92E4E78-9FFD-4094-A316-12879684CF19}"/>
              </a:ext>
            </a:extLst>
          </p:cNvPr>
          <p:cNvGrpSpPr/>
          <p:nvPr/>
        </p:nvGrpSpPr>
        <p:grpSpPr>
          <a:xfrm>
            <a:off x="1459189" y="54881"/>
            <a:ext cx="8393100" cy="1682252"/>
            <a:chOff x="738003" y="172311"/>
            <a:chExt cx="5464676" cy="1682252"/>
          </a:xfrm>
        </p:grpSpPr>
        <p:sp>
          <p:nvSpPr>
            <p:cNvPr id="9" name="Arrow: Pentagon 8">
              <a:extLst>
                <a:ext uri="{FF2B5EF4-FFF2-40B4-BE49-F238E27FC236}">
                  <a16:creationId xmlns:a16="http://schemas.microsoft.com/office/drawing/2014/main" id="{6A1FC5B2-EAC2-4948-8C86-D03EEDD5682A}"/>
                </a:ext>
              </a:extLst>
            </p:cNvPr>
            <p:cNvSpPr/>
            <p:nvPr/>
          </p:nvSpPr>
          <p:spPr>
            <a:xfrm rot="10800000" flipH="1">
              <a:off x="738003" y="172311"/>
              <a:ext cx="5464676" cy="1682252"/>
            </a:xfrm>
            <a:prstGeom prst="homePlate">
              <a:avLst/>
            </a:prstGeom>
            <a:solidFill>
              <a:srgbClr val="FF6100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0" name="Arrow: Pentagon 4">
              <a:extLst>
                <a:ext uri="{FF2B5EF4-FFF2-40B4-BE49-F238E27FC236}">
                  <a16:creationId xmlns:a16="http://schemas.microsoft.com/office/drawing/2014/main" id="{37B4CBF4-1B8D-4F13-8E12-B95CF2DF132E}"/>
                </a:ext>
              </a:extLst>
            </p:cNvPr>
            <p:cNvSpPr txBox="1"/>
            <p:nvPr/>
          </p:nvSpPr>
          <p:spPr>
            <a:xfrm rot="21600000">
              <a:off x="738003" y="172311"/>
              <a:ext cx="5044113" cy="16822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9515" tIns="102870" rIns="192024" bIns="102870" numCol="1" spcCol="1270" anchor="ctr" anchorCtr="0">
              <a:no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ka-GE" sz="2700" b="1" kern="1200">
                  <a:solidFill>
                    <a:sysClr val="window" lastClr="FFFFFF"/>
                  </a:solidFill>
                  <a:latin typeface="Calibri" panose="020F0502020204030204"/>
                  <a:ea typeface="+mn-ea"/>
                  <a:cs typeface="+mn-cs"/>
                </a:rPr>
                <a:t>ეკო-მეგობრული გარემო და კეთილდღეობა</a:t>
              </a:r>
              <a:endParaRPr lang="en-US" sz="2700" kern="1200">
                <a:solidFill>
                  <a:sysClr val="window" lastClr="FFFFFF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Oval 7" descr="Sustainability">
            <a:extLst>
              <a:ext uri="{FF2B5EF4-FFF2-40B4-BE49-F238E27FC236}">
                <a16:creationId xmlns:a16="http://schemas.microsoft.com/office/drawing/2014/main" id="{3D0FF13A-2E0F-4642-9C43-761F3847A480}"/>
              </a:ext>
            </a:extLst>
          </p:cNvPr>
          <p:cNvSpPr/>
          <p:nvPr/>
        </p:nvSpPr>
        <p:spPr>
          <a:xfrm>
            <a:off x="721186" y="54880"/>
            <a:ext cx="1558551" cy="1682252"/>
          </a:xfrm>
          <a:prstGeom prst="ellipse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28573A-9E8D-41A9-8552-82BD0FD2C5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110" y="3073502"/>
            <a:ext cx="5201890" cy="192365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41C3AFA-368B-4AC9-B87F-7FA5885FA4C8}"/>
              </a:ext>
            </a:extLst>
          </p:cNvPr>
          <p:cNvSpPr txBox="1"/>
          <p:nvPr/>
        </p:nvSpPr>
        <p:spPr>
          <a:xfrm>
            <a:off x="6990110" y="2590342"/>
            <a:ext cx="17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/>
              <a:t>აქტივობები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665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8" descr="achtergrondjes pp template4 1">
            <a:extLst>
              <a:ext uri="{FF2B5EF4-FFF2-40B4-BE49-F238E27FC236}">
                <a16:creationId xmlns:a16="http://schemas.microsoft.com/office/drawing/2014/main" id="{F88D8FFE-9C4F-4A43-B35F-AAC3515EDA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7" t="16164"/>
          <a:stretch>
            <a:fillRect/>
          </a:stretch>
        </p:blipFill>
        <p:spPr bwMode="auto">
          <a:xfrm>
            <a:off x="-9525" y="0"/>
            <a:ext cx="12201525" cy="705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TextBox 13">
            <a:extLst>
              <a:ext uri="{FF2B5EF4-FFF2-40B4-BE49-F238E27FC236}">
                <a16:creationId xmlns:a16="http://schemas.microsoft.com/office/drawing/2014/main" id="{7D1193F6-758A-45F4-B8F5-C584CBBFC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2464" y="-768350"/>
            <a:ext cx="184731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altLang="en-US" sz="900"/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9BC6C514-57A8-4B13-A1FC-3F71A6E10D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6543" y="4114749"/>
            <a:ext cx="849245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ka-GE" altLang="en-US" sz="4000" b="1" dirty="0">
                <a:solidFill>
                  <a:schemeClr val="tx2"/>
                </a:solidFill>
                <a:latin typeface="Quicksand" pitchFamily="2" charset="0"/>
              </a:rPr>
              <a:t>გისურვებთ წარმატებას!</a:t>
            </a:r>
          </a:p>
          <a:p>
            <a:pPr algn="r"/>
            <a:endParaRPr lang="ka-GE" altLang="en-US" sz="4000" b="1" dirty="0">
              <a:solidFill>
                <a:schemeClr val="tx2"/>
              </a:solidFill>
              <a:latin typeface="Quicksand" pitchFamily="2" charset="0"/>
            </a:endParaRPr>
          </a:p>
          <a:p>
            <a:pPr algn="r"/>
            <a:r>
              <a:rPr lang="ka-GE" altLang="en-US" sz="4000" b="1" dirty="0">
                <a:solidFill>
                  <a:schemeClr val="tx2"/>
                </a:solidFill>
                <a:latin typeface="Quicksand" pitchFamily="2" charset="0"/>
              </a:rPr>
              <a:t>მადლობა ყურადღებისათვის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BE0A6C-A152-4CDF-807F-A8014C944F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63" y="225751"/>
            <a:ext cx="3693956" cy="9191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84D83F-8488-45DA-BFAA-540D6D470D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830" y="551146"/>
            <a:ext cx="5199366" cy="3177392"/>
          </a:xfrm>
          <a:prstGeom prst="rect">
            <a:avLst/>
          </a:prstGeom>
        </p:spPr>
      </p:pic>
      <p:sp>
        <p:nvSpPr>
          <p:cNvPr id="9" name="Rectangle 10">
            <a:extLst>
              <a:ext uri="{FF2B5EF4-FFF2-40B4-BE49-F238E27FC236}">
                <a16:creationId xmlns:a16="http://schemas.microsoft.com/office/drawing/2014/main" id="{52E98035-3792-4A88-8042-77C4B43EB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73" y="1773755"/>
            <a:ext cx="481625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ka-GE" altLang="en-US" sz="2400" b="1">
                <a:solidFill>
                  <a:schemeClr val="tx2"/>
                </a:solidFill>
                <a:latin typeface="Quicksand" pitchFamily="2" charset="0"/>
              </a:rPr>
              <a:t>გეგმის პროექტის განთავსებულ იქნება პროექტის ფეისბუქგვერდზე </a:t>
            </a:r>
            <a:r>
              <a:rPr lang="en-US" altLang="en-US" sz="2400" b="1">
                <a:solidFill>
                  <a:schemeClr val="tx2"/>
                </a:solidFill>
                <a:latin typeface="Quicksand" pitchFamily="2" charset="0"/>
              </a:rPr>
              <a:t>www.facebook.com/Poti4culture/</a:t>
            </a:r>
            <a:endParaRPr lang="ka-GE" altLang="en-US" sz="2400" b="1" dirty="0">
              <a:solidFill>
                <a:schemeClr val="tx2"/>
              </a:solidFill>
              <a:latin typeface="Quicksand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359DF016-B253-4CCB-B4E8-27D0F8F05F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95223" y="731836"/>
            <a:ext cx="11330900" cy="104923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ka-GE" altLang="en-US" sz="4000">
                <a:latin typeface="AcadNusx" pitchFamily="2" charset="0"/>
              </a:rPr>
              <a:t>სამი კითხვა – სტრატეგიული გეგმის შედგენისას</a:t>
            </a:r>
            <a:endParaRPr lang="ru-RU" altLang="en-US" sz="4000">
              <a:latin typeface="AcadNusx" pitchFamily="2" charset="0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2A3B23F4-2404-4D8E-8F9C-6F7555F8EB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1573" y="5076930"/>
            <a:ext cx="9615577" cy="1049235"/>
          </a:xfrm>
        </p:spPr>
        <p:txBody>
          <a:bodyPr>
            <a:normAutofit fontScale="55000" lnSpcReduction="20000"/>
          </a:bodyPr>
          <a:lstStyle/>
          <a:p>
            <a:pPr eaLnBrk="1" hangingPunct="1"/>
            <a:r>
              <a:rPr lang="ka-GE" altLang="en-US" sz="2800">
                <a:latin typeface="AcadNusx" pitchFamily="2" charset="0"/>
              </a:rPr>
              <a:t>სად ვიმყოფებით ახლა?</a:t>
            </a:r>
          </a:p>
          <a:p>
            <a:pPr eaLnBrk="1" hangingPunct="1"/>
            <a:r>
              <a:rPr lang="ka-GE" altLang="en-US" sz="2800">
                <a:latin typeface="AcadNusx" pitchFamily="2" charset="0"/>
              </a:rPr>
              <a:t>საითკენ გვინდა რომ წავიდეთ?</a:t>
            </a:r>
          </a:p>
          <a:p>
            <a:pPr eaLnBrk="1" hangingPunct="1"/>
            <a:r>
              <a:rPr lang="ka-GE" altLang="en-US" sz="2800">
                <a:latin typeface="AcadNusx" pitchFamily="2" charset="0"/>
              </a:rPr>
              <a:t>როგორ ვაპირებთ ამის გაკეთებას? </a:t>
            </a:r>
            <a:endParaRPr lang="ru-RU" altLang="en-US" sz="2800"/>
          </a:p>
        </p:txBody>
      </p:sp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E403E51D-8E2D-4AB4-A205-94ED1150AF45}"/>
              </a:ext>
            </a:extLst>
          </p:cNvPr>
          <p:cNvGraphicFramePr>
            <a:graphicFrameLocks/>
          </p:cNvGraphicFramePr>
          <p:nvPr/>
        </p:nvGraphicFramePr>
        <p:xfrm>
          <a:off x="7334250" y="2736850"/>
          <a:ext cx="2882900" cy="304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2" imgW="3468600" imgH="3662280" progId="MS_ClipArt_Gallery.2">
                  <p:embed/>
                </p:oleObj>
              </mc:Choice>
              <mc:Fallback>
                <p:oleObj name="Clip" r:id="rId2" imgW="3468600" imgH="3662280" progId="MS_ClipArt_Gallery.2">
                  <p:embed/>
                  <p:pic>
                    <p:nvPicPr>
                      <p:cNvPr id="4" name="Object 4">
                        <a:extLst>
                          <a:ext uri="{FF2B5EF4-FFF2-40B4-BE49-F238E27FC236}">
                            <a16:creationId xmlns:a16="http://schemas.microsoft.com/office/drawing/2014/main" id="{E403E51D-8E2D-4AB4-A205-94ED1150AF45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4250" y="2736850"/>
                        <a:ext cx="2882900" cy="304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D8749E40-A05C-48AA-9D11-A6E21C488531}"/>
              </a:ext>
            </a:extLst>
          </p:cNvPr>
          <p:cNvGraphicFramePr>
            <a:graphicFrameLocks/>
          </p:cNvGraphicFramePr>
          <p:nvPr/>
        </p:nvGraphicFramePr>
        <p:xfrm>
          <a:off x="2104246" y="4164117"/>
          <a:ext cx="942975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4" imgW="1568160" imgH="1519200" progId="MS_ClipArt_Gallery.2">
                  <p:embed/>
                </p:oleObj>
              </mc:Choice>
              <mc:Fallback>
                <p:oleObj name="Clip" r:id="rId4" imgW="1568160" imgH="1519200" progId="MS_ClipArt_Gallery.2">
                  <p:embed/>
                  <p:pic>
                    <p:nvPicPr>
                      <p:cNvPr id="5" name="Object 5">
                        <a:extLst>
                          <a:ext uri="{FF2B5EF4-FFF2-40B4-BE49-F238E27FC236}">
                            <a16:creationId xmlns:a16="http://schemas.microsoft.com/office/drawing/2014/main" id="{D8749E40-A05C-48AA-9D11-A6E21C488531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4246" y="4164117"/>
                        <a:ext cx="942975" cy="912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">
            <a:extLst>
              <a:ext uri="{FF2B5EF4-FFF2-40B4-BE49-F238E27FC236}">
                <a16:creationId xmlns:a16="http://schemas.microsoft.com/office/drawing/2014/main" id="{BD342E46-B679-4648-B2D5-1C75F0BE3055}"/>
              </a:ext>
            </a:extLst>
          </p:cNvPr>
          <p:cNvGraphicFramePr>
            <a:graphicFrameLocks/>
          </p:cNvGraphicFramePr>
          <p:nvPr/>
        </p:nvGraphicFramePr>
        <p:xfrm>
          <a:off x="7065033" y="1930162"/>
          <a:ext cx="977271" cy="982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6" imgW="3657600" imgH="3430440" progId="MS_ClipArt_Gallery.2">
                  <p:embed/>
                </p:oleObj>
              </mc:Choice>
              <mc:Fallback>
                <p:oleObj name="Clip" r:id="rId6" imgW="3657600" imgH="3430440" progId="MS_ClipArt_Gallery.2">
                  <p:embed/>
                  <p:pic>
                    <p:nvPicPr>
                      <p:cNvPr id="6" name="Object 6">
                        <a:extLst>
                          <a:ext uri="{FF2B5EF4-FFF2-40B4-BE49-F238E27FC236}">
                            <a16:creationId xmlns:a16="http://schemas.microsoft.com/office/drawing/2014/main" id="{BD342E46-B679-4648-B2D5-1C75F0BE3055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65033" y="1930162"/>
                        <a:ext cx="977271" cy="9827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0D929B8C-DC07-42A9-B11A-B6C183DADA02}"/>
              </a:ext>
            </a:extLst>
          </p:cNvPr>
          <p:cNvSpPr txBox="1"/>
          <p:nvPr/>
        </p:nvSpPr>
        <p:spPr>
          <a:xfrm>
            <a:off x="3657600" y="3259035"/>
            <a:ext cx="5497182" cy="348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Monotype Sorts" pitchFamily="2" charset="2"/>
              <a:buChar char=" "/>
            </a:pPr>
            <a:r>
              <a:rPr lang="ka-GE" altLang="en-US" sz="1800">
                <a:latin typeface="AcadNusx" pitchFamily="2" charset="0"/>
              </a:rPr>
              <a:t> როგორ მივიდეთ ?</a:t>
            </a:r>
            <a:endParaRPr lang="en-GB" altLang="en-US" sz="18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6A9B45-6B8C-4E22-B728-BC4C7552FC2E}"/>
              </a:ext>
            </a:extLst>
          </p:cNvPr>
          <p:cNvSpPr txBox="1"/>
          <p:nvPr/>
        </p:nvSpPr>
        <p:spPr>
          <a:xfrm>
            <a:off x="3044406" y="4424762"/>
            <a:ext cx="6103188" cy="348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Monotype Sorts" pitchFamily="2" charset="2"/>
              <a:buChar char=" "/>
            </a:pPr>
            <a:r>
              <a:rPr lang="ka-GE" altLang="en-US" sz="1800">
                <a:latin typeface="AcadNusx" pitchFamily="2" charset="0"/>
              </a:rPr>
              <a:t> აქ ვართ</a:t>
            </a:r>
            <a:endParaRPr lang="en-GB" altLang="en-US" sz="18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055EE9-AE06-4E06-8098-15A135820B66}"/>
              </a:ext>
            </a:extLst>
          </p:cNvPr>
          <p:cNvSpPr txBox="1"/>
          <p:nvPr/>
        </p:nvSpPr>
        <p:spPr>
          <a:xfrm>
            <a:off x="4719968" y="2350088"/>
            <a:ext cx="5497182" cy="348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Monotype Sorts" pitchFamily="2" charset="2"/>
              <a:buChar char=" "/>
            </a:pPr>
            <a:r>
              <a:rPr lang="ka-GE" altLang="en-US" sz="1800">
                <a:latin typeface="AcadNusx" pitchFamily="2" charset="0"/>
              </a:rPr>
              <a:t> გვინდა აქ ვიყოთ </a:t>
            </a:r>
            <a:endParaRPr lang="en-GB" altLang="en-US" sz="180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2FD54-DD33-4411-8C88-A64F47932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134" y="141823"/>
            <a:ext cx="4644421" cy="1049235"/>
          </a:xfrm>
        </p:spPr>
        <p:txBody>
          <a:bodyPr>
            <a:normAutofit fontScale="90000"/>
          </a:bodyPr>
          <a:lstStyle/>
          <a:p>
            <a:r>
              <a:rPr lang="en-US" sz="1800" b="1">
                <a:effectLst/>
                <a:latin typeface="BPG Mrgvlovani Caps 2010" panose="02000503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კულტურის განვითარების სტრატეგიის შემუშავების პროცესის ბლოკ-სქემა</a:t>
            </a:r>
            <a:br>
              <a:rPr lang="en-US" sz="1800" b="1">
                <a:effectLst/>
                <a:latin typeface="BPG Mrgvlovani Caps 2010" panose="02000503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F70DA56-76A1-4126-AF5E-D7A8513F175A}"/>
              </a:ext>
            </a:extLst>
          </p:cNvPr>
          <p:cNvGrpSpPr/>
          <p:nvPr/>
        </p:nvGrpSpPr>
        <p:grpSpPr>
          <a:xfrm>
            <a:off x="4917057" y="121599"/>
            <a:ext cx="7274943" cy="6614802"/>
            <a:chOff x="0" y="0"/>
            <a:chExt cx="6456412" cy="8097152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9FDC4F1-C45D-4C65-8DEA-27661F006380}"/>
                </a:ext>
              </a:extLst>
            </p:cNvPr>
            <p:cNvGrpSpPr/>
            <p:nvPr/>
          </p:nvGrpSpPr>
          <p:grpSpPr>
            <a:xfrm>
              <a:off x="0" y="0"/>
              <a:ext cx="6456412" cy="8097152"/>
              <a:chOff x="0" y="0"/>
              <a:chExt cx="6456412" cy="8097152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5BAE8354-A563-4195-8A05-5ACE6CFDD37F}"/>
                  </a:ext>
                </a:extLst>
              </p:cNvPr>
              <p:cNvSpPr/>
              <p:nvPr/>
            </p:nvSpPr>
            <p:spPr>
              <a:xfrm>
                <a:off x="75598" y="7516127"/>
                <a:ext cx="6273365" cy="581025"/>
              </a:xfrm>
              <a:prstGeom prst="rect">
                <a:avLst/>
              </a:prstGeom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ka-GE" sz="1200" b="1">
                    <a:effectLst/>
                    <a:latin typeface="Sylfaen" panose="010A0502050306030303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პროდუქტი:    </a:t>
                </a:r>
                <a:r>
                  <a:rPr lang="ka-GE" sz="1000" b="1">
                    <a:effectLst/>
                    <a:latin typeface="BPG Mrgvlovani Caps 2010" panose="02000503000000020004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ქალაქ ფოთის კულტურის განვითარების სტრატეგიის გეგმა</a:t>
                </a:r>
                <a:endParaRPr lang="en-US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C852E9FF-832B-47F1-BE32-2AD5F17D85D3}"/>
                  </a:ext>
                </a:extLst>
              </p:cNvPr>
              <p:cNvGrpSpPr/>
              <p:nvPr/>
            </p:nvGrpSpPr>
            <p:grpSpPr>
              <a:xfrm>
                <a:off x="0" y="0"/>
                <a:ext cx="6456412" cy="7620216"/>
                <a:chOff x="0" y="0"/>
                <a:chExt cx="6456412" cy="7620216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7288A54C-13ED-4242-8C15-9650913EAEF8}"/>
                    </a:ext>
                  </a:extLst>
                </p:cNvPr>
                <p:cNvSpPr/>
                <p:nvPr/>
              </p:nvSpPr>
              <p:spPr>
                <a:xfrm>
                  <a:off x="2194560" y="3898231"/>
                  <a:ext cx="2221865" cy="3031958"/>
                </a:xfrm>
                <a:prstGeom prst="rect">
                  <a:avLst/>
                </a:prstGeom>
                <a:solidFill>
                  <a:schemeClr val="bg1"/>
                </a:solidFill>
                <a:ln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" name="Arrow: Right 10">
                  <a:extLst>
                    <a:ext uri="{FF2B5EF4-FFF2-40B4-BE49-F238E27FC236}">
                      <a16:creationId xmlns:a16="http://schemas.microsoft.com/office/drawing/2014/main" id="{972DF49B-FD52-42A2-9D34-721AB5D5C1AE}"/>
                    </a:ext>
                  </a:extLst>
                </p:cNvPr>
                <p:cNvSpPr/>
                <p:nvPr/>
              </p:nvSpPr>
              <p:spPr>
                <a:xfrm>
                  <a:off x="77002" y="3262563"/>
                  <a:ext cx="3022333" cy="4212590"/>
                </a:xfrm>
                <a:prstGeom prst="rightArrow">
                  <a:avLst>
                    <a:gd name="adj1" fmla="val 84081"/>
                    <a:gd name="adj2" fmla="val 50000"/>
                  </a:avLst>
                </a:prstGeom>
                <a:ln>
                  <a:noFill/>
                </a:ln>
                <a:effectLst>
                  <a:outerShdw blurRad="107950" dist="12700" dir="5400000" algn="ctr">
                    <a:srgbClr val="000000"/>
                  </a:outerShdw>
                </a:effectLst>
                <a:scene3d>
                  <a:camera prst="orthographicFront">
                    <a:rot lat="0" lon="0" rev="0"/>
                  </a:camera>
                  <a:lightRig rig="soft" dir="t">
                    <a:rot lat="0" lon="0" rev="0"/>
                  </a:lightRig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50CA85DD-D9D8-4691-A0BF-D5337B2B2535}"/>
                    </a:ext>
                  </a:extLst>
                </p:cNvPr>
                <p:cNvSpPr/>
                <p:nvPr/>
              </p:nvSpPr>
              <p:spPr>
                <a:xfrm>
                  <a:off x="866274" y="0"/>
                  <a:ext cx="4834255" cy="581025"/>
                </a:xfrm>
                <a:prstGeom prst="rect">
                  <a:avLst/>
                </a:prstGeom>
                <a:ln>
                  <a:noFill/>
                </a:ln>
                <a:effectLst>
                  <a:outerShdw blurRad="107950" dist="12700" dir="5400000" algn="ctr">
                    <a:srgbClr val="000000"/>
                  </a:outerShdw>
                </a:effectLst>
                <a:scene3d>
                  <a:camera prst="orthographicFront">
                    <a:rot lat="0" lon="0" rev="0"/>
                  </a:camera>
                  <a:lightRig rig="soft" dir="t">
                    <a:rot lat="0" lon="0" rev="0"/>
                  </a:lightRig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ka-GE" sz="1100"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ქალაქ ფოთის თვითმმართველობა - მერია და საკრებულო (გადაწყვეტილების მიმღები)</a:t>
                  </a:r>
                  <a:endParaRPr lang="en-US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2C6BA310-6399-4448-B04E-6F36F774D7DB}"/>
                    </a:ext>
                  </a:extLst>
                </p:cNvPr>
                <p:cNvSpPr/>
                <p:nvPr/>
              </p:nvSpPr>
              <p:spPr>
                <a:xfrm>
                  <a:off x="866274" y="750770"/>
                  <a:ext cx="4879649" cy="623570"/>
                </a:xfrm>
                <a:prstGeom prst="rect">
                  <a:avLst/>
                </a:prstGeom>
                <a:ln>
                  <a:noFill/>
                </a:ln>
                <a:effectLst>
                  <a:outerShdw blurRad="107950" dist="12700" dir="5400000" algn="ctr">
                    <a:srgbClr val="000000"/>
                  </a:outerShdw>
                </a:effectLst>
                <a:scene3d>
                  <a:camera prst="orthographicFront">
                    <a:rot lat="0" lon="0" rev="0"/>
                  </a:camera>
                  <a:lightRig rig="soft" dir="t">
                    <a:rot lat="0" lon="0" rev="0"/>
                  </a:lightRig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ka-GE" sz="1100">
                      <a:solidFill>
                        <a:srgbClr val="FFFFFF"/>
                      </a:solidFill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მუნიციპალიტეტის კულტურის განვითარების სტრატეგიის სტრატეგიის ასამბლეის (AMCS)  წევრები (</a:t>
                  </a:r>
                  <a:r>
                    <a:rPr lang="en-US" sz="1100">
                      <a:solidFill>
                        <a:srgbClr val="FFFFFF"/>
                      </a:solidFill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22</a:t>
                  </a:r>
                  <a:r>
                    <a:rPr lang="ka-GE" sz="1100">
                      <a:solidFill>
                        <a:srgbClr val="FFFFFF"/>
                      </a:solidFill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წევრი)</a:t>
                  </a:r>
                  <a:endParaRPr lang="en-US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54A3C2D8-BB60-40CA-8015-5D8EEB876D43}"/>
                    </a:ext>
                  </a:extLst>
                </p:cNvPr>
                <p:cNvSpPr/>
                <p:nvPr/>
              </p:nvSpPr>
              <p:spPr>
                <a:xfrm>
                  <a:off x="872876" y="1539991"/>
                  <a:ext cx="4834255" cy="1830055"/>
                </a:xfrm>
                <a:prstGeom prst="rect">
                  <a:avLst/>
                </a:prstGeom>
                <a:ln>
                  <a:noFill/>
                </a:ln>
                <a:effectLst>
                  <a:outerShdw blurRad="107950" dist="12700" dir="5400000" algn="ctr">
                    <a:srgbClr val="000000"/>
                  </a:outerShdw>
                </a:effectLst>
                <a:scene3d>
                  <a:camera prst="orthographicFront">
                    <a:rot lat="0" lon="0" rev="0"/>
                  </a:camera>
                  <a:lightRig rig="soft" dir="t">
                    <a:rot lat="0" lon="0" rev="0"/>
                  </a:lightRig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ka-GE" sz="1100"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en-US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" name="Arrow: Curved Right 14">
                  <a:extLst>
                    <a:ext uri="{FF2B5EF4-FFF2-40B4-BE49-F238E27FC236}">
                      <a16:creationId xmlns:a16="http://schemas.microsoft.com/office/drawing/2014/main" id="{878CACE9-BD19-423B-9D1A-D1935926D607}"/>
                    </a:ext>
                  </a:extLst>
                </p:cNvPr>
                <p:cNvSpPr/>
                <p:nvPr/>
              </p:nvSpPr>
              <p:spPr>
                <a:xfrm>
                  <a:off x="202130" y="856648"/>
                  <a:ext cx="709295" cy="1614805"/>
                </a:xfrm>
                <a:prstGeom prst="curved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6" name="Arrow: Left 15">
                  <a:extLst>
                    <a:ext uri="{FF2B5EF4-FFF2-40B4-BE49-F238E27FC236}">
                      <a16:creationId xmlns:a16="http://schemas.microsoft.com/office/drawing/2014/main" id="{ACBDD284-D9EB-460D-AB5A-C208BF19C3DD}"/>
                    </a:ext>
                  </a:extLst>
                </p:cNvPr>
                <p:cNvSpPr/>
                <p:nvPr/>
              </p:nvSpPr>
              <p:spPr>
                <a:xfrm>
                  <a:off x="4052035" y="3772902"/>
                  <a:ext cx="2296795" cy="2766695"/>
                </a:xfrm>
                <a:prstGeom prst="leftArrow">
                  <a:avLst>
                    <a:gd name="adj1" fmla="val 85212"/>
                    <a:gd name="adj2" fmla="val 50000"/>
                  </a:avLst>
                </a:prstGeom>
                <a:ln>
                  <a:noFill/>
                </a:ln>
                <a:effectLst>
                  <a:outerShdw blurRad="107950" dist="12700" dir="5400000" algn="ctr">
                    <a:srgbClr val="000000"/>
                  </a:outerShdw>
                </a:effectLst>
                <a:scene3d>
                  <a:camera prst="orthographicFront">
                    <a:rot lat="0" lon="0" rev="0"/>
                  </a:camera>
                  <a:lightRig rig="soft" dir="t">
                    <a:rot lat="0" lon="0" rev="0"/>
                  </a:lightRig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7" name="Arrow: Left 16">
                  <a:extLst>
                    <a:ext uri="{FF2B5EF4-FFF2-40B4-BE49-F238E27FC236}">
                      <a16:creationId xmlns:a16="http://schemas.microsoft.com/office/drawing/2014/main" id="{99B06D0D-C4CC-41E0-B7CA-B22FFE6B41B0}"/>
                    </a:ext>
                  </a:extLst>
                </p:cNvPr>
                <p:cNvSpPr/>
                <p:nvPr/>
              </p:nvSpPr>
              <p:spPr>
                <a:xfrm>
                  <a:off x="3984658" y="6381348"/>
                  <a:ext cx="2356615" cy="1072515"/>
                </a:xfrm>
                <a:prstGeom prst="leftArrow">
                  <a:avLst/>
                </a:prstGeom>
                <a:ln>
                  <a:noFill/>
                </a:ln>
                <a:effectLst>
                  <a:outerShdw blurRad="107950" dist="12700" dir="5400000" algn="ctr">
                    <a:srgbClr val="000000"/>
                  </a:outerShdw>
                </a:effectLst>
                <a:scene3d>
                  <a:camera prst="orthographicFront">
                    <a:rot lat="0" lon="0" rev="0"/>
                  </a:camera>
                  <a:lightRig rig="soft" dir="t">
                    <a:rot lat="0" lon="0" rev="0"/>
                  </a:lightRig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ka-GE" sz="1100"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მედია</a:t>
                  </a:r>
                  <a:endParaRPr lang="en-US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" name="Arrow: Curved Left 17">
                  <a:extLst>
                    <a:ext uri="{FF2B5EF4-FFF2-40B4-BE49-F238E27FC236}">
                      <a16:creationId xmlns:a16="http://schemas.microsoft.com/office/drawing/2014/main" id="{DD64C6E9-E7B8-401B-B311-1CBB7F1131CD}"/>
                    </a:ext>
                  </a:extLst>
                </p:cNvPr>
                <p:cNvSpPr/>
                <p:nvPr/>
              </p:nvSpPr>
              <p:spPr>
                <a:xfrm>
                  <a:off x="5601702" y="240631"/>
                  <a:ext cx="854710" cy="2230822"/>
                </a:xfrm>
                <a:prstGeom prst="curvedLef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7A4D16A1-D8D2-4409-80A2-C637F1E0BB3A}"/>
                    </a:ext>
                  </a:extLst>
                </p:cNvPr>
                <p:cNvSpPr/>
                <p:nvPr/>
              </p:nvSpPr>
              <p:spPr>
                <a:xfrm>
                  <a:off x="3984662" y="1616985"/>
                  <a:ext cx="1551685" cy="761659"/>
                </a:xfrm>
                <a:prstGeom prst="ellipse">
                  <a:avLst/>
                </a:prstGeom>
                <a:ln>
                  <a:noFill/>
                </a:ln>
                <a:effectLst>
                  <a:outerShdw blurRad="107950" dist="12700" dir="5400000" algn="ctr">
                    <a:srgbClr val="000000"/>
                  </a:outerShdw>
                </a:effectLst>
                <a:scene3d>
                  <a:camera prst="orthographicFront">
                    <a:rot lat="0" lon="0" rev="0"/>
                  </a:camera>
                  <a:lightRig rig="soft" dir="t">
                    <a:rot lat="0" lon="0" rev="0"/>
                  </a:lightRig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ka-GE" sz="1100" b="1"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პროცესის კოორდინატორი</a:t>
                  </a:r>
                  <a:endParaRPr lang="en-US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" name="Text Box 6159">
                  <a:extLst>
                    <a:ext uri="{FF2B5EF4-FFF2-40B4-BE49-F238E27FC236}">
                      <a16:creationId xmlns:a16="http://schemas.microsoft.com/office/drawing/2014/main" id="{B5EDECD7-426A-4040-8433-65C662F400F0}"/>
                    </a:ext>
                  </a:extLst>
                </p:cNvPr>
                <p:cNvSpPr txBox="1"/>
                <p:nvPr/>
              </p:nvSpPr>
              <p:spPr>
                <a:xfrm>
                  <a:off x="943276" y="1540042"/>
                  <a:ext cx="2887980" cy="1614170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ka-GE" sz="1100" b="1">
                      <a:solidFill>
                        <a:srgbClr val="FFFFFF"/>
                      </a:solidFill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მუნიციპალიტეტის კულტურის განვითარების სტრატეგიის დაგეგმვის სამუშაო ჯგუფი: </a:t>
                  </a:r>
                  <a:endParaRPr lang="en-US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ka-GE" sz="1000">
                      <a:solidFill>
                        <a:srgbClr val="FFFFFF"/>
                      </a:solidFill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დიაგნოზის მომზადება; ინფორმაციის მოძიება; სუსტი და ძლიერი მხარეების განსაზღვრა; გეგმის პროექტის დოკუმენტის ჩამოყალიბება;</a:t>
                  </a:r>
                  <a:endParaRPr lang="en-US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051A574B-E8DB-43CE-A7FC-ECE044B8694B}"/>
                    </a:ext>
                  </a:extLst>
                </p:cNvPr>
                <p:cNvSpPr/>
                <p:nvPr/>
              </p:nvSpPr>
              <p:spPr>
                <a:xfrm>
                  <a:off x="202130" y="4283242"/>
                  <a:ext cx="2153540" cy="1085316"/>
                </a:xfrm>
                <a:prstGeom prst="ellipse">
                  <a:avLst/>
                </a:prstGeom>
                <a:ln>
                  <a:noFill/>
                </a:ln>
                <a:effectLst>
                  <a:outerShdw blurRad="107950" dist="12700" dir="5400000" algn="ctr">
                    <a:srgbClr val="000000"/>
                  </a:outerShdw>
                </a:effectLst>
                <a:scene3d>
                  <a:camera prst="orthographicFront">
                    <a:rot lat="0" lon="0" rev="0"/>
                  </a:camera>
                  <a:lightRig rig="soft" dir="t">
                    <a:rot lat="0" lon="0" rev="0"/>
                  </a:lightRig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pt-BR" sz="800" b="1"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Sylfaen" panose="010A0502050306030303" pitchFamily="18" charset="0"/>
                    </a:rPr>
                    <a:t>მუნიციპალური კულტურის სტრატეგიის ასამბლეის (AMCS)  წევრები</a:t>
                  </a:r>
                  <a:r>
                    <a:rPr lang="ka-GE" sz="800" b="1"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Sylfaen" panose="010A0502050306030303" pitchFamily="18" charset="0"/>
                    </a:rPr>
                    <a:t> (ბიზნესი, არასამტავრობო, მედია)</a:t>
                  </a:r>
                  <a:endParaRPr lang="en-US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48D78444-BF6F-4EAC-8AAB-34964F7349F5}"/>
                    </a:ext>
                  </a:extLst>
                </p:cNvPr>
                <p:cNvSpPr/>
                <p:nvPr/>
              </p:nvSpPr>
              <p:spPr>
                <a:xfrm>
                  <a:off x="163629" y="5303520"/>
                  <a:ext cx="1914258" cy="956945"/>
                </a:xfrm>
                <a:prstGeom prst="ellipse">
                  <a:avLst/>
                </a:prstGeom>
                <a:ln>
                  <a:noFill/>
                </a:ln>
                <a:effectLst>
                  <a:outerShdw blurRad="107950" dist="12700" dir="5400000" algn="ctr">
                    <a:srgbClr val="000000"/>
                  </a:outerShdw>
                </a:effectLst>
                <a:scene3d>
                  <a:camera prst="orthographicFront">
                    <a:rot lat="0" lon="0" rev="0"/>
                  </a:camera>
                  <a:lightRig rig="soft" dir="t">
                    <a:rot lat="0" lon="0" rev="0"/>
                  </a:lightRig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pt-BR" sz="800" b="1"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Sylfaen" panose="010A0502050306030303" pitchFamily="18" charset="0"/>
                    </a:rPr>
                    <a:t>მუნიციპალური კულტურის </a:t>
                  </a:r>
                  <a:r>
                    <a:rPr lang="ka-GE" sz="800" b="1"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Sylfaen" panose="010A0502050306030303" pitchFamily="18" charset="0"/>
                    </a:rPr>
                    <a:t>მიმართულების სამსახურები, ა(ა)იპ-ები</a:t>
                  </a:r>
                  <a:endParaRPr lang="en-US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" name="Arrow: Curved Right 22">
                  <a:extLst>
                    <a:ext uri="{FF2B5EF4-FFF2-40B4-BE49-F238E27FC236}">
                      <a16:creationId xmlns:a16="http://schemas.microsoft.com/office/drawing/2014/main" id="{A3D68670-996F-4A5E-9ADF-D765639E0CA7}"/>
                    </a:ext>
                  </a:extLst>
                </p:cNvPr>
                <p:cNvSpPr/>
                <p:nvPr/>
              </p:nvSpPr>
              <p:spPr>
                <a:xfrm>
                  <a:off x="163629" y="1078029"/>
                  <a:ext cx="709295" cy="2726055"/>
                </a:xfrm>
                <a:prstGeom prst="curved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E841215B-EA40-41D0-A4C3-745133EEC5AD}"/>
                    </a:ext>
                  </a:extLst>
                </p:cNvPr>
                <p:cNvSpPr/>
                <p:nvPr/>
              </p:nvSpPr>
              <p:spPr>
                <a:xfrm>
                  <a:off x="1395663" y="5101389"/>
                  <a:ext cx="1461135" cy="742950"/>
                </a:xfrm>
                <a:prstGeom prst="ellipse">
                  <a:avLst/>
                </a:prstGeom>
                <a:ln>
                  <a:noFill/>
                </a:ln>
                <a:effectLst>
                  <a:outerShdw blurRad="107950" dist="12700" dir="5400000" algn="ctr">
                    <a:srgbClr val="000000"/>
                  </a:outerShdw>
                </a:effectLst>
                <a:scene3d>
                  <a:camera prst="orthographicFront">
                    <a:rot lat="0" lon="0" rev="0"/>
                  </a:camera>
                  <a:lightRig rig="soft" dir="t">
                    <a:rot lat="0" lon="0" rev="0"/>
                  </a:lightRig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ka-GE" sz="800" b="1"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დამეგობრებული ქალაქების წარმომადგენლები</a:t>
                  </a:r>
                  <a:endParaRPr lang="en-US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A558E6E2-1B79-4684-A1F3-328871E47C67}"/>
                    </a:ext>
                  </a:extLst>
                </p:cNvPr>
                <p:cNvSpPr/>
                <p:nvPr/>
              </p:nvSpPr>
              <p:spPr>
                <a:xfrm>
                  <a:off x="4697128" y="4687503"/>
                  <a:ext cx="1452245" cy="836930"/>
                </a:xfrm>
                <a:prstGeom prst="ellipse">
                  <a:avLst/>
                </a:prstGeom>
                <a:ln>
                  <a:noFill/>
                </a:ln>
                <a:effectLst>
                  <a:outerShdw blurRad="107950" dist="12700" dir="5400000" algn="ctr">
                    <a:srgbClr val="000000"/>
                  </a:outerShdw>
                </a:effectLst>
                <a:scene3d>
                  <a:camera prst="orthographicFront">
                    <a:rot lat="0" lon="0" rev="0"/>
                  </a:camera>
                  <a:lightRig rig="soft" dir="t">
                    <a:rot lat="0" lon="0" rev="0"/>
                  </a:lightRig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ka-GE" sz="1000" b="1"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კულტურის ექსპერტები</a:t>
                  </a:r>
                  <a:endParaRPr lang="en-US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E08C0ACE-3C9F-4184-A924-93035B3FD5B7}"/>
                    </a:ext>
                  </a:extLst>
                </p:cNvPr>
                <p:cNvSpPr/>
                <p:nvPr/>
              </p:nvSpPr>
              <p:spPr>
                <a:xfrm>
                  <a:off x="327259" y="6381549"/>
                  <a:ext cx="1649095" cy="657225"/>
                </a:xfrm>
                <a:prstGeom prst="ellipse">
                  <a:avLst/>
                </a:prstGeom>
                <a:ln>
                  <a:noFill/>
                </a:ln>
                <a:effectLst>
                  <a:outerShdw blurRad="107950" dist="12700" dir="5400000" algn="ctr">
                    <a:srgbClr val="000000"/>
                  </a:outerShdw>
                </a:effectLst>
                <a:scene3d>
                  <a:camera prst="orthographicFront">
                    <a:rot lat="0" lon="0" rev="0"/>
                  </a:camera>
                  <a:lightRig rig="soft" dir="t">
                    <a:rot lat="0" lon="0" rev="0"/>
                  </a:lightRig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ka-GE" sz="800" b="1"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დაქირავებული ექპერტები</a:t>
                  </a:r>
                  <a:endParaRPr lang="en-US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" name="Arrow: Striped Right 26">
                  <a:extLst>
                    <a:ext uri="{FF2B5EF4-FFF2-40B4-BE49-F238E27FC236}">
                      <a16:creationId xmlns:a16="http://schemas.microsoft.com/office/drawing/2014/main" id="{D9FE0DE9-DBD1-4BC3-A6A2-72A7360774BB}"/>
                    </a:ext>
                  </a:extLst>
                </p:cNvPr>
                <p:cNvSpPr/>
                <p:nvPr/>
              </p:nvSpPr>
              <p:spPr>
                <a:xfrm rot="5400000">
                  <a:off x="2852418" y="6469914"/>
                  <a:ext cx="1011555" cy="1289050"/>
                </a:xfrm>
                <a:prstGeom prst="stripedRightArrow">
                  <a:avLst/>
                </a:prstGeom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Text Box 6170">
                  <a:extLst>
                    <a:ext uri="{FF2B5EF4-FFF2-40B4-BE49-F238E27FC236}">
                      <a16:creationId xmlns:a16="http://schemas.microsoft.com/office/drawing/2014/main" id="{1AA0FFCC-B979-41E4-B359-60FE14E12EDD}"/>
                    </a:ext>
                  </a:extLst>
                </p:cNvPr>
                <p:cNvSpPr txBox="1"/>
                <p:nvPr/>
              </p:nvSpPr>
              <p:spPr>
                <a:xfrm>
                  <a:off x="2569945" y="3888606"/>
                  <a:ext cx="1848301" cy="1768475"/>
                </a:xfrm>
                <a:prstGeom prst="rect">
                  <a:avLst/>
                </a:prstGeom>
                <a:noFill/>
                <a:ln w="6350">
                  <a:solidFill>
                    <a:srgbClr val="FFFFFF">
                      <a:alpha val="0"/>
                    </a:srgbClr>
                  </a:solidFill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ka-GE" sz="900"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ე.წ. „ჩარეტ ფესტივალის“ ორგანიზება, </a:t>
                  </a:r>
                  <a:r>
                    <a:rPr lang="ka-GE" sz="900" b="1"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საზოგადოების ფართო ჩართულობით</a:t>
                  </a:r>
                  <a:r>
                    <a:rPr lang="ka-GE" sz="900"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და მონაწილეობით ცვლილების ორგანიზება  ქალაქის </a:t>
                  </a:r>
                  <a:r>
                    <a:rPr lang="ka-GE" sz="1200" b="1"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კულტურულ ცხოვრებაში</a:t>
                  </a:r>
                  <a:endParaRPr lang="en-US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29" name="Arrow: Down 28">
                  <a:extLst>
                    <a:ext uri="{FF2B5EF4-FFF2-40B4-BE49-F238E27FC236}">
                      <a16:creationId xmlns:a16="http://schemas.microsoft.com/office/drawing/2014/main" id="{E607E02D-E954-41BA-A266-29E125E53AA9}"/>
                    </a:ext>
                  </a:extLst>
                </p:cNvPr>
                <p:cNvSpPr/>
                <p:nvPr/>
              </p:nvSpPr>
              <p:spPr>
                <a:xfrm>
                  <a:off x="2608046" y="2887577"/>
                  <a:ext cx="1435100" cy="1039529"/>
                </a:xfrm>
                <a:prstGeom prst="downArrow">
                  <a:avLst/>
                </a:prstGeom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C372EEFF-52E4-47EC-9E66-2311AEB49C40}"/>
                    </a:ext>
                  </a:extLst>
                </p:cNvPr>
                <p:cNvCxnSpPr/>
                <p:nvPr/>
              </p:nvCxnSpPr>
              <p:spPr>
                <a:xfrm>
                  <a:off x="3319937" y="5198846"/>
                  <a:ext cx="0" cy="1409391"/>
                </a:xfrm>
                <a:prstGeom prst="line">
                  <a:avLst/>
                </a:prstGeom>
                <a:ln w="76200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" name="Text Box 6172">
                  <a:extLst>
                    <a:ext uri="{FF2B5EF4-FFF2-40B4-BE49-F238E27FC236}">
                      <a16:creationId xmlns:a16="http://schemas.microsoft.com/office/drawing/2014/main" id="{2B4DE040-BBFF-44C5-A233-11F4BEB9E32F}"/>
                    </a:ext>
                  </a:extLst>
                </p:cNvPr>
                <p:cNvSpPr txBox="1"/>
                <p:nvPr/>
              </p:nvSpPr>
              <p:spPr>
                <a:xfrm>
                  <a:off x="0" y="3705726"/>
                  <a:ext cx="2281472" cy="675005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ka-GE" sz="1100" b="1">
                      <a:solidFill>
                        <a:srgbClr val="FFFFFF"/>
                      </a:solidFill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მრჩეველთა ჯგუფი: </a:t>
                  </a:r>
                  <a:endParaRPr lang="en-US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ka-GE" sz="1100">
                      <a:solidFill>
                        <a:srgbClr val="FFFFFF"/>
                      </a:solidFill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მოქალაქეთა წარმომადგენლობა</a:t>
                  </a:r>
                  <a:endParaRPr lang="en-US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" name="Text Box 6173">
                  <a:extLst>
                    <a:ext uri="{FF2B5EF4-FFF2-40B4-BE49-F238E27FC236}">
                      <a16:creationId xmlns:a16="http://schemas.microsoft.com/office/drawing/2014/main" id="{4A2673DB-F024-4D58-905E-44DCD573122A}"/>
                    </a:ext>
                  </a:extLst>
                </p:cNvPr>
                <p:cNvSpPr txBox="1"/>
                <p:nvPr/>
              </p:nvSpPr>
              <p:spPr>
                <a:xfrm>
                  <a:off x="4870383" y="4081111"/>
                  <a:ext cx="1477758" cy="538854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ka-GE" sz="1100" b="1">
                      <a:solidFill>
                        <a:srgbClr val="FFFFFF"/>
                      </a:solidFill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პროექტ </a:t>
                  </a:r>
                  <a:r>
                    <a:rPr lang="ka-GE" sz="800" b="1">
                      <a:solidFill>
                        <a:srgbClr val="FFFFFF"/>
                      </a:solidFill>
                      <a:effectLst/>
                      <a:latin typeface="BPG DejaVu Serif Futura" panose="02060603050605020204" pitchFamily="18" charset="0"/>
                      <a:ea typeface="Calibri" panose="020F0502020204030204" pitchFamily="34" charset="0"/>
                      <a:cs typeface="Sylfaen" panose="010A0502050306030303" pitchFamily="18" charset="0"/>
                    </a:rPr>
                    <a:t>EU4Culture</a:t>
                  </a:r>
                  <a:r>
                    <a:rPr lang="ka-GE" sz="1100" b="1">
                      <a:solidFill>
                        <a:srgbClr val="FFFFFF"/>
                      </a:solidFill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გუნდი</a:t>
                  </a:r>
                  <a:endParaRPr lang="en-US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" name="Text Box 6174">
                  <a:extLst>
                    <a:ext uri="{FF2B5EF4-FFF2-40B4-BE49-F238E27FC236}">
                      <a16:creationId xmlns:a16="http://schemas.microsoft.com/office/drawing/2014/main" id="{FA8864C2-417E-4947-817B-210E2EDA0219}"/>
                    </a:ext>
                  </a:extLst>
                </p:cNvPr>
                <p:cNvSpPr txBox="1"/>
                <p:nvPr/>
              </p:nvSpPr>
              <p:spPr>
                <a:xfrm>
                  <a:off x="4812631" y="5611528"/>
                  <a:ext cx="1477645" cy="538480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ka-GE" sz="1100" b="1">
                      <a:solidFill>
                        <a:srgbClr val="FFFFFF"/>
                      </a:solidFill>
                      <a:effectLst/>
                      <a:latin typeface="Sylfaen" panose="010A0502050306030303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დამფინანსებელი ევროკავშირი </a:t>
                  </a:r>
                  <a:endParaRPr lang="en-US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34" name="Straight Arrow Connector 33">
                  <a:extLst>
                    <a:ext uri="{FF2B5EF4-FFF2-40B4-BE49-F238E27FC236}">
                      <a16:creationId xmlns:a16="http://schemas.microsoft.com/office/drawing/2014/main" id="{36C0B98E-BC16-4AF2-A0ED-B9A166AB757D}"/>
                    </a:ext>
                  </a:extLst>
                </p:cNvPr>
                <p:cNvCxnSpPr/>
                <p:nvPr/>
              </p:nvCxnSpPr>
              <p:spPr>
                <a:xfrm flipV="1">
                  <a:off x="3204410" y="586740"/>
                  <a:ext cx="0" cy="1604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4F028B32-3724-46C5-A550-50C692E9B4C1}"/>
                </a:ext>
              </a:extLst>
            </p:cNvPr>
            <p:cNvSpPr/>
            <p:nvPr/>
          </p:nvSpPr>
          <p:spPr>
            <a:xfrm>
              <a:off x="3984057" y="2598621"/>
              <a:ext cx="1551597" cy="660767"/>
            </a:xfrm>
            <a:prstGeom prst="ellipse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ka-GE" sz="900" b="1">
                  <a:effectLst/>
                  <a:latin typeface="Sylfaen" panose="010A0502050306030303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თანა აპლიკანტი </a:t>
              </a:r>
              <a:r>
                <a:rPr lang="en-US" sz="900" b="1">
                  <a:effectLst/>
                  <a:latin typeface="Sylfaen" panose="010A0502050306030303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SYC</a:t>
              </a:r>
              <a:endParaRPr lang="en-US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Arrow: Up-Down 6">
              <a:extLst>
                <a:ext uri="{FF2B5EF4-FFF2-40B4-BE49-F238E27FC236}">
                  <a16:creationId xmlns:a16="http://schemas.microsoft.com/office/drawing/2014/main" id="{7F2689C9-146F-4591-A603-1056D3836798}"/>
                </a:ext>
              </a:extLst>
            </p:cNvPr>
            <p:cNvSpPr/>
            <p:nvPr/>
          </p:nvSpPr>
          <p:spPr>
            <a:xfrm>
              <a:off x="4639177" y="2281990"/>
              <a:ext cx="230271" cy="404261"/>
            </a:xfrm>
            <a:prstGeom prst="upDownArrow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aphicFrame>
        <p:nvGraphicFramePr>
          <p:cNvPr id="35" name="Table 4">
            <a:extLst>
              <a:ext uri="{FF2B5EF4-FFF2-40B4-BE49-F238E27FC236}">
                <a16:creationId xmlns:a16="http://schemas.microsoft.com/office/drawing/2014/main" id="{10D3CD91-7A27-4A4C-913A-15FC2F4ED84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4977161"/>
              </p:ext>
            </p:extLst>
          </p:nvPr>
        </p:nvGraphicFramePr>
        <p:xfrm>
          <a:off x="152001" y="1080358"/>
          <a:ext cx="4624345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7396">
                  <a:extLst>
                    <a:ext uri="{9D8B030D-6E8A-4147-A177-3AD203B41FA5}">
                      <a16:colId xmlns:a16="http://schemas.microsoft.com/office/drawing/2014/main" val="1190135093"/>
                    </a:ext>
                  </a:extLst>
                </a:gridCol>
                <a:gridCol w="3036949">
                  <a:extLst>
                    <a:ext uri="{9D8B030D-6E8A-4147-A177-3AD203B41FA5}">
                      <a16:colId xmlns:a16="http://schemas.microsoft.com/office/drawing/2014/main" val="1483503674"/>
                    </a:ext>
                  </a:extLst>
                </a:gridCol>
              </a:tblGrid>
              <a:tr h="3155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8422663"/>
                  </a:ext>
                </a:extLst>
              </a:tr>
              <a:tr h="391308">
                <a:tc>
                  <a:txBody>
                    <a:bodyPr/>
                    <a:lstStyle/>
                    <a:p>
                      <a:r>
                        <a:rPr lang="ka-GE" sz="12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ჩარეტის მონაწილეები</a:t>
                      </a: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a-GE" sz="1200"/>
                        <a:t>ფოთის მოსახლეობა</a:t>
                      </a: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1953265"/>
                  </a:ext>
                </a:extLst>
              </a:tr>
              <a:tr h="5465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a-GE" sz="12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პროექტ EU4Culture გუნდი</a:t>
                      </a:r>
                      <a:endParaRPr lang="en-US" sz="1200" b="1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a-GE" sz="1200"/>
                        <a:t>კულტურის ექსპერტები, კონსულტანტები</a:t>
                      </a: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5009014"/>
                  </a:ext>
                </a:extLst>
              </a:tr>
              <a:tr h="996262">
                <a:tc>
                  <a:txBody>
                    <a:bodyPr/>
                    <a:lstStyle/>
                    <a:p>
                      <a:r>
                        <a:rPr lang="ka-GE" sz="12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მუნიციპალიტეტის სამუშაო ჯგუფის </a:t>
                      </a: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a-GE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სამუშაო ჯგუფის შემადგენლობა მუნიციპალური კულტურის განყოფილების და დარგობრივი ააიპების, მერიის თანამშრომლები, საკრებულოს წევრები.</a:t>
                      </a: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2115451"/>
                  </a:ext>
                </a:extLst>
              </a:tr>
              <a:tr h="1182401">
                <a:tc>
                  <a:txBody>
                    <a:bodyPr/>
                    <a:lstStyle/>
                    <a:p>
                      <a:r>
                        <a:rPr lang="ka-GE" sz="12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მუნიციპალური კულტურის სტრატეგიის ასამბლეა</a:t>
                      </a: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ასამბლეაში შე</a:t>
                      </a:r>
                      <a:r>
                        <a:rPr lang="ka-GE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დიან</a:t>
                      </a: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მთავრობის, ბიზნესისა</a:t>
                      </a:r>
                      <a:r>
                        <a:rPr lang="ka-GE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სამოქალაქო საზოგადოების</a:t>
                      </a:r>
                      <a:r>
                        <a:rPr lang="ka-GE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მდეიის, შემოქმედებითი კავშირების, სამეცნიერო წრეების</a:t>
                      </a: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წარმომადგენლები. </a:t>
                      </a:r>
                      <a:r>
                        <a:rPr lang="ka-GE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ანსამბლეში გაერთიანებულია 24 ადამიანი </a:t>
                      </a: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9181759"/>
                  </a:ext>
                </a:extLst>
              </a:tr>
              <a:tr h="778033">
                <a:tc>
                  <a:txBody>
                    <a:bodyPr/>
                    <a:lstStyle/>
                    <a:p>
                      <a:r>
                        <a:rPr lang="ka-GE" sz="12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მუნიციპალიტეტის კულტურული პროფილის სამსახურების წარმომადგენლები</a:t>
                      </a: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a-GE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დარგობრივი ა(ა)იპების და მუნიციპალიტეტის თვითმმართველობის სამსახურების თანამშრომლები</a:t>
                      </a: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3092314"/>
                  </a:ext>
                </a:extLst>
              </a:tr>
              <a:tr h="3155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a-GE" sz="12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დამეგობრებული ქალაქების წარმომადგენლები</a:t>
                      </a:r>
                      <a:endParaRPr lang="en-US" sz="1200">
                        <a:effectLst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„კულტურის ელჩები”, დამეგობრებული ქალაქების სტრატეგიების მიმოხილვა და გაზიარება</a:t>
                      </a:r>
                    </a:p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8186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12045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70291-E180-48D9-BCFD-45F72EEC2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556" y="413360"/>
            <a:ext cx="7308937" cy="657616"/>
          </a:xfrm>
        </p:spPr>
        <p:txBody>
          <a:bodyPr>
            <a:normAutofit/>
          </a:bodyPr>
          <a:lstStyle/>
          <a:p>
            <a:r>
              <a:rPr lang="ka-GE" sz="2400" b="1"/>
              <a:t>გარემოს სკანირება და მონაცემების შეგროვება</a:t>
            </a:r>
            <a:endParaRPr lang="en-US" sz="2400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428AAC-EC94-4A69-A920-6060A38547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9661" y="2015732"/>
            <a:ext cx="7077205" cy="3450613"/>
          </a:xfrm>
        </p:spPr>
        <p:txBody>
          <a:bodyPr>
            <a:normAutofit fontScale="92500" lnSpcReduction="20000"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მუნიციპალური კულტურული კვლევა - სკანირება, გამოკითხვის ჩატარება;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დაინტერესებული მხარეები</a:t>
            </a:r>
            <a:r>
              <a:rPr lang="ka-GE" sz="18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ს განსაზღვრა (იხილეთ დანართი: დაინტერესებული მხარეები);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a-GE" sz="18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სამაგიდო კვლევები, დოკუმენტებზე მუშაობა;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</a:pPr>
            <a:r>
              <a:rPr lang="en-US" sz="18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ქალაქ ფოთის კულტურული ობიექტებისა და ადამიანური რესურსების მონაცემთა ბაზისთვის </a:t>
            </a: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მონაცემთა მოგროვება (C</a:t>
            </a:r>
            <a:r>
              <a:rPr lang="en-US" sz="18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ultural </a:t>
            </a: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18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apping);</a:t>
            </a:r>
            <a:endParaRPr lang="ka-GE" sz="180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</a:pPr>
            <a:r>
              <a:rPr lang="ka-GE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პრობლემების ხის აგება კულტურის მიმართულებების მიხედვით და </a:t>
            </a: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SWOT </a:t>
            </a:r>
            <a:r>
              <a:rPr lang="ka-GE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ანალიზი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62E1C2-D5D8-406A-9178-CFE069D7BA1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0328" y="219204"/>
            <a:ext cx="3187217" cy="524714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6E3311-F6CC-420C-99B4-6D40237B6B81}"/>
              </a:ext>
            </a:extLst>
          </p:cNvPr>
          <p:cNvSpPr txBox="1"/>
          <p:nvPr/>
        </p:nvSpPr>
        <p:spPr>
          <a:xfrm>
            <a:off x="8494735" y="5466345"/>
            <a:ext cx="32728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100" b="1"/>
              <a:t>ხელოვნების, კულტურული მემკვიდრეობის და ტურიზმის სექტორის რესურსების რიცხვითი მაჩვენებლები ფოთის მუნიციპალიტეტში</a:t>
            </a:r>
            <a:endParaRPr lang="en-US" sz="1100"/>
          </a:p>
        </p:txBody>
      </p:sp>
    </p:spTree>
    <p:extLst>
      <p:ext uri="{BB962C8B-B14F-4D97-AF65-F5344CB8AC3E}">
        <p14:creationId xmlns:p14="http://schemas.microsoft.com/office/powerpoint/2010/main" val="9603581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793A8-1A4F-430B-994C-CED45E103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40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ხედვა</a:t>
            </a:r>
            <a:endParaRPr lang="en-US" sz="40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033531D-2F31-4169-A697-FF3FAEDC13C9}"/>
              </a:ext>
            </a:extLst>
          </p:cNvPr>
          <p:cNvGrpSpPr/>
          <p:nvPr/>
        </p:nvGrpSpPr>
        <p:grpSpPr>
          <a:xfrm>
            <a:off x="3964487" y="3274879"/>
            <a:ext cx="7672192" cy="2192731"/>
            <a:chOff x="0" y="0"/>
            <a:chExt cx="6278880" cy="1745398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470058AE-BF3D-4FB3-A09C-07649C9080CA}"/>
                </a:ext>
              </a:extLst>
            </p:cNvPr>
            <p:cNvSpPr/>
            <p:nvPr/>
          </p:nvSpPr>
          <p:spPr>
            <a:xfrm>
              <a:off x="0" y="0"/>
              <a:ext cx="6278880" cy="1745398"/>
            </a:xfrm>
            <a:prstGeom prst="roundRect">
              <a:avLst>
                <a:gd name="adj" fmla="val 10000"/>
              </a:avLst>
            </a:prstGeom>
            <a:solidFill>
              <a:srgbClr val="00247C"/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ectangle: Rounded Corners 4">
              <a:extLst>
                <a:ext uri="{FF2B5EF4-FFF2-40B4-BE49-F238E27FC236}">
                  <a16:creationId xmlns:a16="http://schemas.microsoft.com/office/drawing/2014/main" id="{1B86CFFE-615F-423A-8DF7-0199A17241CB}"/>
                </a:ext>
              </a:extLst>
            </p:cNvPr>
            <p:cNvSpPr txBox="1"/>
            <p:nvPr/>
          </p:nvSpPr>
          <p:spPr>
            <a:xfrm>
              <a:off x="1516875" y="0"/>
              <a:ext cx="4762004" cy="17453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/>
                <a:t>ფოთი - შავი ზღვისპირ</a:t>
              </a:r>
              <a:r>
                <a:rPr lang="ka-GE" sz="1400" kern="1200"/>
                <a:t>ეთის </a:t>
              </a:r>
              <a:r>
                <a:rPr lang="en-US" sz="1400" kern="1200"/>
                <a:t>კულტურული არტერია, ფოკუსით შემოქმედებით ეკონომიკაზე.</a:t>
              </a:r>
            </a:p>
            <a:p>
              <a:pPr marL="0" lvl="0" indent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800" kern="1200"/>
            </a:p>
            <a:p>
              <a:pPr marL="0" lvl="0" indent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/>
                <a:t>“Cultural ARTery of the Black Sea Region with a sPOTlight on Creative Economy</a:t>
              </a:r>
              <a:r>
                <a:rPr lang="en-US" sz="1400" kern="1200"/>
                <a:t>” </a:t>
              </a:r>
            </a:p>
          </p:txBody>
        </p:sp>
      </p:grpSp>
      <p:sp>
        <p:nvSpPr>
          <p:cNvPr id="9" name="Rectangle: Rounded Corners 8" descr="Eye">
            <a:extLst>
              <a:ext uri="{FF2B5EF4-FFF2-40B4-BE49-F238E27FC236}">
                <a16:creationId xmlns:a16="http://schemas.microsoft.com/office/drawing/2014/main" id="{0CAB9690-9E90-4BFA-94D9-9AA0EC4EF21F}"/>
              </a:ext>
            </a:extLst>
          </p:cNvPr>
          <p:cNvSpPr/>
          <p:nvPr/>
        </p:nvSpPr>
        <p:spPr>
          <a:xfrm>
            <a:off x="4248588" y="3776963"/>
            <a:ext cx="1285274" cy="1343472"/>
          </a:xfrm>
          <a:prstGeom prst="roundRect">
            <a:avLst>
              <a:gd name="adj" fmla="val 10000"/>
            </a:avLst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 l="-31000" r="-31000"/>
            </a:stretch>
          </a:blip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31D840-E232-419E-A73A-772628A83CC0}"/>
              </a:ext>
            </a:extLst>
          </p:cNvPr>
          <p:cNvSpPr txBox="1"/>
          <p:nvPr/>
        </p:nvSpPr>
        <p:spPr>
          <a:xfrm>
            <a:off x="3964487" y="415820"/>
            <a:ext cx="7609562" cy="258532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ka-GE" sz="18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ფ</a:t>
            </a:r>
            <a:r>
              <a:rPr lang="en-US" sz="18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ოთის უნიკალურობა მის ისტორიაშია. ქალაქი-ნავსადგური - ფორპოსტი, ევროპის ცივილიზაციის კარიბჭე წინააზიაში - ისტორიული მემკვიდრეობის პოპულარიზაციის, ისტორიული კულტურული კავშირების გაცოცხლების, ახალი მისიის/ფუნქციის მინიჭების შესაძლებლობაა. ფოთი, საყოველთაოდ აღიარებულია, როგორც შავიზღვისპირა ქვეყნებისა და რეგიონის სატრანზიტო, ეკონომიკური არტერია ევროპასა და მთელ მსოფლიოში. კულტურულ-ისტორიული მემკვიდრეობისა და სტრატეგიული მდებარეობის გათვალისწინებით, ფოთს შეუძლია გახდეს რეგიონის </a:t>
            </a:r>
            <a:r>
              <a:rPr lang="en-US" sz="1800" b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კულტურული არტერია</a:t>
            </a:r>
            <a:r>
              <a:rPr lang="en-US" sz="18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endParaRPr lang="en-US"/>
          </a:p>
        </p:txBody>
      </p:sp>
      <p:pic>
        <p:nvPicPr>
          <p:cNvPr id="3074" name="Picture 2" descr="Cartoon Shared Vision Clipart Vision Statement, HD Png Download - kindpng">
            <a:extLst>
              <a:ext uri="{FF2B5EF4-FFF2-40B4-BE49-F238E27FC236}">
                <a16:creationId xmlns:a16="http://schemas.microsoft.com/office/drawing/2014/main" id="{37DA04C9-6AA4-4122-8A9E-AAE0FB78A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7" y="2194909"/>
            <a:ext cx="3832036" cy="2602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959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793A8-1A4F-430B-994C-CED45E103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40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მისია</a:t>
            </a:r>
            <a:endParaRPr lang="en-US" sz="400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4F76AA8-A510-4F92-AE62-15C1AF61BD26}"/>
              </a:ext>
            </a:extLst>
          </p:cNvPr>
          <p:cNvGrpSpPr/>
          <p:nvPr/>
        </p:nvGrpSpPr>
        <p:grpSpPr>
          <a:xfrm>
            <a:off x="3786867" y="1991355"/>
            <a:ext cx="7805972" cy="3100476"/>
            <a:chOff x="0" y="2006498"/>
            <a:chExt cx="6278880" cy="2610995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0CB82D88-1BE3-4427-A3DC-D8C1A8DC125D}"/>
                </a:ext>
              </a:extLst>
            </p:cNvPr>
            <p:cNvSpPr/>
            <p:nvPr/>
          </p:nvSpPr>
          <p:spPr>
            <a:xfrm>
              <a:off x="0" y="2006498"/>
              <a:ext cx="6278880" cy="2610995"/>
            </a:xfrm>
            <a:prstGeom prst="roundRect">
              <a:avLst>
                <a:gd name="adj" fmla="val 10000"/>
              </a:avLst>
            </a:prstGeom>
            <a:solidFill>
              <a:srgbClr val="88004A"/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5">
                <a:hueOff val="-7353344"/>
                <a:satOff val="-10228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ectangle: Rounded Corners 4">
              <a:extLst>
                <a:ext uri="{FF2B5EF4-FFF2-40B4-BE49-F238E27FC236}">
                  <a16:creationId xmlns:a16="http://schemas.microsoft.com/office/drawing/2014/main" id="{30ACBB7A-F9BE-47C1-9E62-321B9F3AF170}"/>
                </a:ext>
              </a:extLst>
            </p:cNvPr>
            <p:cNvSpPr txBox="1"/>
            <p:nvPr/>
          </p:nvSpPr>
          <p:spPr>
            <a:xfrm>
              <a:off x="1516875" y="2006498"/>
              <a:ext cx="4762004" cy="26109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285750" lvl="0" indent="-28575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</a:pPr>
              <a:r>
                <a:rPr lang="en-US" sz="1400" kern="1200"/>
                <a:t>კულტურულ მემკვიდრეობაზე ახალი კულტურული პოლიტიკის დაშენებით, </a:t>
              </a:r>
              <a:endParaRPr lang="ka-GE" sz="1400" kern="1200"/>
            </a:p>
            <a:p>
              <a:pPr marL="285750" lvl="0" indent="-28575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</a:pPr>
              <a:r>
                <a:rPr lang="en-US" sz="1400" kern="1200"/>
                <a:t>ევროპულ ღირებულებებზე დაყრდნობით</a:t>
              </a:r>
              <a:r>
                <a:rPr lang="ka-GE" sz="1400" kern="1200"/>
                <a:t>,</a:t>
              </a:r>
            </a:p>
            <a:p>
              <a:pPr marL="285750" lvl="0" indent="-28575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</a:pPr>
              <a:r>
                <a:rPr lang="en-US" sz="1400" kern="1200"/>
                <a:t>ახალი კულტურული ფუნქციის მინიჭებით შავი ზღვის რეგიონში, შავიზღვისპირა ქალაქებისა და ფოთის ინტეგრაციით</a:t>
              </a:r>
              <a:r>
                <a:rPr lang="ka-GE" sz="1400" kern="1200"/>
                <a:t>,</a:t>
              </a:r>
              <a:r>
                <a:rPr lang="en-US" sz="1400" kern="1200"/>
                <a:t> </a:t>
              </a:r>
              <a:endParaRPr lang="ka-GE" sz="1400" kern="1200"/>
            </a:p>
            <a:p>
              <a:pPr marL="285750" lvl="0" indent="-28575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</a:pPr>
              <a:r>
                <a:rPr lang="en-US" sz="1400" kern="1200"/>
                <a:t>ახალი ერთიანი კულტურული ქსელის მეშვეობით, </a:t>
              </a:r>
              <a:endParaRPr lang="ka-GE" sz="1400" kern="1200"/>
            </a:p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/>
                <a:t>ფოთი გახდება ქალაქი, სადაც პროფესიონალები შეძლებენ თავიანთი პოტენციალის რეალიზებასა და არამხოლოდ ქვეყნის, არამედ მსოფლიოს მასშტაბით ცნობადობის, ახალი კულტურული კავშირებისა და პარტნიორების გაჩენას, ცოდნისა და გამოცდილების გაზიარებას</a:t>
              </a:r>
              <a:r>
                <a:rPr lang="en-US" sz="900" kern="1200"/>
                <a:t>.</a:t>
              </a:r>
            </a:p>
          </p:txBody>
        </p:sp>
      </p:grpSp>
      <p:sp>
        <p:nvSpPr>
          <p:cNvPr id="12" name="Rectangle: Rounded Corners 11" descr="Lightbulb and pencil">
            <a:extLst>
              <a:ext uri="{FF2B5EF4-FFF2-40B4-BE49-F238E27FC236}">
                <a16:creationId xmlns:a16="http://schemas.microsoft.com/office/drawing/2014/main" id="{43780AF2-A62F-4363-95E7-89439A520AA2}"/>
              </a:ext>
            </a:extLst>
          </p:cNvPr>
          <p:cNvSpPr/>
          <p:nvPr/>
        </p:nvSpPr>
        <p:spPr>
          <a:xfrm>
            <a:off x="4203316" y="2759311"/>
            <a:ext cx="1255776" cy="1339378"/>
          </a:xfrm>
          <a:prstGeom prst="roundRect">
            <a:avLst>
              <a:gd name="adj" fmla="val 10000"/>
            </a:avLst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-7388970"/>
              <a:satOff val="-12997"/>
              <a:lumOff val="-1672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4098" name="Picture 2" descr="MHI Vision, Mission, Values | Material Handling Equip Dealer">
            <a:extLst>
              <a:ext uri="{FF2B5EF4-FFF2-40B4-BE49-F238E27FC236}">
                <a16:creationId xmlns:a16="http://schemas.microsoft.com/office/drawing/2014/main" id="{8417DE24-D4DD-431A-9024-BF37C08F42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38" y="1932727"/>
            <a:ext cx="3258213" cy="315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0423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Stage Lighting Systems">
            <a:extLst>
              <a:ext uri="{FF2B5EF4-FFF2-40B4-BE49-F238E27FC236}">
                <a16:creationId xmlns:a16="http://schemas.microsoft.com/office/drawing/2014/main" id="{31B258F9-4C1A-4A13-85FE-E81578D5B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639217" y="639217"/>
            <a:ext cx="6858780" cy="5580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AECBF6F6-476D-4A1D-91AF-E2BA115FC2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6793702"/>
              </p:ext>
            </p:extLst>
          </p:nvPr>
        </p:nvGraphicFramePr>
        <p:xfrm>
          <a:off x="4754801" y="116596"/>
          <a:ext cx="6076950" cy="6111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CD793A8-1A4F-430B-994C-CED45E103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55" y="171954"/>
            <a:ext cx="4899116" cy="1750791"/>
          </a:xfrm>
        </p:spPr>
        <p:txBody>
          <a:bodyPr>
            <a:norm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400" b="1">
                <a:solidFill>
                  <a:srgbClr val="FFFF00"/>
                </a:solidFill>
                <a:effectLst/>
                <a:latin typeface="BPG Mrgvlovani Caps 2010" panose="02000503000000020004" pitchFamily="2" charset="0"/>
                <a:ea typeface="Calibri" panose="020F0502020204030204" pitchFamily="34" charset="0"/>
                <a:cs typeface="Calibri" panose="020F0502020204030204" pitchFamily="34" charset="0"/>
              </a:rPr>
              <a:t>ფოთის მუნიციპალიტეტის 7 სტრატეგიული </a:t>
            </a:r>
            <a:r>
              <a:rPr lang="ka-GE" sz="2400" b="1">
                <a:solidFill>
                  <a:srgbClr val="FFFF00"/>
                </a:solidFill>
                <a:effectLst/>
                <a:latin typeface="BPG Mrgvlovani Caps 2010" panose="02000503000000020004" pitchFamily="2" charset="0"/>
                <a:ea typeface="Calibri" panose="020F0502020204030204" pitchFamily="34" charset="0"/>
                <a:cs typeface="Calibri" panose="020F0502020204030204" pitchFamily="34" charset="0"/>
              </a:rPr>
              <a:t>მიმართულება - </a:t>
            </a:r>
            <a:r>
              <a:rPr lang="en-US" sz="2400" b="1">
                <a:solidFill>
                  <a:srgbClr val="FFFF00"/>
                </a:solidFill>
                <a:effectLst/>
                <a:latin typeface="BPG Mrgvlovani Caps 2010" panose="02000503000000020004" pitchFamily="2" charset="0"/>
                <a:ea typeface="Calibri" panose="020F0502020204030204" pitchFamily="34" charset="0"/>
                <a:cs typeface="Calibri" panose="020F0502020204030204" pitchFamily="34" charset="0"/>
              </a:rPr>
              <a:t>ფოკუსი</a:t>
            </a:r>
          </a:p>
        </p:txBody>
      </p:sp>
    </p:spTree>
    <p:extLst>
      <p:ext uri="{BB962C8B-B14F-4D97-AF65-F5344CB8AC3E}">
        <p14:creationId xmlns:p14="http://schemas.microsoft.com/office/powerpoint/2010/main" val="645308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E8A0C-97AD-4FD9-BB0F-F49EBD630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973" y="1888222"/>
            <a:ext cx="9534316" cy="529503"/>
          </a:xfrm>
        </p:spPr>
        <p:txBody>
          <a:bodyPr>
            <a:normAutofit fontScale="90000"/>
          </a:bodyPr>
          <a:lstStyle/>
          <a:p>
            <a: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ფოკუსი 1: </a:t>
            </a:r>
            <a:b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მემკვიდრეობის ინოვაციური გარდასახვა</a:t>
            </a:r>
            <a:r>
              <a:rPr lang="ka-GE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- </a:t>
            </a:r>
            <a:b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sPOTlight on Innovative Transformation of Heritage</a:t>
            </a:r>
            <a:b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BD7FF-A3ED-4819-A619-CDBDDD90A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875" y="2797863"/>
            <a:ext cx="6829521" cy="3335333"/>
          </a:xfrm>
        </p:spPr>
        <p:txBody>
          <a:bodyPr>
            <a:normAutofit fontScale="62500" lnSpcReduction="20000"/>
          </a:bodyPr>
          <a:lstStyle/>
          <a:p>
            <a:pPr marL="0" lvl="0" indent="0" algn="just" fontAlgn="base">
              <a:buNone/>
            </a:pPr>
            <a:r>
              <a:rPr lang="ka-GE" sz="18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საოპერაციო მიზნები</a:t>
            </a:r>
            <a:r>
              <a:rPr lang="en-US" sz="18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ka-GE" sz="18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ამოცანები)</a:t>
            </a:r>
            <a:endParaRPr lang="ka-GE" sz="1800" b="1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ინოვაციური ტრანსფორმაცია მიღწეულია კულტურულ-მემკვიდრეობითი იდენტობის შენარჩუნებით.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თანამედროვე ციფრული ტექნოლოგიების მეშვეობით გაზრდილია ქალაქის ისტორიულ-კულტურული მემკვიდრეობის ცნობადობა ქვეყნისა და საერთაშორისო მასშტაბით.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თვითმმართველობა ზრუნავს ადგილობრივი მოსახლეობის ჩართულობასა და ცნობიერების ამაღლებაზე ქალაქის კულტურული მემკვიდრეობის მიმართ.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ახალგაზრდებისა და </a:t>
            </a:r>
            <a:r>
              <a:rPr lang="ka-GE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ს</a:t>
            </a: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ტუდენტების ჩართულობა ამაღლებულია ფოთის ისტორიულ-კულტურული მემკვიდრეობის კვლევის მიმართ.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გაზრდილია რეაბილიტირებული კულტურული მემკვიდრეობის ძეგლების რაოდენობა.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ფოთის დამაარსებლის, ნიკო ნიკოლაძის ქალაქის განვითარების ინოვაციური კონცეფციის გადააზრება და პოპულარიზაცია.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62D8E40-C124-41BF-8181-2725D9A583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3617706"/>
              </p:ext>
            </p:extLst>
          </p:nvPr>
        </p:nvGraphicFramePr>
        <p:xfrm>
          <a:off x="1246341" y="0"/>
          <a:ext cx="10945660" cy="1996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10198E2-3580-4E5C-9F51-D0E5151E54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52289" y="0"/>
            <a:ext cx="2492810" cy="24177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11C3FF-8627-4956-A06B-2A24A436AC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788" y="2599505"/>
            <a:ext cx="4950827" cy="41244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9B5F2BB-FEA3-4215-9536-CB29AEA1FF32}"/>
              </a:ext>
            </a:extLst>
          </p:cNvPr>
          <p:cNvSpPr txBox="1"/>
          <p:nvPr/>
        </p:nvSpPr>
        <p:spPr>
          <a:xfrm>
            <a:off x="7093627" y="2178220"/>
            <a:ext cx="17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/>
              <a:t>აქტივობები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1296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E8A0C-97AD-4FD9-BB0F-F49EBD630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267" y="1888222"/>
            <a:ext cx="8580328" cy="529503"/>
          </a:xfrm>
        </p:spPr>
        <p:txBody>
          <a:bodyPr>
            <a:normAutofit fontScale="90000"/>
          </a:bodyPr>
          <a:lstStyle/>
          <a:p>
            <a: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ფოკუსი 2: </a:t>
            </a:r>
            <a:b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გაციფრულებული ქალაქი - </a:t>
            </a:r>
            <a:br>
              <a:rPr lang="ka-GE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sz="1800" b="1">
                <a:solidFill>
                  <a:srgbClr val="0E10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Spotlight on a Digitized City</a:t>
            </a:r>
            <a:b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BD7FF-A3ED-4819-A619-CDBDDD90A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128" y="2714969"/>
            <a:ext cx="4981933" cy="3450613"/>
          </a:xfrm>
        </p:spPr>
        <p:txBody>
          <a:bodyPr>
            <a:normAutofit fontScale="62500" lnSpcReduction="20000"/>
          </a:bodyPr>
          <a:lstStyle/>
          <a:p>
            <a:pPr marL="0" lvl="0" indent="0" algn="just" fontAlgn="base">
              <a:buNone/>
            </a:pPr>
            <a:r>
              <a:rPr lang="ka-GE" sz="18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საოპერაციო მიზნები</a:t>
            </a:r>
            <a:endParaRPr lang="ka-GE" sz="1800" b="1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ქალაქის კულტურული ღონისძიებების და ივენთების შესახებ ინფორმაცია ხელმისაწვდომია სხვადასხვა ონლაინ პლატფორმებზე და ვებ.გვერდზე.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გაზრდილია ციფრულ რუკაზე დატანილი ობიექტების რაოდენობა.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ქალაქში მცხოვრები ხელოვნები იყენებენ ონლაინ გაყიდვების პლატფორმებს.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პოპულარიზებულია და მუდმივად ახლდება კულტურის ვებ-გვერდი culture.poti.gov.ge.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გაციფრულებულია და პოპულარიზებულია ფოთის კულტურული მიმართულების  არქივები და კოლექციები.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შექმნილია ფოთის კულტურული მემკვიდრეობის ყველა ძეგლის 3D ვირტუალური გიდი.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buFont typeface="Symbol" panose="05050102010706020507" pitchFamily="18" charset="2"/>
              <a:buChar char=""/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შექმნილია ქალაქის ტურისტული ელექტრონული გიდი.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0198E2-3580-4E5C-9F51-D0E5151E5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52289" y="0"/>
            <a:ext cx="2492810" cy="2417725"/>
          </a:xfrm>
          <a:prstGeom prst="rect">
            <a:avLst/>
          </a:prstGeom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B43270BB-3A0D-49F4-ACA8-FC4AD6051D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6037600"/>
              </p:ext>
            </p:extLst>
          </p:nvPr>
        </p:nvGraphicFramePr>
        <p:xfrm>
          <a:off x="339142" y="-66736"/>
          <a:ext cx="9681679" cy="1996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6EDDF806-4929-47B6-8C2B-3E300659F5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460" y="1897221"/>
            <a:ext cx="5575540" cy="49607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07489D2-C8D1-44A6-A2D3-2A74268170A5}"/>
              </a:ext>
            </a:extLst>
          </p:cNvPr>
          <p:cNvSpPr txBox="1"/>
          <p:nvPr/>
        </p:nvSpPr>
        <p:spPr>
          <a:xfrm>
            <a:off x="5253487" y="2381681"/>
            <a:ext cx="17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/>
              <a:t>აქტივობები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5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2020</TotalTime>
  <Words>1049</Words>
  <Application>Microsoft Office PowerPoint</Application>
  <PresentationFormat>Widescreen</PresentationFormat>
  <Paragraphs>140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8" baseType="lpstr">
      <vt:lpstr>AcadNusx</vt:lpstr>
      <vt:lpstr>Arial</vt:lpstr>
      <vt:lpstr>BPG DejaVu Serif Futura</vt:lpstr>
      <vt:lpstr>BPG Mrgvlovani Caps 2010</vt:lpstr>
      <vt:lpstr>Calibri</vt:lpstr>
      <vt:lpstr>Gill Sans MT</vt:lpstr>
      <vt:lpstr>Monotype Sorts</vt:lpstr>
      <vt:lpstr>Quicksand</vt:lpstr>
      <vt:lpstr>Sylfaen</vt:lpstr>
      <vt:lpstr>Symbol</vt:lpstr>
      <vt:lpstr>Times New Roman</vt:lpstr>
      <vt:lpstr>Gallery</vt:lpstr>
      <vt:lpstr>Clip</vt:lpstr>
      <vt:lpstr>PowerPoint Presentation</vt:lpstr>
      <vt:lpstr>სამი კითხვა – სტრატეგიული გეგმის შედგენისას</vt:lpstr>
      <vt:lpstr>კულტურის განვითარების სტრატეგიის შემუშავების პროცესის ბლოკ-სქემა </vt:lpstr>
      <vt:lpstr>გარემოს სკანირება და მონაცემების შეგროვება</vt:lpstr>
      <vt:lpstr>ხედვა</vt:lpstr>
      <vt:lpstr>მისია</vt:lpstr>
      <vt:lpstr>ფოთის მუნიციპალიტეტის 7 სტრატეგიული მიმართულება - ფოკუსი</vt:lpstr>
      <vt:lpstr>ფოკუსი 1:  მემკვიდრეობის ინოვაციური გარდასახვა -  sPOTlight on Innovative Transformation of Heritage </vt:lpstr>
      <vt:lpstr>ფოკუსი 2:  გაციფრულებული ქალაქი -  Spotlight on a Digitized City  </vt:lpstr>
      <vt:lpstr>ფოკუსი 3:  კულტურის კომერციალიზაცია და ეკონომიკის აქსელერაცია -  sPOTlight on Creative Industries and Cultural Tourism </vt:lpstr>
      <vt:lpstr>ფოკუსი 4:  ურბანული სივრცეების რენოვაცია -  Renovation of urban spaces </vt:lpstr>
      <vt:lpstr>ფოკუსი 5:  მრავალფეროვნების  კულტურა  და  ინტერნაციონალიზაცია </vt:lpstr>
      <vt:lpstr>ფოკუსი 6:  შემოქმედებითი განათლება და STEAM კონცეფცია </vt:lpstr>
      <vt:lpstr>ფოკუსი 7:  ეკო-მეგობრული გარემო და კეთილდღეობა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პროექტების წერა</dc:title>
  <dc:creator>levan mzhavanadze</dc:creator>
  <cp:lastModifiedBy>levan mzhavanadze</cp:lastModifiedBy>
  <cp:revision>55</cp:revision>
  <dcterms:created xsi:type="dcterms:W3CDTF">2019-06-28T07:04:45Z</dcterms:created>
  <dcterms:modified xsi:type="dcterms:W3CDTF">2022-05-16T13:06:03Z</dcterms:modified>
</cp:coreProperties>
</file>