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8A531-A8DC-4DE3-8258-40BD1DA8A32E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11D71-1581-45F9-B153-EDBAA7385ED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7683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8A531-A8DC-4DE3-8258-40BD1DA8A32E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11D71-1581-45F9-B153-EDBAA7385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334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8A531-A8DC-4DE3-8258-40BD1DA8A32E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11D71-1581-45F9-B153-EDBAA7385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25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8A531-A8DC-4DE3-8258-40BD1DA8A32E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11D71-1581-45F9-B153-EDBAA7385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491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8A531-A8DC-4DE3-8258-40BD1DA8A32E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11D71-1581-45F9-B153-EDBAA7385ED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088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8A531-A8DC-4DE3-8258-40BD1DA8A32E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11D71-1581-45F9-B153-EDBAA7385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346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8A531-A8DC-4DE3-8258-40BD1DA8A32E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11D71-1581-45F9-B153-EDBAA7385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82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8A531-A8DC-4DE3-8258-40BD1DA8A32E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11D71-1581-45F9-B153-EDBAA7385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16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8A531-A8DC-4DE3-8258-40BD1DA8A32E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11D71-1581-45F9-B153-EDBAA7385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771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3B8A531-A8DC-4DE3-8258-40BD1DA8A32E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C811D71-1581-45F9-B153-EDBAA7385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327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8A531-A8DC-4DE3-8258-40BD1DA8A32E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11D71-1581-45F9-B153-EDBAA7385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271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3B8A531-A8DC-4DE3-8258-40BD1DA8A32E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C811D71-1581-45F9-B153-EDBAA7385ED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1848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10" b="25790"/>
          <a:stretch/>
        </p:blipFill>
        <p:spPr>
          <a:xfrm>
            <a:off x="0" y="-231494"/>
            <a:ext cx="12192000" cy="68522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285" y="0"/>
            <a:ext cx="3452715" cy="8545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52800" cy="70408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40" t="91983" r="25134" b="253"/>
          <a:stretch/>
        </p:blipFill>
        <p:spPr>
          <a:xfrm>
            <a:off x="4377159" y="6238754"/>
            <a:ext cx="3437681" cy="53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95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04088"/>
            <a:ext cx="9130802" cy="920028"/>
          </a:xfrm>
        </p:spPr>
        <p:txBody>
          <a:bodyPr>
            <a:normAutofit fontScale="90000"/>
          </a:bodyPr>
          <a:lstStyle/>
          <a:p>
            <a:r>
              <a:rPr lang="ka-GE" b="1" dirty="0" smtClean="0"/>
              <a:t>ვის შეუძლია განაცხადის წარდგენა?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8669" y="1408176"/>
            <a:ext cx="10326121" cy="4973770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ka-GE" dirty="0"/>
              <a:t> არასამეწარმეო </a:t>
            </a:r>
            <a:r>
              <a:rPr lang="ka-GE" dirty="0" smtClean="0"/>
              <a:t>არაკომერციული ურიდიული პირები;</a:t>
            </a:r>
          </a:p>
          <a:p>
            <a:endParaRPr lang="ka-GE" dirty="0"/>
          </a:p>
          <a:p>
            <a:r>
              <a:rPr lang="ka-GE" dirty="0" smtClean="0"/>
              <a:t>ფიზიკური პირები;</a:t>
            </a:r>
          </a:p>
          <a:p>
            <a:endParaRPr lang="ka-GE" dirty="0"/>
          </a:p>
          <a:p>
            <a:r>
              <a:rPr lang="ka-GE" dirty="0" smtClean="0"/>
              <a:t>საინიციატივო ჯგუფები.</a:t>
            </a:r>
          </a:p>
          <a:p>
            <a:endParaRPr lang="ka-GE" dirty="0"/>
          </a:p>
          <a:p>
            <a:endParaRPr lang="ka-GE" dirty="0" smtClean="0"/>
          </a:p>
          <a:p>
            <a:r>
              <a:rPr lang="ka-GE" sz="1800" dirty="0" smtClean="0"/>
              <a:t>* ქალაქ </a:t>
            </a:r>
            <a:r>
              <a:rPr lang="ka-GE" sz="1800" dirty="0"/>
              <a:t>ფოთის </a:t>
            </a:r>
            <a:r>
              <a:rPr lang="ka-GE" sz="1800" dirty="0" smtClean="0"/>
              <a:t>მუნიციპალიტეტში რეგისტრირებული პირები, ორგანიზაციები</a:t>
            </a:r>
          </a:p>
          <a:p>
            <a:r>
              <a:rPr lang="ka-GE" sz="1800" dirty="0" smtClean="0"/>
              <a:t>*</a:t>
            </a:r>
            <a:r>
              <a:rPr lang="ka-GE" sz="1800" dirty="0"/>
              <a:t> </a:t>
            </a:r>
            <a:r>
              <a:rPr lang="ka-GE" sz="1800" dirty="0" smtClean="0"/>
              <a:t>* კონკურსში მონაწილეობა არ შეუძლიათ საჯარო მოხელეებს</a:t>
            </a:r>
            <a:endParaRPr lang="en-US" sz="1800" dirty="0" smtClean="0"/>
          </a:p>
          <a:p>
            <a:r>
              <a:rPr lang="en-US" sz="1800" dirty="0" smtClean="0"/>
              <a:t>*** </a:t>
            </a:r>
            <a:r>
              <a:rPr lang="ka-GE" sz="1800" dirty="0" smtClean="0"/>
              <a:t>თითო განმცხადებელმა უნდა წარადგინოს მხოლოდ 1 განაცხადი. </a:t>
            </a:r>
            <a:endParaRPr lang="en-US" sz="1800" dirty="0" smtClean="0"/>
          </a:p>
          <a:p>
            <a:endParaRPr lang="ka-GE" sz="1800" dirty="0" smtClean="0"/>
          </a:p>
          <a:p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285" y="0"/>
            <a:ext cx="3452715" cy="8545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52800" cy="70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78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921148"/>
            <a:ext cx="8913986" cy="2990217"/>
          </a:xfrm>
        </p:spPr>
        <p:txBody>
          <a:bodyPr/>
          <a:lstStyle/>
          <a:p>
            <a:r>
              <a:rPr lang="ka-GE" dirty="0" smtClean="0"/>
              <a:t> </a:t>
            </a:r>
            <a:r>
              <a:rPr lang="ka-GE" b="1" dirty="0"/>
              <a:t>საკონკურსო თემატიკა: </a:t>
            </a:r>
            <a:r>
              <a:rPr lang="ka-GE" b="1" dirty="0" smtClean="0"/>
              <a:t/>
            </a:r>
            <a:br>
              <a:rPr lang="ka-GE" b="1" dirty="0" smtClean="0"/>
            </a:br>
            <a:r>
              <a:rPr lang="ka-GE" b="1" dirty="0" smtClean="0"/>
              <a:t/>
            </a:r>
            <a:br>
              <a:rPr lang="ka-GE" b="1" dirty="0" smtClean="0"/>
            </a:br>
            <a:endParaRPr lang="ka-GE" b="1" dirty="0"/>
          </a:p>
          <a:p>
            <a:r>
              <a:rPr lang="ka-GE" dirty="0"/>
              <a:t>- კულტურა და </a:t>
            </a:r>
            <a:r>
              <a:rPr lang="ka-GE" dirty="0" smtClean="0"/>
              <a:t>შემოქმედებითობა</a:t>
            </a:r>
            <a:r>
              <a:rPr lang="ka-GE" dirty="0"/>
              <a:t>.</a:t>
            </a:r>
            <a:endParaRPr lang="ka-GE" dirty="0"/>
          </a:p>
          <a:p>
            <a:r>
              <a:rPr lang="ka-GE" dirty="0"/>
              <a:t>- ციფრული </a:t>
            </a:r>
            <a:r>
              <a:rPr lang="ka-GE" dirty="0" smtClean="0"/>
              <a:t>კომუნიკაცია</a:t>
            </a:r>
            <a:r>
              <a:rPr lang="ka-GE" dirty="0"/>
              <a:t>.</a:t>
            </a:r>
            <a:endParaRPr lang="ka-GE" dirty="0"/>
          </a:p>
          <a:p>
            <a:r>
              <a:rPr lang="ka-GE" dirty="0"/>
              <a:t>- თანაბარი შესაძლებლობები.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285" y="0"/>
            <a:ext cx="3452715" cy="8545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2" y="75232"/>
            <a:ext cx="3352800" cy="70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1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6397"/>
            <a:ext cx="10058400" cy="794680"/>
          </a:xfrm>
        </p:spPr>
        <p:txBody>
          <a:bodyPr>
            <a:normAutofit/>
          </a:bodyPr>
          <a:lstStyle/>
          <a:p>
            <a:r>
              <a:rPr lang="ka-GE" sz="2400" dirty="0" smtClean="0"/>
              <a:t>საკონკურსო </a:t>
            </a:r>
            <a:r>
              <a:rPr lang="ka-GE" sz="2400" dirty="0"/>
              <a:t>განაცხადი სასურველია ითვალისწინებდეს ჩამონათვალიდან ერთ ან რამდენიმე საკითხს: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3646" y="1785419"/>
            <a:ext cx="5152691" cy="4471099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ka-GE" dirty="0" smtClean="0"/>
              <a:t> </a:t>
            </a:r>
            <a:r>
              <a:rPr lang="ka-GE" dirty="0"/>
              <a:t>კულტურის სფეროში დასაქმებული მოქალაქეებისთვის შესაძლებლობების, უნარებისა და ცოდნის ამაღლება;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ka-GE" dirty="0" smtClean="0"/>
              <a:t>კულტურის </a:t>
            </a:r>
            <a:r>
              <a:rPr lang="ka-GE" dirty="0"/>
              <a:t>სფეროში დასაქმებული ადამიანების საქმიანობის ხელშეწყობა;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ka-GE" dirty="0" smtClean="0"/>
              <a:t>გარემოსდაცვითი </a:t>
            </a:r>
            <a:r>
              <a:rPr lang="ka-GE" dirty="0"/>
              <a:t>და ეკომეგობრული ღონისძიებების მხარდაჭერა; </a:t>
            </a:r>
            <a:endParaRPr lang="ka-GE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ka-GE" dirty="0" smtClean="0"/>
              <a:t>თანასწორობის </a:t>
            </a:r>
            <a:r>
              <a:rPr lang="ka-GE" dirty="0"/>
              <a:t>და ადამიანთა უფლებების დაცვას, ცნობიერების ამაღლება;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ka-GE" dirty="0" smtClean="0"/>
              <a:t>სექტორთაშორის </a:t>
            </a:r>
            <a:r>
              <a:rPr lang="ka-GE" dirty="0"/>
              <a:t>თანამშრომლობა და პარტნიორობა;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ka-GE" dirty="0" smtClean="0"/>
              <a:t>ინოვაციური</a:t>
            </a:r>
            <a:r>
              <a:rPr lang="ka-GE" dirty="0"/>
              <a:t>, ციფრულ-ტექნოლოგიების გამოყენება და პოპულარიზაცია;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ka-GE" dirty="0" smtClean="0"/>
              <a:t>ინტერნაციონალიზაცია</a:t>
            </a:r>
            <a:r>
              <a:rPr lang="ka-GE" dirty="0"/>
              <a:t>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ka-GE" dirty="0" smtClean="0"/>
              <a:t>მოწყვლად </a:t>
            </a:r>
            <a:r>
              <a:rPr lang="ka-GE" dirty="0"/>
              <a:t>მდგომარეობაში მყოფი ჯგუფების მხარდაჭერა;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ka-GE" dirty="0" smtClean="0"/>
              <a:t>ანტიდისკრიმინაციული </a:t>
            </a:r>
            <a:r>
              <a:rPr lang="ka-GE" dirty="0"/>
              <a:t>კამპანია;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ka-GE" dirty="0" smtClean="0"/>
              <a:t>ინკლუზია</a:t>
            </a:r>
            <a:r>
              <a:rPr lang="ka-GE" dirty="0"/>
              <a:t>; 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126480" y="1845734"/>
            <a:ext cx="400262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98896" y="1755219"/>
            <a:ext cx="45719" cy="4617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26480" y="1755218"/>
            <a:ext cx="5407844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1300" dirty="0" smtClean="0">
                <a:solidFill>
                  <a:srgbClr val="000000"/>
                </a:solidFill>
              </a:rPr>
              <a:t>ქალთა </a:t>
            </a:r>
            <a:r>
              <a:rPr lang="ka-GE" sz="1300" dirty="0">
                <a:solidFill>
                  <a:srgbClr val="000000"/>
                </a:solidFill>
              </a:rPr>
              <a:t>გაძლიერება; </a:t>
            </a:r>
            <a:endParaRPr lang="en-US" sz="1300" dirty="0" smtClean="0">
              <a:solidFill>
                <a:srgbClr val="000000"/>
              </a:solidFill>
            </a:endParaRPr>
          </a:p>
          <a:p>
            <a:endParaRPr lang="en-US" sz="1300" dirty="0" smtClean="0">
              <a:solidFill>
                <a:srgbClr val="000000"/>
              </a:solidFill>
            </a:endParaRPr>
          </a:p>
          <a:p>
            <a:r>
              <a:rPr lang="ka-GE" sz="1300" dirty="0" smtClean="0">
                <a:solidFill>
                  <a:srgbClr val="000000"/>
                </a:solidFill>
              </a:rPr>
              <a:t>ბავშვთა </a:t>
            </a:r>
            <a:r>
              <a:rPr lang="ka-GE" sz="1300" dirty="0">
                <a:solidFill>
                  <a:srgbClr val="000000"/>
                </a:solidFill>
              </a:rPr>
              <a:t>უფლებების დაცვა; </a:t>
            </a:r>
            <a:endParaRPr lang="en-US" sz="1300" dirty="0" smtClean="0">
              <a:solidFill>
                <a:srgbClr val="000000"/>
              </a:solidFill>
            </a:endParaRPr>
          </a:p>
          <a:p>
            <a:endParaRPr lang="ka-GE" sz="1300" dirty="0">
              <a:solidFill>
                <a:srgbClr val="000000"/>
              </a:solidFill>
            </a:endParaRPr>
          </a:p>
          <a:p>
            <a:r>
              <a:rPr lang="ka-GE" sz="1300" dirty="0" smtClean="0">
                <a:solidFill>
                  <a:srgbClr val="000000"/>
                </a:solidFill>
              </a:rPr>
              <a:t>სოციალური </a:t>
            </a:r>
            <a:r>
              <a:rPr lang="ka-GE" sz="1300" dirty="0">
                <a:solidFill>
                  <a:srgbClr val="000000"/>
                </a:solidFill>
              </a:rPr>
              <a:t>მეწარმეობის მხარდაჭერა; </a:t>
            </a:r>
            <a:endParaRPr lang="en-US" sz="1300" dirty="0" smtClean="0">
              <a:solidFill>
                <a:srgbClr val="000000"/>
              </a:solidFill>
            </a:endParaRPr>
          </a:p>
          <a:p>
            <a:endParaRPr lang="ka-GE" sz="1300" dirty="0">
              <a:solidFill>
                <a:srgbClr val="000000"/>
              </a:solidFill>
            </a:endParaRPr>
          </a:p>
          <a:p>
            <a:r>
              <a:rPr lang="ka-GE" sz="1300" dirty="0" smtClean="0">
                <a:solidFill>
                  <a:srgbClr val="000000"/>
                </a:solidFill>
              </a:rPr>
              <a:t>ქალაქის </a:t>
            </a:r>
            <a:r>
              <a:rPr lang="ka-GE" sz="1300" dirty="0">
                <a:solidFill>
                  <a:srgbClr val="000000"/>
                </a:solidFill>
              </a:rPr>
              <a:t>ცნობადობისა და ბრენდინგის საკითხები; </a:t>
            </a:r>
            <a:endParaRPr lang="en-US" sz="1300" dirty="0" smtClean="0">
              <a:solidFill>
                <a:srgbClr val="000000"/>
              </a:solidFill>
            </a:endParaRPr>
          </a:p>
          <a:p>
            <a:endParaRPr lang="ka-GE" sz="1300" dirty="0">
              <a:solidFill>
                <a:srgbClr val="000000"/>
              </a:solidFill>
            </a:endParaRPr>
          </a:p>
          <a:p>
            <a:r>
              <a:rPr lang="ka-GE" sz="1300" dirty="0" smtClean="0">
                <a:solidFill>
                  <a:srgbClr val="000000"/>
                </a:solidFill>
              </a:rPr>
              <a:t>ადგილობრივ </a:t>
            </a:r>
            <a:r>
              <a:rPr lang="ka-GE" sz="1300" dirty="0">
                <a:solidFill>
                  <a:srgbClr val="000000"/>
                </a:solidFill>
              </a:rPr>
              <a:t>პროცესებში ახალგაზრდების ჩართულობის საკითხები; </a:t>
            </a:r>
            <a:endParaRPr lang="en-US" sz="1300" dirty="0" smtClean="0">
              <a:solidFill>
                <a:srgbClr val="000000"/>
              </a:solidFill>
            </a:endParaRPr>
          </a:p>
          <a:p>
            <a:endParaRPr lang="ka-GE" sz="1300" dirty="0">
              <a:solidFill>
                <a:srgbClr val="000000"/>
              </a:solidFill>
            </a:endParaRPr>
          </a:p>
          <a:p>
            <a:r>
              <a:rPr lang="ka-GE" sz="1300" dirty="0" smtClean="0">
                <a:solidFill>
                  <a:srgbClr val="000000"/>
                </a:solidFill>
              </a:rPr>
              <a:t>კულტურული </a:t>
            </a:r>
            <a:r>
              <a:rPr lang="ka-GE" sz="1300" dirty="0">
                <a:solidFill>
                  <a:srgbClr val="000000"/>
                </a:solidFill>
              </a:rPr>
              <a:t>მემკვიდრეობის პოპულარიზაციის საკითხები</a:t>
            </a:r>
            <a:r>
              <a:rPr lang="ka-GE" sz="1300" dirty="0" smtClean="0">
                <a:solidFill>
                  <a:srgbClr val="000000"/>
                </a:solidFill>
              </a:rPr>
              <a:t>;</a:t>
            </a:r>
            <a:endParaRPr lang="en-US" sz="1300" dirty="0" smtClean="0">
              <a:solidFill>
                <a:srgbClr val="000000"/>
              </a:solidFill>
            </a:endParaRPr>
          </a:p>
          <a:p>
            <a:r>
              <a:rPr lang="ka-GE" sz="1300" dirty="0" smtClean="0">
                <a:solidFill>
                  <a:srgbClr val="000000"/>
                </a:solidFill>
              </a:rPr>
              <a:t> </a:t>
            </a:r>
            <a:endParaRPr lang="ka-GE" sz="1300" dirty="0">
              <a:solidFill>
                <a:srgbClr val="000000"/>
              </a:solidFill>
            </a:endParaRPr>
          </a:p>
          <a:p>
            <a:r>
              <a:rPr lang="ka-GE" sz="1300" dirty="0" smtClean="0">
                <a:solidFill>
                  <a:srgbClr val="000000"/>
                </a:solidFill>
              </a:rPr>
              <a:t>ინტერმუნიციპალური </a:t>
            </a:r>
            <a:r>
              <a:rPr lang="ka-GE" sz="1300" dirty="0">
                <a:solidFill>
                  <a:srgbClr val="000000"/>
                </a:solidFill>
              </a:rPr>
              <a:t>თანამშრომლობის საკითხები; </a:t>
            </a:r>
            <a:endParaRPr lang="en-US" sz="1300" dirty="0" smtClean="0">
              <a:solidFill>
                <a:srgbClr val="000000"/>
              </a:solidFill>
            </a:endParaRPr>
          </a:p>
          <a:p>
            <a:endParaRPr lang="ka-GE" sz="1300" dirty="0">
              <a:solidFill>
                <a:srgbClr val="000000"/>
              </a:solidFill>
            </a:endParaRPr>
          </a:p>
          <a:p>
            <a:r>
              <a:rPr lang="ka-GE" sz="1300" dirty="0" smtClean="0">
                <a:solidFill>
                  <a:srgbClr val="000000"/>
                </a:solidFill>
              </a:rPr>
              <a:t>ჯანსაღი </a:t>
            </a:r>
            <a:r>
              <a:rPr lang="ka-GE" sz="1300" dirty="0">
                <a:solidFill>
                  <a:srgbClr val="000000"/>
                </a:solidFill>
              </a:rPr>
              <a:t>ცხოვრების პოპულარიზაცია; </a:t>
            </a:r>
            <a:endParaRPr lang="en-US" sz="1300" dirty="0" smtClean="0">
              <a:solidFill>
                <a:srgbClr val="000000"/>
              </a:solidFill>
            </a:endParaRPr>
          </a:p>
          <a:p>
            <a:endParaRPr lang="ka-GE" sz="1300" dirty="0">
              <a:solidFill>
                <a:srgbClr val="000000"/>
              </a:solidFill>
            </a:endParaRPr>
          </a:p>
          <a:p>
            <a:r>
              <a:rPr lang="ka-GE" sz="1300" dirty="0" smtClean="0">
                <a:solidFill>
                  <a:srgbClr val="000000"/>
                </a:solidFill>
              </a:rPr>
              <a:t>მწვანე </a:t>
            </a:r>
            <a:r>
              <a:rPr lang="ka-GE" sz="1300" dirty="0">
                <a:solidFill>
                  <a:srgbClr val="000000"/>
                </a:solidFill>
              </a:rPr>
              <a:t>ეკონომიკის განვითარების ხელშეწყობა; </a:t>
            </a:r>
            <a:endParaRPr lang="en-US" sz="1300" dirty="0" smtClean="0">
              <a:solidFill>
                <a:srgbClr val="000000"/>
              </a:solidFill>
            </a:endParaRPr>
          </a:p>
          <a:p>
            <a:endParaRPr lang="ka-GE" sz="1300" dirty="0">
              <a:solidFill>
                <a:srgbClr val="000000"/>
              </a:solidFill>
            </a:endParaRPr>
          </a:p>
          <a:p>
            <a:r>
              <a:rPr lang="ka-GE" sz="1300" dirty="0" smtClean="0">
                <a:solidFill>
                  <a:srgbClr val="000000"/>
                </a:solidFill>
              </a:rPr>
              <a:t>საერთაშორისო </a:t>
            </a:r>
            <a:r>
              <a:rPr lang="ka-GE" sz="1300" dirty="0">
                <a:solidFill>
                  <a:srgbClr val="000000"/>
                </a:solidFill>
              </a:rPr>
              <a:t>პარტნიორობა (მათ შორის: დამეგობრებულ ქალაქებთან).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54" y="0"/>
            <a:ext cx="3029146" cy="7497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2" y="75232"/>
            <a:ext cx="3016577" cy="63348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104638" y="6463037"/>
            <a:ext cx="12462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1200" b="1" dirty="0" smtClean="0">
                <a:solidFill>
                  <a:schemeClr val="bg1"/>
                </a:solidFill>
              </a:rPr>
              <a:t>განაცხადებს შორის, უპირატესობა მიენიჭება პროექტებს, რომელიც უპასუხებს ამ ჩამონათვალიდან ერთზე მეტ საკითხს და მოიცავს სამიზნე ჯგუფის ფართო აუდიტორიას! </a:t>
            </a:r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85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347676"/>
          </a:xfrm>
        </p:spPr>
        <p:txBody>
          <a:bodyPr/>
          <a:lstStyle/>
          <a:p>
            <a:pPr marL="0" indent="0">
              <a:buNone/>
            </a:pPr>
            <a:r>
              <a:rPr lang="ka-GE" dirty="0" smtClean="0"/>
              <a:t>განხორციელების </a:t>
            </a:r>
            <a:r>
              <a:rPr lang="ka-GE" dirty="0"/>
              <a:t>ვადები - მაქსიმალური ვადაა 2 კვირა; </a:t>
            </a:r>
            <a:endParaRPr lang="ka-GE" dirty="0" smtClean="0"/>
          </a:p>
          <a:p>
            <a:pPr marL="0" indent="0">
              <a:buNone/>
            </a:pPr>
            <a:endParaRPr lang="ka-GE" dirty="0"/>
          </a:p>
          <a:p>
            <a:pPr marL="0" indent="0">
              <a:buNone/>
            </a:pPr>
            <a:endParaRPr lang="ka-GE" dirty="0"/>
          </a:p>
          <a:p>
            <a:pPr marL="0" indent="0">
              <a:buNone/>
            </a:pPr>
            <a:r>
              <a:rPr lang="ka-GE" dirty="0" smtClean="0"/>
              <a:t>თითო </a:t>
            </a:r>
            <a:r>
              <a:rPr lang="ka-GE" dirty="0"/>
              <a:t>საპროექტო </a:t>
            </a:r>
            <a:r>
              <a:rPr lang="ka-GE" dirty="0" smtClean="0"/>
              <a:t>იდეის ბიუჯეტის </a:t>
            </a:r>
            <a:r>
              <a:rPr lang="ka-GE" dirty="0"/>
              <a:t>მაქსიმალური მოცულობაა 700 ევროს ექვივალენტი ლარში. </a:t>
            </a:r>
          </a:p>
          <a:p>
            <a:endParaRPr lang="ka-GE" dirty="0" smtClean="0"/>
          </a:p>
          <a:p>
            <a:endParaRPr lang="ka-GE" dirty="0"/>
          </a:p>
          <a:p>
            <a:r>
              <a:rPr lang="ka-GE" dirty="0" smtClean="0"/>
              <a:t>საერთო ბიუჯეტი შეადგენს 2 000 ევროს. </a:t>
            </a:r>
          </a:p>
          <a:p>
            <a:endParaRPr lang="ka-GE" dirty="0"/>
          </a:p>
          <a:p>
            <a:r>
              <a:rPr lang="ka-GE" dirty="0" smtClean="0"/>
              <a:t>ევროს გაცვლის კურსი: </a:t>
            </a:r>
            <a:r>
              <a:rPr lang="en-US" b="1" dirty="0"/>
              <a:t>3,5405</a:t>
            </a:r>
            <a:r>
              <a:rPr lang="en-US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9682" y="-51682"/>
            <a:ext cx="2912318" cy="7208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2" y="75232"/>
            <a:ext cx="2828041" cy="59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6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dirty="0" smtClean="0"/>
              <a:t>საპროექტო </a:t>
            </a:r>
            <a:r>
              <a:rPr lang="ka-GE" dirty="0"/>
              <a:t>განაცხადის შესაბამისობა მცირე გრანტების პროგრამის მიმართულებებთან - 5 ქულა; </a:t>
            </a:r>
            <a:endParaRPr lang="ka-GE" dirty="0" smtClean="0"/>
          </a:p>
          <a:p>
            <a:pPr marL="0" indent="0">
              <a:buNone/>
            </a:pPr>
            <a:endParaRPr lang="ka-GE" dirty="0"/>
          </a:p>
          <a:p>
            <a:pPr marL="0" indent="0">
              <a:buNone/>
            </a:pPr>
            <a:r>
              <a:rPr lang="ka-GE" dirty="0" smtClean="0"/>
              <a:t>პრობლემის </a:t>
            </a:r>
            <a:r>
              <a:rPr lang="ka-GE" dirty="0"/>
              <a:t>აღწერის მკაფიოობა და მისი აქტუალურობის დასაბუთება - 10 ქულა; </a:t>
            </a:r>
          </a:p>
          <a:p>
            <a:pPr marL="0" indent="0">
              <a:buNone/>
            </a:pPr>
            <a:r>
              <a:rPr lang="ka-GE" dirty="0" smtClean="0"/>
              <a:t>პროექტის </a:t>
            </a:r>
            <a:r>
              <a:rPr lang="ka-GE" dirty="0"/>
              <a:t>განხორციელების გზები რეალისტურია და პირდაპირ კავშირშია პროექტის ამოცანებთან </a:t>
            </a:r>
            <a:r>
              <a:rPr lang="ka-GE" dirty="0" smtClean="0"/>
              <a:t>- 10 </a:t>
            </a:r>
            <a:r>
              <a:rPr lang="ka-GE" dirty="0"/>
              <a:t>ქულა; </a:t>
            </a:r>
          </a:p>
          <a:p>
            <a:pPr marL="0" indent="0">
              <a:buNone/>
            </a:pPr>
            <a:r>
              <a:rPr lang="ka-GE" dirty="0" smtClean="0"/>
              <a:t>ბიუჯეტით </a:t>
            </a:r>
            <a:r>
              <a:rPr lang="ka-GE" dirty="0"/>
              <a:t>გათვალისწინებული ხარჯები შეესაბამება პროექტის მიზნებსა და ამოცანებს - 5 ქულა.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9682" y="-51682"/>
            <a:ext cx="2912318" cy="7208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2" y="75232"/>
            <a:ext cx="2828041" cy="59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5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9023"/>
          <a:stretch/>
        </p:blipFill>
        <p:spPr>
          <a:xfrm>
            <a:off x="298203" y="669121"/>
            <a:ext cx="11656554" cy="55525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9682" y="-51682"/>
            <a:ext cx="2912318" cy="7208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2" y="75232"/>
            <a:ext cx="2828041" cy="59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78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9682" y="-51682"/>
            <a:ext cx="2912318" cy="7208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2" y="75232"/>
            <a:ext cx="2828041" cy="5938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93507" y="1036949"/>
            <a:ext cx="4939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2800" dirty="0" smtClean="0"/>
              <a:t>კონკურსის ვადები: 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178351" y="2328421"/>
            <a:ext cx="94362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განაცხადების წარდგენა: 30 აპრილის ჩათვლით. </a:t>
            </a:r>
          </a:p>
          <a:p>
            <a:endParaRPr lang="ka-GE" dirty="0"/>
          </a:p>
          <a:p>
            <a:r>
              <a:rPr lang="ka-GE" dirty="0" smtClean="0"/>
              <a:t>საერთო პრეზენტაციის დღე: 5 მაისი.</a:t>
            </a:r>
          </a:p>
          <a:p>
            <a:endParaRPr lang="ka-GE" dirty="0"/>
          </a:p>
          <a:p>
            <a:r>
              <a:rPr lang="ka-GE" dirty="0" smtClean="0"/>
              <a:t>განხორციელების ვადა: 2 კვირა (ათვლა დაიწყება 6 მაისიდან). </a:t>
            </a:r>
          </a:p>
          <a:p>
            <a:endParaRPr lang="ka-GE" dirty="0" smtClean="0"/>
          </a:p>
        </p:txBody>
      </p:sp>
    </p:spTree>
    <p:extLst>
      <p:ext uri="{BB962C8B-B14F-4D97-AF65-F5344CB8AC3E}">
        <p14:creationId xmlns:p14="http://schemas.microsoft.com/office/powerpoint/2010/main" val="428203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89</TotalTime>
  <Words>293</Words>
  <Application>Microsoft Office PowerPoint</Application>
  <PresentationFormat>Widescreen</PresentationFormat>
  <Paragraphs>67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Calibri Light</vt:lpstr>
      <vt:lpstr>Sylfaen</vt:lpstr>
      <vt:lpstr>Retrospect</vt:lpstr>
      <vt:lpstr>PowerPoint Presentation</vt:lpstr>
      <vt:lpstr>ვის შეუძლია განაცხადის წარდგენა?</vt:lpstr>
      <vt:lpstr>PowerPoint Presentation</vt:lpstr>
      <vt:lpstr>საკონკურსო განაცხადი სასურველია ითვალისწინებდეს ჩამონათვალიდან ერთ ან რამდენიმე საკითხს: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Nino Gvasalia</dc:creator>
  <cp:lastModifiedBy>Nino Gvasalia</cp:lastModifiedBy>
  <cp:revision>17</cp:revision>
  <dcterms:created xsi:type="dcterms:W3CDTF">2022-04-18T11:19:43Z</dcterms:created>
  <dcterms:modified xsi:type="dcterms:W3CDTF">2022-04-18T12:49:22Z</dcterms:modified>
</cp:coreProperties>
</file>