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56" r:id="rId4"/>
    <p:sldId id="258" r:id="rId5"/>
    <p:sldId id="261" r:id="rId6"/>
    <p:sldId id="262" r:id="rId7"/>
    <p:sldId id="259" r:id="rId8"/>
    <p:sldId id="260"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0F7F"/>
    <a:srgbClr val="EAEF25"/>
    <a:srgbClr val="A6AA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ka-GE" dirty="0" err="1" smtClean="0"/>
              <a:t>პრიორიტების</a:t>
            </a:r>
            <a:r>
              <a:rPr lang="ka-GE" dirty="0" smtClean="0"/>
              <a:t> პროცენტული მონაცემები</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Pt>
            <c:idx val="5"/>
            <c:bubble3D val="0"/>
            <c:spPr>
              <a:solidFill>
                <a:schemeClr val="accent6"/>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ინფრასტრუქტურის განვითარება</c:v>
                </c:pt>
                <c:pt idx="1">
                  <c:v>დასუფთავება, გარემოს დაცვა</c:v>
                </c:pt>
                <c:pt idx="2">
                  <c:v>სკოლამდელი განათლება</c:v>
                </c:pt>
                <c:pt idx="3">
                  <c:v>კულტურა, სპორტი, ახალგაზრდობა</c:v>
                </c:pt>
                <c:pt idx="4">
                  <c:v>ჯანდაცვა და სოციალური</c:v>
                </c:pt>
                <c:pt idx="5">
                  <c:v>მმართველობა</c:v>
                </c:pt>
              </c:strCache>
            </c:strRef>
          </c:cat>
          <c:val>
            <c:numRef>
              <c:f>Sheet1!$B$2:$B$7</c:f>
              <c:numCache>
                <c:formatCode>General</c:formatCode>
                <c:ptCount val="6"/>
                <c:pt idx="0">
                  <c:v>2404600</c:v>
                </c:pt>
                <c:pt idx="1">
                  <c:v>1160100</c:v>
                </c:pt>
                <c:pt idx="2">
                  <c:v>1849300</c:v>
                </c:pt>
                <c:pt idx="3">
                  <c:v>2614000</c:v>
                </c:pt>
                <c:pt idx="4">
                  <c:v>1152100</c:v>
                </c:pt>
                <c:pt idx="5">
                  <c:v>4697000</c:v>
                </c:pt>
              </c:numCache>
            </c:numRef>
          </c:val>
        </c:ser>
        <c:ser>
          <c:idx val="1"/>
          <c:order val="1"/>
          <c:tx>
            <c:strRef>
              <c:f>Sheet1!$C$1</c:f>
              <c:strCache>
                <c:ptCount val="1"/>
                <c:pt idx="0">
                  <c:v>Column3</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Pt>
            <c:idx val="5"/>
            <c:bubble3D val="0"/>
            <c:spPr>
              <a:solidFill>
                <a:schemeClr val="accent6"/>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ინფრასტრუქტურის განვითარება</c:v>
                </c:pt>
                <c:pt idx="1">
                  <c:v>დასუფთავება, გარემოს დაცვა</c:v>
                </c:pt>
                <c:pt idx="2">
                  <c:v>სკოლამდელი განათლება</c:v>
                </c:pt>
                <c:pt idx="3">
                  <c:v>კულტურა, სპორტი, ახალგაზრდობა</c:v>
                </c:pt>
                <c:pt idx="4">
                  <c:v>ჯანდაცვა და სოციალური</c:v>
                </c:pt>
                <c:pt idx="5">
                  <c:v>მმართველობა</c:v>
                </c:pt>
              </c:strCache>
            </c:strRef>
          </c:cat>
          <c:val>
            <c:numRef>
              <c:f>Sheet1!$C$2:$C$7</c:f>
              <c:numCache>
                <c:formatCode>General</c:formatCode>
                <c:ptCount val="6"/>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rtl="0">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ka-GE" dirty="0" smtClean="0"/>
              <a:t>2023 წლის გადასახდელების</a:t>
            </a:r>
            <a:r>
              <a:rPr lang="ka-GE" baseline="0" dirty="0" smtClean="0"/>
              <a:t> ეკონომიკური კლასიფიკაცია</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rgbClr val="00B050"/>
              </a:solidFill>
              <a:ln>
                <a:noFill/>
              </a:ln>
              <a:effectLst>
                <a:outerShdw blurRad="254000" sx="102000" sy="102000" algn="ctr" rotWithShape="0">
                  <a:prstClr val="black">
                    <a:alpha val="20000"/>
                  </a:prstClr>
                </a:outerShdw>
              </a:effectLst>
            </c:spPr>
          </c:dPt>
          <c:dPt>
            <c:idx val="4"/>
            <c:bubble3D val="0"/>
            <c:spPr>
              <a:solidFill>
                <a:srgbClr val="7030A0"/>
              </a:solidFill>
              <a:ln>
                <a:noFill/>
              </a:ln>
              <a:effectLst>
                <a:outerShdw blurRad="254000" sx="102000" sy="102000" algn="ctr" rotWithShape="0">
                  <a:prstClr val="black">
                    <a:alpha val="20000"/>
                  </a:prstClr>
                </a:outerShdw>
              </a:effectLst>
            </c:spPr>
          </c:dPt>
          <c:dPt>
            <c:idx val="5"/>
            <c:bubble3D val="0"/>
            <c:spPr>
              <a:solidFill>
                <a:srgbClr val="FFC000"/>
              </a:solidFill>
              <a:ln>
                <a:noFill/>
              </a:ln>
              <a:effectLst>
                <a:outerShdw blurRad="254000" sx="102000" sy="102000" algn="ctr" rotWithShape="0">
                  <a:prstClr val="black">
                    <a:alpha val="20000"/>
                  </a:prstClr>
                </a:outerShdw>
              </a:effectLst>
            </c:spPr>
          </c:dPt>
          <c:dLbls>
            <c:dLbl>
              <c:idx val="3"/>
              <c:layout>
                <c:manualLayout>
                  <c:x val="-2.3768085629921259E-2"/>
                  <c:y val="-0.12674814673055199"/>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შრომის ანაზღაურება</c:v>
                </c:pt>
                <c:pt idx="1">
                  <c:v>საქონელი და მომსახურება</c:v>
                </c:pt>
                <c:pt idx="2">
                  <c:v>სუფსიდია</c:v>
                </c:pt>
                <c:pt idx="3">
                  <c:v>სოციალური</c:v>
                </c:pt>
                <c:pt idx="4">
                  <c:v>სხვა ხარჯები</c:v>
                </c:pt>
                <c:pt idx="5">
                  <c:v>არაფინანსური აქტივების ზრდა</c:v>
                </c:pt>
              </c:strCache>
            </c:strRef>
          </c:cat>
          <c:val>
            <c:numRef>
              <c:f>Sheet1!$B$2:$B$7</c:f>
              <c:numCache>
                <c:formatCode>General</c:formatCode>
                <c:ptCount val="6"/>
                <c:pt idx="0">
                  <c:v>2997400</c:v>
                </c:pt>
                <c:pt idx="1">
                  <c:v>2435000</c:v>
                </c:pt>
                <c:pt idx="2">
                  <c:v>5766000</c:v>
                </c:pt>
                <c:pt idx="3">
                  <c:v>748100</c:v>
                </c:pt>
                <c:pt idx="4">
                  <c:v>459700</c:v>
                </c:pt>
                <c:pt idx="5">
                  <c:v>13476200</c:v>
                </c:pt>
              </c:numCache>
            </c:numRef>
          </c:val>
        </c:ser>
        <c:dLbls>
          <c:dLblPos val="ctr"/>
          <c:showLegendKey val="0"/>
          <c:showVal val="0"/>
          <c:showCatName val="0"/>
          <c:showSerName val="0"/>
          <c:showPercent val="1"/>
          <c:showBubbleSize val="0"/>
          <c:showLeaderLines val="1"/>
        </c:dLbls>
        <c:firstSliceAng val="10"/>
      </c:pieChart>
      <c:spPr>
        <a:noFill/>
        <a:ln>
          <a:noFill/>
        </a:ln>
        <a:effectLst/>
      </c:spPr>
    </c:plotArea>
    <c:legend>
      <c:legendPos val="r"/>
      <c:layout>
        <c:manualLayout>
          <c:xMode val="edge"/>
          <c:yMode val="edge"/>
          <c:x val="0.64508735236220482"/>
          <c:y val="0.25944037528048874"/>
          <c:w val="0.34866264763779525"/>
          <c:h val="0.62636142800434125"/>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0B4A65-3093-4C8A-916E-9F9B5F2CD2AC}" type="datetimeFigureOut">
              <a:rPr lang="en-US" smtClean="0"/>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1693933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B4A65-3093-4C8A-916E-9F9B5F2CD2AC}" type="datetimeFigureOut">
              <a:rPr lang="en-US" smtClean="0"/>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355763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B4A65-3093-4C8A-916E-9F9B5F2CD2AC}" type="datetimeFigureOut">
              <a:rPr lang="en-US" smtClean="0"/>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419964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B4A65-3093-4C8A-916E-9F9B5F2CD2AC}" type="datetimeFigureOut">
              <a:rPr lang="en-US" smtClean="0"/>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422654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0B4A65-3093-4C8A-916E-9F9B5F2CD2AC}" type="datetimeFigureOut">
              <a:rPr lang="en-US" smtClean="0"/>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9932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0B4A65-3093-4C8A-916E-9F9B5F2CD2AC}" type="datetimeFigureOut">
              <a:rPr lang="en-US" smtClean="0"/>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2801601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0B4A65-3093-4C8A-916E-9F9B5F2CD2AC}" type="datetimeFigureOut">
              <a:rPr lang="en-US" smtClean="0"/>
              <a:t>10/18/2023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4109904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0B4A65-3093-4C8A-916E-9F9B5F2CD2AC}" type="datetimeFigureOut">
              <a:rPr lang="en-US" smtClean="0"/>
              <a:t>10/18/2023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1386321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0B4A65-3093-4C8A-916E-9F9B5F2CD2AC}" type="datetimeFigureOut">
              <a:rPr lang="en-US" smtClean="0"/>
              <a:t>10/18/2023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365757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0B4A65-3093-4C8A-916E-9F9B5F2CD2AC}" type="datetimeFigureOut">
              <a:rPr lang="en-US" smtClean="0"/>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1656690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0B4A65-3093-4C8A-916E-9F9B5F2CD2AC}" type="datetimeFigureOut">
              <a:rPr lang="en-US" smtClean="0"/>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7C2A7-D542-43CD-87E6-1D442B9305D7}" type="slidenum">
              <a:rPr lang="en-US" smtClean="0"/>
              <a:t>‹#›</a:t>
            </a:fld>
            <a:endParaRPr lang="en-US"/>
          </a:p>
        </p:txBody>
      </p:sp>
    </p:spTree>
    <p:extLst>
      <p:ext uri="{BB962C8B-B14F-4D97-AF65-F5344CB8AC3E}">
        <p14:creationId xmlns:p14="http://schemas.microsoft.com/office/powerpoint/2010/main" val="15626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0B4A65-3093-4C8A-916E-9F9B5F2CD2AC}" type="datetimeFigureOut">
              <a:rPr lang="en-US" smtClean="0"/>
              <a:t>10/18/2023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7C2A7-D542-43CD-87E6-1D442B9305D7}" type="slidenum">
              <a:rPr lang="en-US" smtClean="0"/>
              <a:t>‹#›</a:t>
            </a:fld>
            <a:endParaRPr lang="en-US"/>
          </a:p>
        </p:txBody>
      </p:sp>
    </p:spTree>
    <p:extLst>
      <p:ext uri="{BB962C8B-B14F-4D97-AF65-F5344CB8AC3E}">
        <p14:creationId xmlns:p14="http://schemas.microsoft.com/office/powerpoint/2010/main" val="2123863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726270" y="602920"/>
            <a:ext cx="1963082" cy="2822693"/>
          </a:xfrm>
          <a:prstGeom prst="rect">
            <a:avLst/>
          </a:prstGeom>
        </p:spPr>
      </p:pic>
      <p:sp>
        <p:nvSpPr>
          <p:cNvPr id="4" name="TextBox 3"/>
          <p:cNvSpPr txBox="1"/>
          <p:nvPr/>
        </p:nvSpPr>
        <p:spPr>
          <a:xfrm>
            <a:off x="2757577" y="3536830"/>
            <a:ext cx="5900468" cy="646331"/>
          </a:xfrm>
          <a:prstGeom prst="rect">
            <a:avLst/>
          </a:prstGeom>
          <a:noFill/>
        </p:spPr>
        <p:txBody>
          <a:bodyPr wrap="square" rtlCol="0">
            <a:spAutoFit/>
          </a:bodyPr>
          <a:lstStyle/>
          <a:p>
            <a:pPr algn="ctr"/>
            <a:r>
              <a:rPr lang="ka-GE" b="1" dirty="0">
                <a:effectLst>
                  <a:outerShdw blurRad="38100" dist="19050" dir="2700000" algn="tl">
                    <a:schemeClr val="dk1">
                      <a:alpha val="40000"/>
                    </a:schemeClr>
                  </a:outerShdw>
                </a:effectLst>
              </a:rPr>
              <a:t>ამბროლაურის მუნიციპალიტეტის </a:t>
            </a:r>
            <a:r>
              <a:rPr lang="en-US" b="1" dirty="0">
                <a:effectLst>
                  <a:outerShdw blurRad="38100" dist="19050" dir="2700000" algn="tl">
                    <a:schemeClr val="dk1">
                      <a:alpha val="40000"/>
                    </a:schemeClr>
                  </a:outerShdw>
                </a:effectLst>
              </a:rPr>
              <a:t>20</a:t>
            </a:r>
            <a:r>
              <a:rPr lang="ka-GE" b="1" dirty="0" smtClean="0">
                <a:effectLst>
                  <a:outerShdw blurRad="38100" dist="19050" dir="2700000" algn="tl">
                    <a:schemeClr val="dk1">
                      <a:alpha val="40000"/>
                    </a:schemeClr>
                  </a:outerShdw>
                </a:effectLst>
              </a:rPr>
              <a:t>24</a:t>
            </a:r>
            <a:r>
              <a:rPr lang="en-US" b="1" dirty="0">
                <a:effectLst>
                  <a:outerShdw blurRad="38100" dist="19050" dir="2700000" algn="tl">
                    <a:schemeClr val="dk1">
                      <a:alpha val="40000"/>
                    </a:schemeClr>
                  </a:outerShdw>
                </a:effectLst>
              </a:rPr>
              <a:t> </a:t>
            </a:r>
            <a:r>
              <a:rPr lang="ru-RU" b="1" dirty="0" smtClean="0">
                <a:effectLst>
                  <a:outerShdw blurRad="38100" dist="19050" dir="2700000" algn="tl">
                    <a:schemeClr val="dk1">
                      <a:alpha val="40000"/>
                    </a:schemeClr>
                  </a:outerShdw>
                </a:effectLst>
              </a:rPr>
              <a:t>წლ</a:t>
            </a:r>
            <a:r>
              <a:rPr lang="ka-GE" b="1" dirty="0" smtClean="0">
                <a:effectLst>
                  <a:outerShdw blurRad="38100" dist="19050" dir="2700000" algn="tl">
                    <a:schemeClr val="dk1">
                      <a:alpha val="40000"/>
                    </a:schemeClr>
                  </a:outerShdw>
                </a:effectLst>
              </a:rPr>
              <a:t>ის</a:t>
            </a:r>
            <a:endParaRPr lang="en-US" dirty="0"/>
          </a:p>
          <a:p>
            <a:pPr algn="ctr"/>
            <a:r>
              <a:rPr lang="ka-GE" b="1" dirty="0" smtClean="0">
                <a:effectLst>
                  <a:outerShdw blurRad="38100" dist="19050" dir="2700000" algn="tl">
                    <a:schemeClr val="dk1">
                      <a:alpha val="40000"/>
                    </a:schemeClr>
                  </a:outerShdw>
                </a:effectLst>
              </a:rPr>
              <a:t>ბიუჯეტი</a:t>
            </a:r>
            <a:endParaRPr lang="en-US" dirty="0"/>
          </a:p>
        </p:txBody>
      </p:sp>
    </p:spTree>
    <p:extLst>
      <p:ext uri="{BB962C8B-B14F-4D97-AF65-F5344CB8AC3E}">
        <p14:creationId xmlns:p14="http://schemas.microsoft.com/office/powerpoint/2010/main" val="3438848171"/>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37255810"/>
              </p:ext>
            </p:extLst>
          </p:nvPr>
        </p:nvGraphicFramePr>
        <p:xfrm>
          <a:off x="441384" y="1140557"/>
          <a:ext cx="10747078" cy="3957652"/>
        </p:xfrm>
        <a:graphic>
          <a:graphicData uri="http://schemas.openxmlformats.org/drawingml/2006/table">
            <a:tbl>
              <a:tblPr firstRow="1" firstCol="1" bandRow="1">
                <a:tableStyleId>{5C22544A-7EE6-4342-B048-85BDC9FD1C3A}</a:tableStyleId>
              </a:tblPr>
              <a:tblGrid>
                <a:gridCol w="836123"/>
                <a:gridCol w="4333221"/>
                <a:gridCol w="930697"/>
                <a:gridCol w="930697"/>
                <a:gridCol w="930697"/>
                <a:gridCol w="930697"/>
                <a:gridCol w="930697"/>
                <a:gridCol w="924249"/>
              </a:tblGrid>
              <a:tr h="1209282">
                <a:tc>
                  <a:txBody>
                    <a:bodyPr/>
                    <a:lstStyle/>
                    <a:p>
                      <a:pPr marL="0" marR="0" algn="ctr">
                        <a:lnSpc>
                          <a:spcPct val="107000"/>
                        </a:lnSpc>
                        <a:spcBef>
                          <a:spcPts val="0"/>
                        </a:spcBef>
                        <a:spcAft>
                          <a:spcPts val="0"/>
                        </a:spcAft>
                      </a:pPr>
                      <a:r>
                        <a:rPr lang="ru-RU" sz="800" dirty="0">
                          <a:effectLst/>
                        </a:rPr>
                        <a:t>პროგრამული კოდი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en-US" sz="800" dirty="0">
                          <a:effectLst/>
                        </a:rPr>
                        <a:t> </a:t>
                      </a:r>
                      <a:r>
                        <a:rPr lang="ru-RU" sz="800" dirty="0">
                          <a:effectLst/>
                        </a:rPr>
                        <a:t>პრიორიტეტი, პროგრამა, ქვეპროგრამა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2022 ფაქტი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2023 წლის გეგმა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2024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2025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2026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2027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549674">
                <a:tc>
                  <a:txBody>
                    <a:bodyPr/>
                    <a:lstStyle/>
                    <a:p>
                      <a:pPr marL="0" marR="0" algn="ctr">
                        <a:lnSpc>
                          <a:spcPct val="107000"/>
                        </a:lnSpc>
                        <a:spcBef>
                          <a:spcPts val="0"/>
                        </a:spcBef>
                        <a:spcAft>
                          <a:spcPts val="0"/>
                        </a:spcAft>
                      </a:pPr>
                      <a:r>
                        <a:rPr lang="ru-RU" sz="800">
                          <a:effectLst/>
                        </a:rPr>
                        <a:t> 03 00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 დასუფთავება და გარემოს დაცვა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996.8</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1,098.7</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1,160.1</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1,234.3</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1,316.2</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800">
                          <a:effectLst/>
                        </a:rPr>
                        <a:t>1,392.2</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549674">
                <a:tc>
                  <a:txBody>
                    <a:bodyPr/>
                    <a:lstStyle/>
                    <a:p>
                      <a:pPr marL="0" marR="0" algn="ctr">
                        <a:lnSpc>
                          <a:spcPct val="107000"/>
                        </a:lnSpc>
                        <a:spcBef>
                          <a:spcPts val="0"/>
                        </a:spcBef>
                        <a:spcAft>
                          <a:spcPts val="0"/>
                        </a:spcAft>
                      </a:pPr>
                      <a:r>
                        <a:rPr lang="ru-RU" sz="800">
                          <a:effectLst/>
                        </a:rPr>
                        <a:t> 03 01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დასუფთავება და ნარჩენების გატანა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916.4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973.0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1,032.5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1,102.5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1,172.5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1,242.5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549674">
                <a:tc>
                  <a:txBody>
                    <a:bodyPr/>
                    <a:lstStyle/>
                    <a:p>
                      <a:pPr marL="0" marR="0" algn="ctr">
                        <a:lnSpc>
                          <a:spcPct val="107000"/>
                        </a:lnSpc>
                        <a:spcBef>
                          <a:spcPts val="0"/>
                        </a:spcBef>
                        <a:spcAft>
                          <a:spcPts val="0"/>
                        </a:spcAft>
                      </a:pPr>
                      <a:r>
                        <a:rPr lang="ru-RU" sz="800">
                          <a:effectLst/>
                        </a:rPr>
                        <a:t> 03 02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მწვანე ნარგავების მოვლა-პატრონობა, განვითარება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69.3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90.9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97.7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103.7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109.7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115.7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549674">
                <a:tc>
                  <a:txBody>
                    <a:bodyPr/>
                    <a:lstStyle/>
                    <a:p>
                      <a:pPr marL="0" marR="0" algn="ctr">
                        <a:lnSpc>
                          <a:spcPct val="107000"/>
                        </a:lnSpc>
                        <a:spcBef>
                          <a:spcPts val="0"/>
                        </a:spcBef>
                        <a:spcAft>
                          <a:spcPts val="0"/>
                        </a:spcAft>
                      </a:pPr>
                      <a:r>
                        <a:rPr lang="ru-RU" sz="800">
                          <a:effectLst/>
                        </a:rPr>
                        <a:t> 03 03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კაპიტალური დაბანდებები დასუფთავების სფეროში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11.1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20.0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14.0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14.0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14.0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549674">
                <a:tc>
                  <a:txBody>
                    <a:bodyPr/>
                    <a:lstStyle/>
                    <a:p>
                      <a:pPr marL="0" marR="0" algn="ctr">
                        <a:lnSpc>
                          <a:spcPct val="107000"/>
                        </a:lnSpc>
                        <a:spcBef>
                          <a:spcPts val="0"/>
                        </a:spcBef>
                        <a:spcAft>
                          <a:spcPts val="0"/>
                        </a:spcAft>
                      </a:pPr>
                      <a:r>
                        <a:rPr lang="ru-RU" sz="800">
                          <a:effectLst/>
                        </a:rPr>
                        <a:t> 03 04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უპატრონო ცხოველების მოვლითი ღონისძიებები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dirty="0">
                          <a:effectLst/>
                        </a:rPr>
                        <a:t>              -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24.8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9.9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14.1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a:effectLst/>
                        </a:rPr>
                        <a:t>           20.0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800" dirty="0">
                          <a:effectLst/>
                        </a:rPr>
                        <a:t>           20.0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3" name="TextBox 2"/>
          <p:cNvSpPr txBox="1"/>
          <p:nvPr/>
        </p:nvSpPr>
        <p:spPr>
          <a:xfrm>
            <a:off x="500331" y="577970"/>
            <a:ext cx="4485736" cy="369332"/>
          </a:xfrm>
          <a:prstGeom prst="rect">
            <a:avLst/>
          </a:prstGeom>
          <a:noFill/>
        </p:spPr>
        <p:txBody>
          <a:bodyPr wrap="square" rtlCol="0">
            <a:spAutoFit/>
          </a:bodyPr>
          <a:lstStyle/>
          <a:p>
            <a:r>
              <a:rPr lang="ka-GE" dirty="0"/>
              <a:t>დასუფთავება და გარემოს დაცვა</a:t>
            </a:r>
            <a:endParaRPr lang="en-US" dirty="0"/>
          </a:p>
        </p:txBody>
      </p:sp>
    </p:spTree>
    <p:extLst>
      <p:ext uri="{BB962C8B-B14F-4D97-AF65-F5344CB8AC3E}">
        <p14:creationId xmlns:p14="http://schemas.microsoft.com/office/powerpoint/2010/main" val="903945888"/>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63390219"/>
              </p:ext>
            </p:extLst>
          </p:nvPr>
        </p:nvGraphicFramePr>
        <p:xfrm>
          <a:off x="297665" y="201472"/>
          <a:ext cx="11503269" cy="6227933"/>
        </p:xfrm>
        <a:graphic>
          <a:graphicData uri="http://schemas.openxmlformats.org/drawingml/2006/table">
            <a:tbl>
              <a:tblPr firstRow="1" firstCol="1" bandRow="1">
                <a:tableStyleId>{5C22544A-7EE6-4342-B048-85BDC9FD1C3A}</a:tableStyleId>
              </a:tblPr>
              <a:tblGrid>
                <a:gridCol w="656487"/>
                <a:gridCol w="1251428"/>
                <a:gridCol w="120210"/>
                <a:gridCol w="1987412"/>
                <a:gridCol w="2315654"/>
                <a:gridCol w="120210"/>
                <a:gridCol w="1264249"/>
                <a:gridCol w="1264249"/>
                <a:gridCol w="1264249"/>
                <a:gridCol w="1259121"/>
              </a:tblGrid>
              <a:tr h="345828">
                <a:tc>
                  <a:txBody>
                    <a:bodyPr/>
                    <a:lstStyle/>
                    <a:p>
                      <a:pPr marL="0" marR="0" algn="ctr">
                        <a:lnSpc>
                          <a:spcPct val="107000"/>
                        </a:lnSpc>
                        <a:spcBef>
                          <a:spcPts val="0"/>
                        </a:spcBef>
                        <a:spcAft>
                          <a:spcPts val="0"/>
                        </a:spcAft>
                      </a:pPr>
                      <a:r>
                        <a:rPr lang="en-US" sz="900" dirty="0" err="1">
                          <a:effectLst/>
                        </a:rPr>
                        <a:t>კოდი</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rowSpan="2">
                  <a:txBody>
                    <a:bodyPr/>
                    <a:lstStyle/>
                    <a:p>
                      <a:pPr marL="0" marR="0" algn="ctr">
                        <a:lnSpc>
                          <a:spcPct val="107000"/>
                        </a:lnSpc>
                        <a:spcBef>
                          <a:spcPts val="0"/>
                        </a:spcBef>
                        <a:spcAft>
                          <a:spcPts val="0"/>
                        </a:spcAft>
                      </a:pPr>
                      <a:r>
                        <a:rPr lang="en-US" sz="900">
                          <a:effectLst/>
                        </a:rPr>
                        <a:t>პროგრამის დასახელება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rowSpan="2" gridSpan="4">
                  <a:txBody>
                    <a:bodyPr/>
                    <a:lstStyle/>
                    <a:p>
                      <a:pPr marL="0" marR="0" algn="ctr">
                        <a:lnSpc>
                          <a:spcPct val="107000"/>
                        </a:lnSpc>
                        <a:spcBef>
                          <a:spcPts val="0"/>
                        </a:spcBef>
                        <a:spcAft>
                          <a:spcPts val="0"/>
                        </a:spcAft>
                      </a:pPr>
                      <a:r>
                        <a:rPr lang="en-US" sz="900">
                          <a:effectLst/>
                        </a:rPr>
                        <a:t>დასუფთავება და ნარჩენების გატანა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algn="ctr">
                        <a:lnSpc>
                          <a:spcPct val="107000"/>
                        </a:lnSpc>
                        <a:spcBef>
                          <a:spcPts val="0"/>
                        </a:spcBef>
                        <a:spcAft>
                          <a:spcPts val="0"/>
                        </a:spcAft>
                      </a:pPr>
                      <a:r>
                        <a:rPr lang="en-US" sz="900">
                          <a:effectLst/>
                        </a:rPr>
                        <a:t>2024 წლის დაფინანსება</a:t>
                      </a:r>
                      <a:br>
                        <a:rPr lang="en-US" sz="900">
                          <a:effectLst/>
                        </a:rPr>
                      </a:br>
                      <a:r>
                        <a:rPr lang="en-US" sz="900">
                          <a:effectLst/>
                        </a:rPr>
                        <a:t> ათას ლარში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2025 წლის დაფინანსება</a:t>
                      </a:r>
                      <a:br>
                        <a:rPr lang="en-US" sz="900">
                          <a:effectLst/>
                        </a:rPr>
                      </a:br>
                      <a:r>
                        <a:rPr lang="en-US" sz="900">
                          <a:effectLst/>
                        </a:rPr>
                        <a:t> ათას ლარში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2026 წლის დაფინანსება</a:t>
                      </a:r>
                      <a:br>
                        <a:rPr lang="en-US" sz="900">
                          <a:effectLst/>
                        </a:rPr>
                      </a:br>
                      <a:r>
                        <a:rPr lang="en-US" sz="900">
                          <a:effectLst/>
                        </a:rPr>
                        <a:t> ათას ლარში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2027 წლის დაფინანსება</a:t>
                      </a:r>
                      <a:br>
                        <a:rPr lang="en-US" sz="900">
                          <a:effectLst/>
                        </a:rPr>
                      </a:br>
                      <a:r>
                        <a:rPr lang="en-US" sz="900">
                          <a:effectLst/>
                        </a:rPr>
                        <a:t> ათას ლარში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r h="124499">
                <a:tc>
                  <a:txBody>
                    <a:bodyPr/>
                    <a:lstStyle/>
                    <a:p>
                      <a:pPr marL="0" marR="0" algn="ctr">
                        <a:lnSpc>
                          <a:spcPct val="107000"/>
                        </a:lnSpc>
                        <a:spcBef>
                          <a:spcPts val="0"/>
                        </a:spcBef>
                        <a:spcAft>
                          <a:spcPts val="0"/>
                        </a:spcAft>
                      </a:pPr>
                      <a:r>
                        <a:rPr lang="en-US" sz="900">
                          <a:effectLst/>
                        </a:rPr>
                        <a:t>03 01</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gn="ctr">
                        <a:lnSpc>
                          <a:spcPct val="107000"/>
                        </a:lnSpc>
                        <a:spcBef>
                          <a:spcPts val="0"/>
                        </a:spcBef>
                        <a:spcAft>
                          <a:spcPts val="0"/>
                        </a:spcAft>
                      </a:pPr>
                      <a:r>
                        <a:rPr lang="ru-RU" sz="900">
                          <a:effectLst/>
                        </a:rPr>
                        <a:t>       1,032.5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ru-RU" sz="900">
                          <a:effectLst/>
                        </a:rPr>
                        <a:t>       1,102.5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ru-RU" sz="900">
                          <a:effectLst/>
                        </a:rPr>
                        <a:t>       1,172.5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ru-RU" sz="900">
                          <a:effectLst/>
                        </a:rPr>
                        <a:t>       1,242.5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r h="359662">
                <a:tc gridSpan="2">
                  <a:txBody>
                    <a:bodyPr/>
                    <a:lstStyle/>
                    <a:p>
                      <a:pPr marL="0" marR="0" algn="ctr">
                        <a:lnSpc>
                          <a:spcPct val="107000"/>
                        </a:lnSpc>
                        <a:spcBef>
                          <a:spcPts val="0"/>
                        </a:spcBef>
                        <a:spcAft>
                          <a:spcPts val="0"/>
                        </a:spcAft>
                      </a:pPr>
                      <a:r>
                        <a:rPr lang="en-US" sz="900">
                          <a:effectLst/>
                        </a:rPr>
                        <a:t>პროგრამის განმახორციელებელი სამსახური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gridSpan="8">
                  <a:txBody>
                    <a:bodyPr/>
                    <a:lstStyle/>
                    <a:p>
                      <a:pPr marL="0" marR="0">
                        <a:lnSpc>
                          <a:spcPct val="107000"/>
                        </a:lnSpc>
                        <a:spcBef>
                          <a:spcPts val="0"/>
                        </a:spcBef>
                        <a:spcAft>
                          <a:spcPts val="0"/>
                        </a:spcAft>
                      </a:pPr>
                      <a:r>
                        <a:rPr lang="ru-RU" sz="1000">
                          <a:effectLst/>
                        </a:rPr>
                        <a:t>ა(ა)იპ </a:t>
                      </a:r>
                      <a:r>
                        <a:rPr lang="ka-GE" sz="1000">
                          <a:effectLst/>
                        </a:rPr>
                        <a:t>„</a:t>
                      </a:r>
                      <a:r>
                        <a:rPr lang="ru-RU" sz="1000">
                          <a:effectLst/>
                        </a:rPr>
                        <a:t>ამბროლაურის მუნიციპალიტეტის დასუფთავების და კეთილმოწყობის სამსახური</a:t>
                      </a:r>
                      <a:r>
                        <a:rPr lang="ka-GE" sz="1000">
                          <a:effectLst/>
                        </a:rPr>
                        <a:t>“</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08395">
                <a:tc gridSpan="2">
                  <a:txBody>
                    <a:bodyPr/>
                    <a:lstStyle/>
                    <a:p>
                      <a:pPr marL="0" marR="0" algn="ctr">
                        <a:lnSpc>
                          <a:spcPct val="107000"/>
                        </a:lnSpc>
                        <a:spcBef>
                          <a:spcPts val="0"/>
                        </a:spcBef>
                        <a:spcAft>
                          <a:spcPts val="0"/>
                        </a:spcAft>
                      </a:pPr>
                      <a:r>
                        <a:rPr lang="en-US" sz="900">
                          <a:effectLst/>
                        </a:rPr>
                        <a:t>პროგრამის აღწერა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gridSpan="8">
                  <a:txBody>
                    <a:bodyPr/>
                    <a:lstStyle/>
                    <a:p>
                      <a:pPr marL="0" marR="0">
                        <a:lnSpc>
                          <a:spcPct val="107000"/>
                        </a:lnSpc>
                        <a:spcBef>
                          <a:spcPts val="0"/>
                        </a:spcBef>
                        <a:spcAft>
                          <a:spcPts val="0"/>
                        </a:spcAft>
                      </a:pPr>
                      <a:r>
                        <a:rPr lang="ru-RU" sz="1000" dirty="0">
                          <a:effectLst/>
                        </a:rPr>
                        <a:t>პროგრამის ფარგლებში ა(ა)იპ </a:t>
                      </a:r>
                      <a:r>
                        <a:rPr lang="ka-GE" sz="1000" dirty="0">
                          <a:effectLst/>
                        </a:rPr>
                        <a:t>„</a:t>
                      </a:r>
                      <a:r>
                        <a:rPr lang="ru-RU" sz="1000" dirty="0">
                          <a:effectLst/>
                        </a:rPr>
                        <a:t>ამბროლაურის </a:t>
                      </a:r>
                      <a:r>
                        <a:rPr lang="ka-GE" sz="1000" dirty="0">
                          <a:effectLst/>
                        </a:rPr>
                        <a:t>მუნიციპალიტეტის დასუფთავების და </a:t>
                      </a:r>
                      <a:r>
                        <a:rPr lang="ru-RU" sz="1000" dirty="0">
                          <a:effectLst/>
                        </a:rPr>
                        <a:t>კეთილმოწყობის სამსახური</a:t>
                      </a:r>
                      <a:r>
                        <a:rPr lang="ka-GE" sz="1000" dirty="0">
                          <a:effectLst/>
                        </a:rPr>
                        <a:t>“</a:t>
                      </a:r>
                      <a:r>
                        <a:rPr lang="ru-RU" sz="1000" dirty="0">
                          <a:effectLst/>
                        </a:rPr>
                        <a:t> ახორციელებს ქალაქსა და მუნიციპალიტეტში შემავალ</a:t>
                      </a:r>
                      <a:r>
                        <a:rPr lang="ka-GE" sz="1000" dirty="0">
                          <a:effectLst/>
                        </a:rPr>
                        <a:t>ი</a:t>
                      </a:r>
                      <a:r>
                        <a:rPr lang="ru-RU" sz="1000" dirty="0">
                          <a:effectLst/>
                        </a:rPr>
                        <a:t> ადმინისტრაციული ერთეულებიდან ნარჩენების მოგროვებას და გატანას, რომელსაც ემსახურება 5 ერთეული ნაგვის გამტანი ავტომანქანა. ნარჩენების გატანა (კონტეინერების დაცლა) ხორციელდება ქალაქ ამბროლაურიდან და მუნიციპალიტეტის </a:t>
                      </a:r>
                      <a:r>
                        <a:rPr lang="ka-GE" sz="1000" dirty="0">
                          <a:effectLst/>
                          <a:highlight>
                            <a:srgbClr val="FFFF00"/>
                          </a:highlight>
                        </a:rPr>
                        <a:t>67</a:t>
                      </a:r>
                      <a:r>
                        <a:rPr lang="ru-RU" sz="1000" dirty="0">
                          <a:effectLst/>
                        </a:rPr>
                        <a:t> სოფლიდან. შეგროვებული ნარჩენები გადის ქვა</a:t>
                      </a:r>
                      <a:r>
                        <a:rPr lang="ka-GE" sz="1000" dirty="0">
                          <a:effectLst/>
                        </a:rPr>
                        <a:t>ბ</a:t>
                      </a:r>
                      <a:r>
                        <a:rPr lang="ru-RU" sz="1000" dirty="0">
                          <a:effectLst/>
                        </a:rPr>
                        <a:t>ტკრის ნაგავსაყრელებზე. მუნიციპალიტეტის ტერიტორიაზე ჯამში განთავსებული კონტეინერების რაოდენობა შეადგენს </a:t>
                      </a:r>
                      <a:r>
                        <a:rPr lang="ka-GE" sz="1000" dirty="0">
                          <a:effectLst/>
                        </a:rPr>
                        <a:t>710</a:t>
                      </a:r>
                      <a:r>
                        <a:rPr lang="ru-RU" sz="1000" dirty="0">
                          <a:effectLst/>
                        </a:rPr>
                        <a:t> ერთეულს  მათ შორის </a:t>
                      </a:r>
                      <a:r>
                        <a:rPr lang="ka-GE" sz="1000" dirty="0">
                          <a:effectLst/>
                          <a:highlight>
                            <a:srgbClr val="FFFF00"/>
                          </a:highlight>
                        </a:rPr>
                        <a:t>164</a:t>
                      </a:r>
                      <a:r>
                        <a:rPr lang="ru-RU" sz="1000" dirty="0">
                          <a:effectLst/>
                        </a:rPr>
                        <a:t> განთავსებულია ქ. ამბროლაურში და </a:t>
                      </a:r>
                      <a:r>
                        <a:rPr lang="ka-GE" sz="1000" dirty="0">
                          <a:effectLst/>
                          <a:highlight>
                            <a:srgbClr val="FFFF00"/>
                          </a:highlight>
                        </a:rPr>
                        <a:t>546</a:t>
                      </a:r>
                      <a:r>
                        <a:rPr lang="ka-GE" sz="1000" dirty="0">
                          <a:effectLst/>
                        </a:rPr>
                        <a:t>- </a:t>
                      </a:r>
                      <a:r>
                        <a:rPr lang="ru-RU" sz="1000" dirty="0">
                          <a:effectLst/>
                        </a:rPr>
                        <a:t>მუნიციპალიტეტის სოფლებში. </a:t>
                      </a:r>
                      <a:br>
                        <a:rPr lang="ru-RU" sz="1000" dirty="0">
                          <a:effectLst/>
                        </a:rPr>
                      </a:br>
                      <a:r>
                        <a:rPr lang="ru-RU" sz="1000" dirty="0">
                          <a:effectLst/>
                        </a:rPr>
                        <a:t>პროგრამის ფარგლებში მუნიციპალიტეტის ტერიტორიიდან ყოველდღიურად გადის დაახლოებით </a:t>
                      </a:r>
                      <a:r>
                        <a:rPr lang="ka-GE" sz="1000" dirty="0">
                          <a:effectLst/>
                        </a:rPr>
                        <a:t>6</a:t>
                      </a:r>
                      <a:r>
                        <a:rPr lang="ru-RU" sz="1000" dirty="0">
                          <a:effectLst/>
                        </a:rPr>
                        <a:t>0 მ/კუბ ნარჩენი, ზაფხულის სეზონზე საგრძნობლად იზრდება გატანილი ნარჩენის მოცულობა.</a:t>
                      </a:r>
                      <a:br>
                        <a:rPr lang="ru-RU" sz="1000" dirty="0">
                          <a:effectLst/>
                        </a:rPr>
                      </a:br>
                      <a:r>
                        <a:rPr lang="ru-RU" sz="1000" dirty="0">
                          <a:effectLst/>
                        </a:rPr>
                        <a:t>პროგრამის ფარგლებში ხორციელდება 71150 მ² ქუჩების, 15985 მ² ტროტუარების</a:t>
                      </a:r>
                      <a:r>
                        <a:rPr lang="ka-GE" sz="1000" dirty="0">
                          <a:effectLst/>
                        </a:rPr>
                        <a:t>,  19243</a:t>
                      </a:r>
                      <a:r>
                        <a:rPr lang="ru-RU" sz="1000" dirty="0">
                          <a:effectLst/>
                        </a:rPr>
                        <a:t> მ² სკვერების </a:t>
                      </a:r>
                      <a:r>
                        <a:rPr lang="ka-GE" sz="1000" dirty="0">
                          <a:effectLst/>
                        </a:rPr>
                        <a:t>და 6555 მ</a:t>
                      </a:r>
                      <a:r>
                        <a:rPr lang="ka-GE" sz="1000" baseline="30000" dirty="0">
                          <a:effectLst/>
                        </a:rPr>
                        <a:t>2</a:t>
                      </a:r>
                      <a:r>
                        <a:rPr lang="ka-GE" sz="1000" dirty="0">
                          <a:effectLst/>
                        </a:rPr>
                        <a:t> გაზონების დასუფთავება</a:t>
                      </a:r>
                      <a:r>
                        <a:rPr lang="ru-RU" sz="1000" dirty="0">
                          <a:effectLst/>
                        </a:rPr>
                        <a:t>.</a:t>
                      </a:r>
                      <a:br>
                        <a:rPr lang="ru-RU" sz="1000" dirty="0">
                          <a:effectLst/>
                        </a:rPr>
                      </a:br>
                      <a:r>
                        <a:rPr lang="ru-RU" sz="1000" dirty="0">
                          <a:effectLst/>
                        </a:rPr>
                        <a:t>პროგრამიდან ფინანსდება ქალაქის სასაფლაოს მოვლა–პატრონობა, მუნიციპალიტეტის ტერიტორიაზე განთავსებული საზოგადოებრივი ტუალეტების მოვლა-შენახვა, ამბროლაურის მუნიციპალიტეტის ადგილობრივი თვითმმართველობის ორგანოების ადმინისტრაციული შენობისათვის შესაბამისი მომსახურეობის გაწევა და სხვა სამუშაოების შესრულება.</a:t>
                      </a:r>
                      <a:br>
                        <a:rPr lang="ru-RU" sz="1000" dirty="0">
                          <a:effectLst/>
                        </a:rPr>
                      </a:br>
                      <a:r>
                        <a:rPr lang="ru-RU" sz="1000" dirty="0">
                          <a:effectLst/>
                        </a:rPr>
                        <a:t>პროგრამისთვის გამოყოფილ ასიგნებები ასევე მოიცავს ა(ა)იპ </a:t>
                      </a:r>
                      <a:r>
                        <a:rPr lang="ka-GE" sz="1000" dirty="0">
                          <a:effectLst/>
                        </a:rPr>
                        <a:t>„</a:t>
                      </a:r>
                      <a:r>
                        <a:rPr lang="ru-RU" sz="1000" dirty="0">
                          <a:effectLst/>
                        </a:rPr>
                        <a:t>ამბროლაურის მუნიციპალიტეტის დასუფთავების და კეთილმოწყობის სამსახურის</a:t>
                      </a:r>
                      <a:r>
                        <a:rPr lang="ka-GE" sz="1000" dirty="0">
                          <a:effectLst/>
                        </a:rPr>
                        <a:t>“</a:t>
                      </a:r>
                      <a:r>
                        <a:rPr lang="ru-RU" sz="1000" dirty="0">
                          <a:effectLst/>
                        </a:rPr>
                        <a:t> ადმინისტრაციულ ხარჯებს, მათ შორის, ხელშეკრულებით აყვანილ</a:t>
                      </a:r>
                      <a:r>
                        <a:rPr lang="ka-GE" sz="1000" dirty="0">
                          <a:effectLst/>
                        </a:rPr>
                        <a:t>ი</a:t>
                      </a:r>
                      <a:r>
                        <a:rPr lang="ru-RU" sz="1000" dirty="0">
                          <a:effectLst/>
                        </a:rPr>
                        <a:t> პერსონალის (მე</a:t>
                      </a:r>
                      <a:r>
                        <a:rPr lang="ka-GE" sz="1000" dirty="0">
                          <a:effectLst/>
                        </a:rPr>
                        <a:t>ე</a:t>
                      </a:r>
                      <a:r>
                        <a:rPr lang="ru-RU" sz="1000" dirty="0">
                          <a:effectLst/>
                        </a:rPr>
                        <a:t>ზოვე</a:t>
                      </a:r>
                      <a:r>
                        <a:rPr lang="ka-GE" sz="1000" dirty="0">
                          <a:effectLst/>
                        </a:rPr>
                        <a:t>ე</a:t>
                      </a:r>
                      <a:r>
                        <a:rPr lang="ru-RU" sz="1000" dirty="0">
                          <a:effectLst/>
                        </a:rPr>
                        <a:t>ბი, მძღოლები, ზედამხედველები და სხვა) ხელფასებს.</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7244">
                <a:tc gridSpan="2">
                  <a:txBody>
                    <a:bodyPr/>
                    <a:lstStyle/>
                    <a:p>
                      <a:pPr marL="0" marR="0" algn="ctr">
                        <a:lnSpc>
                          <a:spcPct val="107000"/>
                        </a:lnSpc>
                        <a:spcBef>
                          <a:spcPts val="0"/>
                        </a:spcBef>
                        <a:spcAft>
                          <a:spcPts val="0"/>
                        </a:spcAft>
                      </a:pPr>
                      <a:r>
                        <a:rPr lang="en-US" sz="900">
                          <a:effectLst/>
                        </a:rPr>
                        <a:t>პროგრამის მიზანი და მოსალოდნელი შედეგი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gridSpan="8">
                  <a:txBody>
                    <a:bodyPr/>
                    <a:lstStyle/>
                    <a:p>
                      <a:pPr marL="0" marR="0">
                        <a:lnSpc>
                          <a:spcPct val="107000"/>
                        </a:lnSpc>
                        <a:spcBef>
                          <a:spcPts val="0"/>
                        </a:spcBef>
                        <a:spcAft>
                          <a:spcPts val="0"/>
                        </a:spcAft>
                      </a:pPr>
                      <a:r>
                        <a:rPr lang="ru-RU" sz="1000" dirty="0">
                          <a:effectLst/>
                        </a:rPr>
                        <a:t>ამბროლაურის მუნიციპალიტეტის ტერიტორიაზე მიღწეულ იქნება სისუფთავის და სანიტარული მდგომარეობის მაღალი დონე. მთელი წლის მანძილზე შეუფერხებლად განხორციელდება ამბროლაურის მუნიციპალიტეტის დასუფთავება და ნარჩენების გატანა; მუნიციპალიტეტის ტერიტორიაზე განთავსებულ საზოგადოებრივ ტუალ</a:t>
                      </a:r>
                      <a:r>
                        <a:rPr lang="ka-GE" sz="1000" dirty="0">
                          <a:effectLst/>
                        </a:rPr>
                        <a:t>ე</a:t>
                      </a:r>
                      <a:r>
                        <a:rPr lang="ru-RU" sz="1000" dirty="0">
                          <a:effectLst/>
                        </a:rPr>
                        <a:t>ტებში დაცული იქნება ჰიგიენური ნორმები</a:t>
                      </a:r>
                      <a:r>
                        <a:rPr lang="ka-GE" sz="1000" dirty="0">
                          <a:effectLst/>
                        </a:rPr>
                        <a:t>.</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7328">
                <a:tc>
                  <a:txBody>
                    <a:bodyPr/>
                    <a:lstStyle/>
                    <a:p>
                      <a:pPr marL="0" marR="0" algn="ctr">
                        <a:lnSpc>
                          <a:spcPct val="107000"/>
                        </a:lnSpc>
                        <a:spcBef>
                          <a:spcPts val="0"/>
                        </a:spcBef>
                        <a:spcAft>
                          <a:spcPts val="0"/>
                        </a:spcAft>
                      </a:pPr>
                      <a:r>
                        <a:rPr lang="en-US" sz="900">
                          <a:effectLst/>
                        </a:rPr>
                        <a:t>#</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gn="ctr">
                        <a:lnSpc>
                          <a:spcPct val="107000"/>
                        </a:lnSpc>
                        <a:spcBef>
                          <a:spcPts val="0"/>
                        </a:spcBef>
                        <a:spcAft>
                          <a:spcPts val="0"/>
                        </a:spcAft>
                      </a:pPr>
                      <a:r>
                        <a:rPr lang="en-US" sz="900">
                          <a:effectLst/>
                        </a:rPr>
                        <a:t>მოსალოდნელი შედეგის შეფასების ინდიკატორი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ინდიკატორის საბაზისო მაჩვენებელი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2024 წელს</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gn="ctr">
                        <a:lnSpc>
                          <a:spcPct val="107000"/>
                        </a:lnSpc>
                        <a:spcBef>
                          <a:spcPts val="0"/>
                        </a:spcBef>
                        <a:spcAft>
                          <a:spcPts val="0"/>
                        </a:spcAft>
                      </a:pPr>
                      <a:r>
                        <a:rPr lang="en-US" sz="900">
                          <a:effectLst/>
                        </a:rPr>
                        <a:t>ცდომილების ალბათობა (%/აღწერა)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2025 წელს</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2026 წელს</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2027 წელს</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r h="780650">
                <a:tc>
                  <a:txBody>
                    <a:bodyPr/>
                    <a:lstStyle/>
                    <a:p>
                      <a:pPr marL="0" marR="0" algn="ctr">
                        <a:lnSpc>
                          <a:spcPct val="107000"/>
                        </a:lnSpc>
                        <a:spcBef>
                          <a:spcPts val="0"/>
                        </a:spcBef>
                        <a:spcAft>
                          <a:spcPts val="0"/>
                        </a:spcAft>
                      </a:pPr>
                      <a:r>
                        <a:rPr lang="en-US" sz="900">
                          <a:effectLst/>
                        </a:rPr>
                        <a:t>1</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nSpc>
                          <a:spcPct val="107000"/>
                        </a:lnSpc>
                        <a:spcBef>
                          <a:spcPts val="0"/>
                        </a:spcBef>
                        <a:spcAft>
                          <a:spcPts val="0"/>
                        </a:spcAft>
                      </a:pPr>
                      <a:r>
                        <a:rPr lang="ru-RU" sz="1000">
                          <a:effectLst/>
                        </a:rPr>
                        <a:t>მუნიციპალიტეტის ტერიტორიიდან გატანილი ნარჩენების რაოდნეობა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 მუნიციპალიტეტის ტერიტორიიდან  საშუალოდ ყოველდღიურად გადის </a:t>
                      </a:r>
                      <a:r>
                        <a:rPr lang="ru-RU" sz="900">
                          <a:effectLst/>
                          <a:highlight>
                            <a:srgbClr val="FFFF00"/>
                          </a:highlight>
                        </a:rPr>
                        <a:t>60</a:t>
                      </a:r>
                      <a:r>
                        <a:rPr lang="ru-RU" sz="900">
                          <a:effectLst/>
                        </a:rPr>
                        <a:t> მეტრ კუბი ნარჩენი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nSpc>
                          <a:spcPct val="107000"/>
                        </a:lnSpc>
                        <a:spcBef>
                          <a:spcPts val="0"/>
                        </a:spcBef>
                        <a:spcAft>
                          <a:spcPts val="0"/>
                        </a:spcAft>
                      </a:pPr>
                      <a:r>
                        <a:rPr lang="ru-RU" sz="900">
                          <a:effectLst/>
                        </a:rPr>
                        <a:t>გაგრძელდება ყოველდღიურად არანაკლებ </a:t>
                      </a:r>
                      <a:r>
                        <a:rPr lang="ru-RU" sz="900">
                          <a:effectLst/>
                          <a:highlight>
                            <a:srgbClr val="FFFF00"/>
                          </a:highlight>
                        </a:rPr>
                        <a:t>60</a:t>
                      </a:r>
                      <a:r>
                        <a:rPr lang="ru-RU" sz="900">
                          <a:effectLst/>
                        </a:rPr>
                        <a:t> მეტ.კუბი ნარჩენების გატანა მუნიციპალიტეტის ტერიტორიიდან. აღნიშნული მონაცემი საგრძნობლად იზრდება საფხულის სეზონზე</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gn="ctr">
                        <a:lnSpc>
                          <a:spcPct val="107000"/>
                        </a:lnSpc>
                        <a:spcBef>
                          <a:spcPts val="0"/>
                        </a:spcBef>
                        <a:spcAft>
                          <a:spcPts val="0"/>
                        </a:spcAft>
                      </a:pPr>
                      <a:r>
                        <a:rPr lang="ru-RU" sz="800">
                          <a:effectLst/>
                        </a:rPr>
                        <a:t>10% - წინასწარ ზუსტი განსაზღვრა შეუძლებელა, გაანგარიშება გაკეთებულია წინა წლების მაჩვენებლების მიხედვით</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r h="435744">
                <a:tc>
                  <a:txBody>
                    <a:bodyPr/>
                    <a:lstStyle/>
                    <a:p>
                      <a:pPr marL="0" marR="0" algn="ctr">
                        <a:lnSpc>
                          <a:spcPct val="107000"/>
                        </a:lnSpc>
                        <a:spcBef>
                          <a:spcPts val="0"/>
                        </a:spcBef>
                        <a:spcAft>
                          <a:spcPts val="0"/>
                        </a:spcAft>
                      </a:pPr>
                      <a:r>
                        <a:rPr lang="en-US" sz="900">
                          <a:effectLst/>
                        </a:rPr>
                        <a:t>2</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nSpc>
                          <a:spcPct val="107000"/>
                        </a:lnSpc>
                        <a:spcBef>
                          <a:spcPts val="0"/>
                        </a:spcBef>
                        <a:spcAft>
                          <a:spcPts val="0"/>
                        </a:spcAft>
                      </a:pPr>
                      <a:r>
                        <a:rPr lang="ru-RU" sz="1000">
                          <a:effectLst/>
                        </a:rPr>
                        <a:t>დასუფთავებული ტერიტორიის ფართობი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ამბროლაურის მუნიციპალიტეტში ჯამში ხორციელდება </a:t>
                      </a:r>
                      <a:r>
                        <a:rPr lang="ka-GE" sz="900">
                          <a:effectLst/>
                        </a:rPr>
                        <a:t>112933</a:t>
                      </a:r>
                      <a:r>
                        <a:rPr lang="ru-RU" sz="900">
                          <a:effectLst/>
                          <a:highlight>
                            <a:srgbClr val="FFFF00"/>
                          </a:highlight>
                        </a:rPr>
                        <a:t> მ²</a:t>
                      </a:r>
                      <a:r>
                        <a:rPr lang="ru-RU" sz="900">
                          <a:effectLst/>
                        </a:rPr>
                        <a:t> ტერიტორიის დასუფთავება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nSpc>
                          <a:spcPct val="107000"/>
                        </a:lnSpc>
                        <a:spcBef>
                          <a:spcPts val="0"/>
                        </a:spcBef>
                        <a:spcAft>
                          <a:spcPts val="0"/>
                        </a:spcAft>
                      </a:pPr>
                      <a:r>
                        <a:rPr lang="ru-RU" sz="900">
                          <a:effectLst/>
                        </a:rPr>
                        <a:t>საბაზისო მაჩვენებლის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gn="ctr">
                        <a:lnSpc>
                          <a:spcPct val="107000"/>
                        </a:lnSpc>
                        <a:spcBef>
                          <a:spcPts val="0"/>
                        </a:spcBef>
                        <a:spcAft>
                          <a:spcPts val="0"/>
                        </a:spcAft>
                      </a:pPr>
                      <a:r>
                        <a:rPr lang="ru-RU" sz="800">
                          <a:effectLst/>
                        </a:rPr>
                        <a:t>10%</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r h="579314">
                <a:tc>
                  <a:txBody>
                    <a:bodyPr/>
                    <a:lstStyle/>
                    <a:p>
                      <a:pPr marL="0" marR="0" algn="ctr">
                        <a:lnSpc>
                          <a:spcPct val="107000"/>
                        </a:lnSpc>
                        <a:spcBef>
                          <a:spcPts val="0"/>
                        </a:spcBef>
                        <a:spcAft>
                          <a:spcPts val="0"/>
                        </a:spcAft>
                      </a:pPr>
                      <a:r>
                        <a:rPr lang="en-US" sz="900">
                          <a:effectLst/>
                        </a:rPr>
                        <a:t>3</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nSpc>
                          <a:spcPct val="107000"/>
                        </a:lnSpc>
                        <a:spcBef>
                          <a:spcPts val="0"/>
                        </a:spcBef>
                        <a:spcAft>
                          <a:spcPts val="0"/>
                        </a:spcAft>
                      </a:pPr>
                      <a:r>
                        <a:rPr lang="ru-RU" sz="1000">
                          <a:effectLst/>
                        </a:rPr>
                        <a:t>ყოველდღიურად ნარჩენებისგან დაცლილი  კონტეინერების რაოდენობა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გასულ პერიოდში საშუალოდ დღეში  ხორციელდებოდა </a:t>
                      </a:r>
                      <a:r>
                        <a:rPr lang="ka-GE" sz="900">
                          <a:effectLst/>
                          <a:highlight>
                            <a:srgbClr val="FFFF00"/>
                          </a:highlight>
                        </a:rPr>
                        <a:t>100</a:t>
                      </a:r>
                      <a:r>
                        <a:rPr lang="ru-RU" sz="900">
                          <a:effectLst/>
                        </a:rPr>
                        <a:t> კონტეინერის დაცლა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nSpc>
                          <a:spcPct val="107000"/>
                        </a:lnSpc>
                        <a:spcBef>
                          <a:spcPts val="0"/>
                        </a:spcBef>
                        <a:spcAft>
                          <a:spcPts val="0"/>
                        </a:spcAft>
                      </a:pPr>
                      <a:r>
                        <a:rPr lang="ru-RU" sz="900">
                          <a:effectLst/>
                        </a:rPr>
                        <a:t>არსებული მოცულობით გაგრძელდება ნარჩენებისგან კონტეინერების დაცლა და ყოველდღიურად მოხდება </a:t>
                      </a:r>
                      <a:r>
                        <a:rPr lang="ka-GE" sz="900">
                          <a:effectLst/>
                          <a:highlight>
                            <a:srgbClr val="FFFF00"/>
                          </a:highlight>
                        </a:rPr>
                        <a:t>100</a:t>
                      </a:r>
                      <a:r>
                        <a:rPr lang="ru-RU" sz="900">
                          <a:effectLst/>
                        </a:rPr>
                        <a:t> კონტეინერის დაცლა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gridSpan="2">
                  <a:txBody>
                    <a:bodyPr/>
                    <a:lstStyle/>
                    <a:p>
                      <a:pPr marL="0" marR="0" algn="ctr">
                        <a:lnSpc>
                          <a:spcPct val="107000"/>
                        </a:lnSpc>
                        <a:spcBef>
                          <a:spcPts val="0"/>
                        </a:spcBef>
                        <a:spcAft>
                          <a:spcPts val="0"/>
                        </a:spcAft>
                      </a:pPr>
                      <a:r>
                        <a:rPr lang="ru-RU" sz="800">
                          <a:effectLst/>
                        </a:rPr>
                        <a:t>10% - წინასწარ ზუსტი განსაზღვრა შეუძლებელა, გაანგარიშება გაკეთებულია წინა წლების მაჩვენებლების მიხედვით</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a:effectLst/>
                        </a:rPr>
                        <a:t>საბაზისო მოცულობის შენარჩუნება</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c>
                  <a:txBody>
                    <a:bodyPr/>
                    <a:lstStyle/>
                    <a:p>
                      <a:pPr marL="0" marR="0" algn="ctr">
                        <a:lnSpc>
                          <a:spcPct val="107000"/>
                        </a:lnSpc>
                        <a:spcBef>
                          <a:spcPts val="0"/>
                        </a:spcBef>
                        <a:spcAft>
                          <a:spcPts val="0"/>
                        </a:spcAft>
                      </a:pPr>
                      <a:r>
                        <a:rPr lang="en-US" sz="900" dirty="0" err="1">
                          <a:effectLst/>
                        </a:rPr>
                        <a:t>საბაზისო</a:t>
                      </a:r>
                      <a:r>
                        <a:rPr lang="en-US" sz="900" dirty="0">
                          <a:effectLst/>
                        </a:rPr>
                        <a:t> </a:t>
                      </a:r>
                      <a:r>
                        <a:rPr lang="en-US" sz="900" dirty="0" err="1">
                          <a:effectLst/>
                        </a:rPr>
                        <a:t>მოცულობის</a:t>
                      </a:r>
                      <a:r>
                        <a:rPr lang="en-US" sz="900" dirty="0">
                          <a:effectLst/>
                        </a:rPr>
                        <a:t> </a:t>
                      </a:r>
                      <a:r>
                        <a:rPr lang="en-US" sz="900" dirty="0" err="1">
                          <a:effectLst/>
                        </a:rPr>
                        <a:t>შენარჩუნება</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42059" marR="42059" marT="0" marB="0" anchor="ctr"/>
                </a:tc>
              </a:tr>
            </a:tbl>
          </a:graphicData>
        </a:graphic>
      </p:graphicFrame>
    </p:spTree>
    <p:extLst>
      <p:ext uri="{BB962C8B-B14F-4D97-AF65-F5344CB8AC3E}">
        <p14:creationId xmlns:p14="http://schemas.microsoft.com/office/powerpoint/2010/main" val="1485328197"/>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54927109"/>
              </p:ext>
            </p:extLst>
          </p:nvPr>
        </p:nvGraphicFramePr>
        <p:xfrm>
          <a:off x="277483" y="993910"/>
          <a:ext cx="10515601" cy="2603305"/>
        </p:xfrm>
        <a:graphic>
          <a:graphicData uri="http://schemas.openxmlformats.org/drawingml/2006/table">
            <a:tbl>
              <a:tblPr firstRow="1" firstCol="1" bandRow="1">
                <a:tableStyleId>{5C22544A-7EE6-4342-B048-85BDC9FD1C3A}</a:tableStyleId>
              </a:tblPr>
              <a:tblGrid>
                <a:gridCol w="818114"/>
                <a:gridCol w="4239890"/>
                <a:gridCol w="910651"/>
                <a:gridCol w="910651"/>
                <a:gridCol w="910651"/>
                <a:gridCol w="910651"/>
                <a:gridCol w="910651"/>
                <a:gridCol w="904342"/>
              </a:tblGrid>
              <a:tr h="729025">
                <a:tc>
                  <a:txBody>
                    <a:bodyPr/>
                    <a:lstStyle/>
                    <a:p>
                      <a:pPr marL="0" marR="0" algn="ctr">
                        <a:lnSpc>
                          <a:spcPct val="107000"/>
                        </a:lnSpc>
                        <a:spcBef>
                          <a:spcPts val="0"/>
                        </a:spcBef>
                        <a:spcAft>
                          <a:spcPts val="0"/>
                        </a:spcAft>
                      </a:pPr>
                      <a:r>
                        <a:rPr lang="ru-RU" sz="1000" dirty="0">
                          <a:effectLst/>
                        </a:rPr>
                        <a:t>პროგრამული კოდი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en-US" sz="1000" dirty="0">
                          <a:effectLst/>
                        </a:rPr>
                        <a:t> </a:t>
                      </a:r>
                      <a:r>
                        <a:rPr lang="ru-RU" sz="1000" dirty="0">
                          <a:effectLst/>
                        </a:rPr>
                        <a:t>პრიორიტეტი, პროგრამა, ქვეპროგრამა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2022 ფაქტი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2023 წლის გეგმა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2024 წლის პროექტი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2025 წლის პროექტი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2026 წლის პროექტი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 2027წლის პროექტი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74856">
                <a:tc>
                  <a:txBody>
                    <a:bodyPr/>
                    <a:lstStyle/>
                    <a:p>
                      <a:pPr marL="0" marR="0" algn="ctr">
                        <a:lnSpc>
                          <a:spcPct val="107000"/>
                        </a:lnSpc>
                        <a:spcBef>
                          <a:spcPts val="0"/>
                        </a:spcBef>
                        <a:spcAft>
                          <a:spcPts val="0"/>
                        </a:spcAft>
                      </a:pPr>
                      <a:r>
                        <a:rPr lang="ru-RU" sz="1000">
                          <a:effectLst/>
                        </a:rPr>
                        <a:t> 04 00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 განათლება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1,781.5</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1,940.1</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1,849.3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1,966.3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2,083.3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2,200.3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74856">
                <a:tc>
                  <a:txBody>
                    <a:bodyPr/>
                    <a:lstStyle/>
                    <a:p>
                      <a:pPr marL="0" marR="0" algn="ctr">
                        <a:lnSpc>
                          <a:spcPct val="107000"/>
                        </a:lnSpc>
                        <a:spcBef>
                          <a:spcPts val="0"/>
                        </a:spcBef>
                        <a:spcAft>
                          <a:spcPts val="0"/>
                        </a:spcAft>
                      </a:pPr>
                      <a:r>
                        <a:rPr lang="ru-RU" sz="1000">
                          <a:effectLst/>
                        </a:rPr>
                        <a:t> 04 01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00" dirty="0">
                          <a:effectLst/>
                        </a:rPr>
                        <a:t>  სკოლამდელი დაწესებულებების ხელშეწყობა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1,183.3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1,363.3</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1,535.5</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1,635.5</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1,735.5</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1,835.5</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74856">
                <a:tc>
                  <a:txBody>
                    <a:bodyPr/>
                    <a:lstStyle/>
                    <a:p>
                      <a:pPr marL="0" marR="0" algn="ctr">
                        <a:lnSpc>
                          <a:spcPct val="107000"/>
                        </a:lnSpc>
                        <a:spcBef>
                          <a:spcPts val="0"/>
                        </a:spcBef>
                        <a:spcAft>
                          <a:spcPts val="0"/>
                        </a:spcAft>
                      </a:pPr>
                      <a:r>
                        <a:rPr lang="ru-RU" sz="1000">
                          <a:effectLst/>
                        </a:rPr>
                        <a:t> 04 03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00" dirty="0">
                          <a:effectLst/>
                        </a:rPr>
                        <a:t> განათლების ღონისძიებები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35.9</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60.0</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66.0</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66.0</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66.0</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66.0</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74856">
                <a:tc>
                  <a:txBody>
                    <a:bodyPr/>
                    <a:lstStyle/>
                    <a:p>
                      <a:pPr marL="0" marR="0" algn="ctr">
                        <a:lnSpc>
                          <a:spcPct val="107000"/>
                        </a:lnSpc>
                        <a:spcBef>
                          <a:spcPts val="0"/>
                        </a:spcBef>
                        <a:spcAft>
                          <a:spcPts val="0"/>
                        </a:spcAft>
                      </a:pPr>
                      <a:r>
                        <a:rPr lang="ru-RU" sz="1000">
                          <a:effectLst/>
                        </a:rPr>
                        <a:t> 04 04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00" dirty="0">
                          <a:effectLst/>
                        </a:rPr>
                        <a:t> ა(ა)იპ მოსწავლე-ახალგაზრდობის ცენტრი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188.7</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224.4</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247.8</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264.8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281.8</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298.8</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74856">
                <a:tc>
                  <a:txBody>
                    <a:bodyPr/>
                    <a:lstStyle/>
                    <a:p>
                      <a:pPr marL="0" marR="0" algn="ctr">
                        <a:lnSpc>
                          <a:spcPct val="107000"/>
                        </a:lnSpc>
                        <a:spcBef>
                          <a:spcPts val="0"/>
                        </a:spcBef>
                        <a:spcAft>
                          <a:spcPts val="0"/>
                        </a:spcAft>
                      </a:pPr>
                      <a:r>
                        <a:rPr lang="ru-RU" sz="1000">
                          <a:effectLst/>
                        </a:rPr>
                        <a:t> 04 05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00">
                          <a:effectLst/>
                        </a:rPr>
                        <a:t> საჯარო სკოლების ხელშეწყობა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373.6</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292.3</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dirty="0">
                          <a:effectLst/>
                        </a:rPr>
                        <a:t>-</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3" name="Rectangle 2"/>
          <p:cNvSpPr/>
          <p:nvPr/>
        </p:nvSpPr>
        <p:spPr>
          <a:xfrm>
            <a:off x="382347" y="285474"/>
            <a:ext cx="1351652" cy="369332"/>
          </a:xfrm>
          <a:prstGeom prst="rect">
            <a:avLst/>
          </a:prstGeom>
        </p:spPr>
        <p:txBody>
          <a:bodyPr wrap="none">
            <a:spAutoFit/>
          </a:bodyPr>
          <a:lstStyle/>
          <a:p>
            <a:r>
              <a:rPr lang="ka-GE" dirty="0">
                <a:ea typeface="Times New Roman" panose="02020603050405020304" pitchFamily="18" charset="0"/>
                <a:cs typeface="Times New Roman" panose="02020603050405020304" pitchFamily="18" charset="0"/>
              </a:rPr>
              <a:t>განათლება</a:t>
            </a:r>
            <a:endParaRPr lang="en-US" dirty="0"/>
          </a:p>
        </p:txBody>
      </p:sp>
    </p:spTree>
    <p:extLst>
      <p:ext uri="{BB962C8B-B14F-4D97-AF65-F5344CB8AC3E}">
        <p14:creationId xmlns:p14="http://schemas.microsoft.com/office/powerpoint/2010/main" val="318938961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19944233"/>
              </p:ext>
            </p:extLst>
          </p:nvPr>
        </p:nvGraphicFramePr>
        <p:xfrm>
          <a:off x="-761737" y="33424455"/>
          <a:ext cx="11976076" cy="11546680"/>
        </p:xfrm>
        <a:graphic>
          <a:graphicData uri="http://schemas.openxmlformats.org/drawingml/2006/table">
            <a:tbl>
              <a:tblPr firstRow="1" firstCol="1" bandRow="1">
                <a:tableStyleId>{5C22544A-7EE6-4342-B048-85BDC9FD1C3A}</a:tableStyleId>
              </a:tblPr>
              <a:tblGrid>
                <a:gridCol w="803444"/>
                <a:gridCol w="1528440"/>
                <a:gridCol w="266959"/>
                <a:gridCol w="2169574"/>
                <a:gridCol w="266959"/>
                <a:gridCol w="266959"/>
                <a:gridCol w="1487863"/>
                <a:gridCol w="1422940"/>
                <a:gridCol w="1882824"/>
                <a:gridCol w="1880114"/>
              </a:tblGrid>
              <a:tr h="444444">
                <a:tc>
                  <a:txBody>
                    <a:bodyPr/>
                    <a:lstStyle/>
                    <a:p>
                      <a:pPr marL="0" marR="0" algn="ctr">
                        <a:lnSpc>
                          <a:spcPct val="107000"/>
                        </a:lnSpc>
                        <a:spcBef>
                          <a:spcPts val="0"/>
                        </a:spcBef>
                        <a:spcAft>
                          <a:spcPts val="0"/>
                        </a:spcAft>
                      </a:pPr>
                      <a:r>
                        <a:rPr lang="en-US" sz="900">
                          <a:effectLst/>
                        </a:rPr>
                        <a:t>კოდი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rowSpan="2">
                  <a:txBody>
                    <a:bodyPr/>
                    <a:lstStyle/>
                    <a:p>
                      <a:pPr marL="0" marR="0" algn="ctr">
                        <a:lnSpc>
                          <a:spcPct val="107000"/>
                        </a:lnSpc>
                        <a:spcBef>
                          <a:spcPts val="0"/>
                        </a:spcBef>
                        <a:spcAft>
                          <a:spcPts val="0"/>
                        </a:spcAft>
                      </a:pPr>
                      <a:r>
                        <a:rPr lang="en-US" sz="900">
                          <a:effectLst/>
                        </a:rPr>
                        <a:t>პროგრამის დასახელება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rowSpan="2" gridSpan="3">
                  <a:txBody>
                    <a:bodyPr/>
                    <a:lstStyle/>
                    <a:p>
                      <a:pPr marL="0" marR="0" algn="ctr">
                        <a:lnSpc>
                          <a:spcPct val="107000"/>
                        </a:lnSpc>
                        <a:spcBef>
                          <a:spcPts val="0"/>
                        </a:spcBef>
                        <a:spcAft>
                          <a:spcPts val="0"/>
                        </a:spcAft>
                      </a:pPr>
                      <a:r>
                        <a:rPr lang="en-US" sz="900">
                          <a:effectLst/>
                        </a:rPr>
                        <a:t>სკოლამდელი დაწესებულებების ხელშეწყობა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rowSpan="2" hMerge="1">
                  <a:txBody>
                    <a:bodyPr/>
                    <a:lstStyle/>
                    <a:p>
                      <a:endParaRPr lang="en-US"/>
                    </a:p>
                  </a:txBody>
                  <a:tcPr/>
                </a:tc>
                <a:tc rowSpan="2" hMerge="1">
                  <a:txBody>
                    <a:bodyPr/>
                    <a:lstStyle/>
                    <a:p>
                      <a:endParaRPr lang="en-US"/>
                    </a:p>
                  </a:txBody>
                  <a:tcPr/>
                </a:tc>
                <a:tc gridSpan="2">
                  <a:txBody>
                    <a:bodyPr/>
                    <a:lstStyle/>
                    <a:p>
                      <a:pPr marL="0" marR="0" algn="ctr">
                        <a:lnSpc>
                          <a:spcPct val="107000"/>
                        </a:lnSpc>
                        <a:spcBef>
                          <a:spcPts val="0"/>
                        </a:spcBef>
                        <a:spcAft>
                          <a:spcPts val="0"/>
                        </a:spcAft>
                      </a:pPr>
                      <a:r>
                        <a:rPr lang="en-US" sz="900">
                          <a:effectLst/>
                        </a:rPr>
                        <a:t>2024 წლის დაფინანსება</a:t>
                      </a:r>
                      <a:br>
                        <a:rPr lang="en-US" sz="900">
                          <a:effectLst/>
                        </a:rPr>
                      </a:br>
                      <a:r>
                        <a:rPr lang="en-US" sz="900">
                          <a:effectLst/>
                        </a:rPr>
                        <a:t> ათას ლარში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2025 წლის დაფინანსება</a:t>
                      </a:r>
                      <a:br>
                        <a:rPr lang="en-US" sz="900">
                          <a:effectLst/>
                        </a:rPr>
                      </a:br>
                      <a:r>
                        <a:rPr lang="en-US" sz="900">
                          <a:effectLst/>
                        </a:rPr>
                        <a:t> ათას ლარში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2026 წლის დაფინანსება</a:t>
                      </a:r>
                      <a:br>
                        <a:rPr lang="en-US" sz="900">
                          <a:effectLst/>
                        </a:rPr>
                      </a:br>
                      <a:r>
                        <a:rPr lang="en-US" sz="900">
                          <a:effectLst/>
                        </a:rPr>
                        <a:t> ათას ლარში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2027 წლის დაფინანსება</a:t>
                      </a:r>
                      <a:br>
                        <a:rPr lang="en-US" sz="900">
                          <a:effectLst/>
                        </a:rPr>
                      </a:br>
                      <a:r>
                        <a:rPr lang="en-US" sz="900">
                          <a:effectLst/>
                        </a:rPr>
                        <a:t> ათას ლარში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136488">
                <a:tc>
                  <a:txBody>
                    <a:bodyPr/>
                    <a:lstStyle/>
                    <a:p>
                      <a:pPr marL="0" marR="0" algn="ctr">
                        <a:lnSpc>
                          <a:spcPct val="107000"/>
                        </a:lnSpc>
                        <a:spcBef>
                          <a:spcPts val="0"/>
                        </a:spcBef>
                        <a:spcAft>
                          <a:spcPts val="0"/>
                        </a:spcAft>
                      </a:pPr>
                      <a:r>
                        <a:rPr lang="en-US" sz="900">
                          <a:effectLst/>
                        </a:rPr>
                        <a:t>04 01</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marL="0" marR="0" algn="ctr">
                        <a:lnSpc>
                          <a:spcPct val="107000"/>
                        </a:lnSpc>
                        <a:spcBef>
                          <a:spcPts val="0"/>
                        </a:spcBef>
                        <a:spcAft>
                          <a:spcPts val="0"/>
                        </a:spcAft>
                      </a:pPr>
                      <a:r>
                        <a:rPr lang="ru-RU" sz="900">
                          <a:effectLst/>
                        </a:rPr>
                        <a:t>1,535.5</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1,635.5</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ru-RU" sz="900">
                          <a:effectLst/>
                        </a:rPr>
                        <a:t>1,735.5</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ru-RU" sz="900">
                          <a:effectLst/>
                        </a:rPr>
                        <a:t>1,835.5</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409462">
                <a:tc gridSpan="2">
                  <a:txBody>
                    <a:bodyPr/>
                    <a:lstStyle/>
                    <a:p>
                      <a:pPr marL="0" marR="0" algn="ctr">
                        <a:lnSpc>
                          <a:spcPct val="107000"/>
                        </a:lnSpc>
                        <a:spcBef>
                          <a:spcPts val="0"/>
                        </a:spcBef>
                        <a:spcAft>
                          <a:spcPts val="0"/>
                        </a:spcAft>
                      </a:pPr>
                      <a:r>
                        <a:rPr lang="en-US" sz="900">
                          <a:effectLst/>
                        </a:rPr>
                        <a:t>პროგრამის განმახორციელებელი სამსახური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gridSpan="8">
                  <a:txBody>
                    <a:bodyPr/>
                    <a:lstStyle/>
                    <a:p>
                      <a:pPr marL="0" marR="0">
                        <a:lnSpc>
                          <a:spcPct val="107000"/>
                        </a:lnSpc>
                        <a:spcBef>
                          <a:spcPts val="0"/>
                        </a:spcBef>
                        <a:spcAft>
                          <a:spcPts val="0"/>
                        </a:spcAft>
                      </a:pPr>
                      <a:r>
                        <a:rPr lang="ru-RU" sz="900" dirty="0">
                          <a:effectLst/>
                        </a:rPr>
                        <a:t>ა(ა)იპ „ამბროლაურის სკოლამდელი სააღმზრდელო დაწესებულება</a:t>
                      </a:r>
                      <a:r>
                        <a:rPr lang="ka-GE" sz="900" dirty="0">
                          <a:effectLst/>
                        </a:rPr>
                        <a:t>“</a:t>
                      </a:r>
                      <a:endParaRPr lang="en-US" sz="10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59255">
                <a:tc gridSpan="2">
                  <a:txBody>
                    <a:bodyPr/>
                    <a:lstStyle/>
                    <a:p>
                      <a:pPr marL="0" marR="0">
                        <a:lnSpc>
                          <a:spcPct val="107000"/>
                        </a:lnSpc>
                        <a:spcBef>
                          <a:spcPts val="0"/>
                        </a:spcBef>
                        <a:spcAft>
                          <a:spcPts val="0"/>
                        </a:spcAft>
                      </a:pPr>
                      <a:r>
                        <a:rPr lang="en-US" sz="900">
                          <a:effectLst/>
                        </a:rPr>
                        <a:t>პროგრამის აღწერა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gridSpan="8">
                  <a:txBody>
                    <a:bodyPr/>
                    <a:lstStyle/>
                    <a:p>
                      <a:pPr marL="0" marR="0">
                        <a:lnSpc>
                          <a:spcPct val="107000"/>
                        </a:lnSpc>
                        <a:spcBef>
                          <a:spcPts val="0"/>
                        </a:spcBef>
                        <a:spcAft>
                          <a:spcPts val="1200"/>
                        </a:spcAft>
                      </a:pPr>
                      <a:r>
                        <a:rPr lang="en-US" sz="900">
                          <a:effectLst/>
                        </a:rPr>
                        <a:t>საქართველოს ორგანული კანონის „ადგილობრივი თვითმმართველობის კოდექსი“ მიხედვით ადრეული და სკოლამდელი აღზრდისა და განათლების დაწესებულებების შექმნა და მათი ფუნქციონირების უზრუნველყოფა მუნიციპალიტეტის საკუთარ (ექსკლუზიურ) უფლებამოსილებას წარმოადგენს. ამავე კანონის მიხედვით ასევე აკრძალულია მუნიციპალიტეტის მართვაში არსებულ ადრეული და სკოლამდელი აღზრდისა და განათლების საჯარო დაწესებულებებში სასწავლო-აღმზრდელობითი მომსახურებისა და კვებითი მომსახურებისათვის გადასახადის, ტარიფის ან სხვა საფასურის შემოღება.</a:t>
                      </a:r>
                      <a:r>
                        <a:rPr lang="ka-GE" sz="900">
                          <a:effectLst/>
                        </a:rPr>
                        <a:t>  შესაბამისად, მუნიციპალიტეტი ვალდებულია უზრუნველყოს სკოლამდელი აღზრდის დაწესებულებების შეუფერხებელი ფუნქციონირებისათვის საჭირო ფინანსების გამოყოფა. ამბროლაურის მუნიციპალიტეტის ერთ-ერთ ძირითად პრიორიტეტს სწორედ მუნიციპალიტეტში მცხოვრები ბაგა-ბაღის ასაკის ბავშვებისათვის სკოლამდელი აღზრდის დაწესებულებების ხელმისაწვდომობა წარმოადგენს. დღეის მდგომარეობით ამბროლაურის მუნიციპალიტეტის ტერიტორიაზე ფუნქციონირებს </a:t>
                      </a:r>
                      <a:r>
                        <a:rPr lang="ka-GE" sz="900">
                          <a:effectLst/>
                          <a:highlight>
                            <a:srgbClr val="FFFF00"/>
                          </a:highlight>
                        </a:rPr>
                        <a:t>13</a:t>
                      </a:r>
                      <a:r>
                        <a:rPr lang="ka-GE" sz="900">
                          <a:effectLst/>
                        </a:rPr>
                        <a:t> სკოლამდელი აღზრდის დაწესებულება, სადაც სააღმზრდელო პროცესს გადის </a:t>
                      </a:r>
                      <a:r>
                        <a:rPr lang="ka-GE" sz="900">
                          <a:effectLst/>
                          <a:highlight>
                            <a:srgbClr val="FFFF00"/>
                          </a:highlight>
                        </a:rPr>
                        <a:t>307-</a:t>
                      </a:r>
                      <a:r>
                        <a:rPr lang="ka-GE" sz="900">
                          <a:effectLst/>
                        </a:rPr>
                        <a:t>მდე ბავშვი. მუნიციპალიტეტში არსებული ბაღების რაოდენობა სრულად ვერ უზრუნველყოფს მუნიციპალიტეტის ტერიტორიაზე მცხოვრები საბავშვო ბაღის ასაკის ბავშვების მიღებას და შესაბამისი სააღზრდელო პროცესის წარმართვას. ბაგა-ბაღებსა და ადმინისტრსციაში ჯამში დასაქმებულია </a:t>
                      </a:r>
                      <a:r>
                        <a:rPr lang="ka-GE" sz="900">
                          <a:effectLst/>
                          <a:highlight>
                            <a:srgbClr val="FFFF00"/>
                          </a:highlight>
                        </a:rPr>
                        <a:t>180</a:t>
                      </a:r>
                      <a:r>
                        <a:rPr lang="ka-GE" sz="900">
                          <a:effectLst/>
                        </a:rPr>
                        <a:t> თანამშრომელი.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25924">
                <a:tc gridSpan="2">
                  <a:txBody>
                    <a:bodyPr/>
                    <a:lstStyle/>
                    <a:p>
                      <a:pPr marL="0" marR="0" algn="ctr">
                        <a:lnSpc>
                          <a:spcPct val="107000"/>
                        </a:lnSpc>
                        <a:spcBef>
                          <a:spcPts val="0"/>
                        </a:spcBef>
                        <a:spcAft>
                          <a:spcPts val="0"/>
                        </a:spcAft>
                      </a:pPr>
                      <a:r>
                        <a:rPr lang="en-US" sz="900">
                          <a:effectLst/>
                        </a:rPr>
                        <a:t>პროგრამის მიზანი და მოსალოდნელი შედეგი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gridSpan="8">
                  <a:txBody>
                    <a:bodyPr/>
                    <a:lstStyle/>
                    <a:p>
                      <a:pPr marL="0" marR="0">
                        <a:lnSpc>
                          <a:spcPct val="107000"/>
                        </a:lnSpc>
                        <a:spcBef>
                          <a:spcPts val="0"/>
                        </a:spcBef>
                        <a:spcAft>
                          <a:spcPts val="0"/>
                        </a:spcAft>
                      </a:pPr>
                      <a:r>
                        <a:rPr lang="en-US" sz="900">
                          <a:effectLst/>
                        </a:rPr>
                        <a:t>პროგრამის მიზანია: მუნიციპალიტეტის ტერიტორიაზე მცხოვრები 2-დან 6 წლამდე ყველა ბავშვის უზრუნველყოფა საბავშო ბაღის მომსახურებით, შესაბამისი სააღმზრდელო პროცესით. სკოლის ასაკს მიღწეული ბავშვების მზაობა საშუალო განათლების მიღებისათვის. პროგრამის მიზანს ასევე წარმოადგენს მუნიციპალიტეტის სკოლამდელი აღზრდის დაწესებულებებში სააღმზრდელო პროცესის უზრუნველყოფა შესაბამისი პირობებით, მათ შორის: სააღმზრდელო დაწესებულებებში დაცული იქნება სახელმწიფოს მიერ დადგენილი სტანდარტების უმეტესობა, დაცული იქნება სანიტარული და ჰიგიენური, კვების ორგანიზებისა და კვების რაციონის ნორმები.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01359">
                <a:tc>
                  <a:txBody>
                    <a:bodyPr/>
                    <a:lstStyle/>
                    <a:p>
                      <a:pPr marL="0" marR="0" algn="ctr">
                        <a:lnSpc>
                          <a:spcPct val="107000"/>
                        </a:lnSpc>
                        <a:spcBef>
                          <a:spcPts val="0"/>
                        </a:spcBef>
                        <a:spcAft>
                          <a:spcPts val="0"/>
                        </a:spcAft>
                      </a:pPr>
                      <a:r>
                        <a:rPr lang="en-US" sz="900">
                          <a:effectLst/>
                        </a:rPr>
                        <a:t>#</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a:effectLst/>
                        </a:rPr>
                        <a:t>მოსალოდნელი შედეგის შეფასების ინდიკატორი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ინდიკატორის საბაზისო მაჩვენებელი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2024 წელს</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ცდომილების ალბათობა (%/აღწერა)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2025 წელს</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2026 წელს</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2027 წელს</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1091897">
                <a:tc>
                  <a:txBody>
                    <a:bodyPr/>
                    <a:lstStyle/>
                    <a:p>
                      <a:pPr marL="0" marR="0" algn="ctr">
                        <a:lnSpc>
                          <a:spcPct val="107000"/>
                        </a:lnSpc>
                        <a:spcBef>
                          <a:spcPts val="0"/>
                        </a:spcBef>
                        <a:spcAft>
                          <a:spcPts val="0"/>
                        </a:spcAft>
                      </a:pPr>
                      <a:r>
                        <a:rPr lang="en-US" sz="900">
                          <a:effectLst/>
                        </a:rPr>
                        <a:t>1</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სკოლამდელი აღზრდის დაწესებულების მომსახურებით მოსარგებლე ბავშვების რაოდენობა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2023 წელს საბავშვო ბაღების მომსახურებით სარგებლობს 307 ბავშვი</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საბაზისო მაჩვენებლის შენარჩუნება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5%</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4367590">
                <a:tc>
                  <a:txBody>
                    <a:bodyPr/>
                    <a:lstStyle/>
                    <a:p>
                      <a:pPr marL="0" marR="0" algn="ctr">
                        <a:lnSpc>
                          <a:spcPct val="107000"/>
                        </a:lnSpc>
                        <a:spcBef>
                          <a:spcPts val="0"/>
                        </a:spcBef>
                        <a:spcAft>
                          <a:spcPts val="0"/>
                        </a:spcAft>
                      </a:pPr>
                      <a:r>
                        <a:rPr lang="en-US" sz="900">
                          <a:effectLst/>
                        </a:rPr>
                        <a:t>2</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ბავშვების რაოდენობა, რომლებიც მზად არიან მიიღონ დაწყებითი საშუალო განათლება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202</a:t>
                      </a:r>
                      <a:r>
                        <a:rPr lang="en-US" sz="900">
                          <a:effectLst/>
                        </a:rPr>
                        <a:t>3</a:t>
                      </a:r>
                      <a:r>
                        <a:rPr lang="ru-RU" sz="900">
                          <a:effectLst/>
                        </a:rPr>
                        <a:t> წელს დაწყებითი განათლების მიღებისათვის მზად იქნება ყველა ის </a:t>
                      </a:r>
                      <a:r>
                        <a:rPr lang="ru-RU" sz="900">
                          <a:effectLst/>
                          <a:highlight>
                            <a:srgbClr val="FFFF00"/>
                          </a:highlight>
                        </a:rPr>
                        <a:t>90</a:t>
                      </a:r>
                      <a:r>
                        <a:rPr lang="ru-RU" sz="900">
                          <a:effectLst/>
                        </a:rPr>
                        <a:t> აღსაზრდელი, რომელიც მიაღწევს სკოლის ასაკს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202</a:t>
                      </a:r>
                      <a:r>
                        <a:rPr lang="ka-GE" sz="900">
                          <a:effectLst/>
                        </a:rPr>
                        <a:t>4</a:t>
                      </a:r>
                      <a:r>
                        <a:rPr lang="ru-RU" sz="900">
                          <a:effectLst/>
                        </a:rPr>
                        <a:t> წელს საშუალო განათლების დაწყებითი განათლების მიღებისათვის მზად იქნება ყველა ის  </a:t>
                      </a:r>
                      <a:r>
                        <a:rPr lang="ru-RU" sz="900">
                          <a:effectLst/>
                          <a:highlight>
                            <a:srgbClr val="FFFF00"/>
                          </a:highlight>
                        </a:rPr>
                        <a:t>70</a:t>
                      </a:r>
                      <a:r>
                        <a:rPr lang="ru-RU" sz="900">
                          <a:effectLst/>
                        </a:rPr>
                        <a:t> აღსაზრდელი, რომელიც მიაღწევს სკოლის ასაკს  </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2%</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10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dirty="0" err="1">
                          <a:effectLst/>
                        </a:rPr>
                        <a:t>საბაზისო</a:t>
                      </a:r>
                      <a:r>
                        <a:rPr lang="en-US" sz="900" dirty="0">
                          <a:effectLst/>
                        </a:rPr>
                        <a:t> </a:t>
                      </a:r>
                      <a:r>
                        <a:rPr lang="en-US" sz="900" dirty="0" err="1">
                          <a:effectLst/>
                        </a:rPr>
                        <a:t>მაჩვენებლის</a:t>
                      </a:r>
                      <a:r>
                        <a:rPr lang="en-US" sz="900" dirty="0">
                          <a:effectLst/>
                        </a:rPr>
                        <a:t> </a:t>
                      </a:r>
                      <a:r>
                        <a:rPr lang="en-US" sz="900" dirty="0" err="1">
                          <a:effectLst/>
                        </a:rPr>
                        <a:t>შენარჩუნება</a:t>
                      </a:r>
                      <a:r>
                        <a:rPr lang="en-US" sz="900" dirty="0">
                          <a:effectLst/>
                        </a:rPr>
                        <a:t>/</a:t>
                      </a:r>
                      <a:r>
                        <a:rPr lang="en-US" sz="900" dirty="0" err="1">
                          <a:effectLst/>
                        </a:rPr>
                        <a:t>ზრდა</a:t>
                      </a:r>
                      <a:endParaRPr lang="en-US" sz="10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15218462"/>
              </p:ext>
            </p:extLst>
          </p:nvPr>
        </p:nvGraphicFramePr>
        <p:xfrm>
          <a:off x="92278" y="116526"/>
          <a:ext cx="11993330" cy="6206636"/>
        </p:xfrm>
        <a:graphic>
          <a:graphicData uri="http://schemas.openxmlformats.org/drawingml/2006/table">
            <a:tbl>
              <a:tblPr firstRow="1" firstCol="1" bandRow="1">
                <a:tableStyleId>{5C22544A-7EE6-4342-B048-85BDC9FD1C3A}</a:tableStyleId>
              </a:tblPr>
              <a:tblGrid>
                <a:gridCol w="670764"/>
                <a:gridCol w="146814"/>
                <a:gridCol w="1555324"/>
                <a:gridCol w="271655"/>
                <a:gridCol w="2087562"/>
                <a:gridCol w="391827"/>
                <a:gridCol w="970749"/>
                <a:gridCol w="694474"/>
                <a:gridCol w="120467"/>
                <a:gridCol w="1447967"/>
                <a:gridCol w="1701747"/>
                <a:gridCol w="214195"/>
                <a:gridCol w="1719785"/>
              </a:tblGrid>
              <a:tr h="98292">
                <a:tc gridSpan="2">
                  <a:txBody>
                    <a:bodyPr/>
                    <a:lstStyle/>
                    <a:p>
                      <a:pPr marL="0" marR="0" algn="ctr">
                        <a:lnSpc>
                          <a:spcPct val="107000"/>
                        </a:lnSpc>
                        <a:spcBef>
                          <a:spcPts val="0"/>
                        </a:spcBef>
                        <a:spcAft>
                          <a:spcPts val="0"/>
                        </a:spcAft>
                      </a:pPr>
                      <a:r>
                        <a:rPr lang="en-US" sz="900" dirty="0" err="1">
                          <a:effectLst/>
                        </a:rPr>
                        <a:t>კოდი</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rowSpan="2">
                  <a:txBody>
                    <a:bodyPr/>
                    <a:lstStyle/>
                    <a:p>
                      <a:pPr marL="0" marR="0" algn="ctr">
                        <a:lnSpc>
                          <a:spcPct val="107000"/>
                        </a:lnSpc>
                        <a:spcBef>
                          <a:spcPts val="0"/>
                        </a:spcBef>
                        <a:spcAft>
                          <a:spcPts val="0"/>
                        </a:spcAft>
                      </a:pPr>
                      <a:r>
                        <a:rPr lang="en-US" sz="900">
                          <a:effectLst/>
                        </a:rPr>
                        <a:t>პროგრამის დასახელება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rowSpan="2" gridSpan="3">
                  <a:txBody>
                    <a:bodyPr/>
                    <a:lstStyle/>
                    <a:p>
                      <a:pPr marL="0" marR="0" algn="ctr">
                        <a:lnSpc>
                          <a:spcPct val="107000"/>
                        </a:lnSpc>
                        <a:spcBef>
                          <a:spcPts val="0"/>
                        </a:spcBef>
                        <a:spcAft>
                          <a:spcPts val="0"/>
                        </a:spcAft>
                      </a:pPr>
                      <a:r>
                        <a:rPr lang="en-US" sz="900" dirty="0" err="1">
                          <a:effectLst/>
                        </a:rPr>
                        <a:t>სკოლამდელი</a:t>
                      </a:r>
                      <a:r>
                        <a:rPr lang="en-US" sz="900" dirty="0">
                          <a:effectLst/>
                        </a:rPr>
                        <a:t> </a:t>
                      </a:r>
                      <a:r>
                        <a:rPr lang="en-US" sz="900" dirty="0" err="1">
                          <a:effectLst/>
                        </a:rPr>
                        <a:t>დაწესებულებების</a:t>
                      </a:r>
                      <a:r>
                        <a:rPr lang="en-US" sz="900" dirty="0">
                          <a:effectLst/>
                        </a:rPr>
                        <a:t> </a:t>
                      </a:r>
                      <a:r>
                        <a:rPr lang="en-US" sz="900" dirty="0" err="1">
                          <a:effectLst/>
                        </a:rPr>
                        <a:t>ხელშეწყობა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rowSpan="2" hMerge="1">
                  <a:txBody>
                    <a:bodyPr/>
                    <a:lstStyle/>
                    <a:p>
                      <a:endParaRPr lang="en-US"/>
                    </a:p>
                  </a:txBody>
                  <a:tcPr/>
                </a:tc>
                <a:tc rowSpan="2" hMerge="1">
                  <a:txBody>
                    <a:bodyPr/>
                    <a:lstStyle/>
                    <a:p>
                      <a:endParaRPr lang="en-US"/>
                    </a:p>
                  </a:txBody>
                  <a:tcPr/>
                </a:tc>
                <a:tc gridSpan="3">
                  <a:txBody>
                    <a:bodyPr/>
                    <a:lstStyle/>
                    <a:p>
                      <a:pPr marL="0" marR="0" algn="ctr">
                        <a:lnSpc>
                          <a:spcPct val="107000"/>
                        </a:lnSpc>
                        <a:spcBef>
                          <a:spcPts val="0"/>
                        </a:spcBef>
                        <a:spcAft>
                          <a:spcPts val="0"/>
                        </a:spcAft>
                      </a:pPr>
                      <a:r>
                        <a:rPr lang="en-US" sz="900">
                          <a:effectLst/>
                        </a:rPr>
                        <a:t>2024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2025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a:effectLst/>
                        </a:rPr>
                        <a:t>2026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2027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36061">
                <a:tc gridSpan="2">
                  <a:txBody>
                    <a:bodyPr/>
                    <a:lstStyle/>
                    <a:p>
                      <a:pPr marL="0" marR="0" algn="ctr">
                        <a:lnSpc>
                          <a:spcPct val="107000"/>
                        </a:lnSpc>
                        <a:spcBef>
                          <a:spcPts val="0"/>
                        </a:spcBef>
                        <a:spcAft>
                          <a:spcPts val="0"/>
                        </a:spcAft>
                      </a:pPr>
                      <a:r>
                        <a:rPr lang="en-US" sz="900">
                          <a:effectLst/>
                        </a:rPr>
                        <a:t>04 01</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3">
                  <a:txBody>
                    <a:bodyPr/>
                    <a:lstStyle/>
                    <a:p>
                      <a:pPr marL="0" marR="0" algn="ctr">
                        <a:lnSpc>
                          <a:spcPct val="107000"/>
                        </a:lnSpc>
                        <a:spcBef>
                          <a:spcPts val="0"/>
                        </a:spcBef>
                        <a:spcAft>
                          <a:spcPts val="0"/>
                        </a:spcAft>
                      </a:pPr>
                      <a:r>
                        <a:rPr lang="ru-RU" sz="900">
                          <a:effectLst/>
                        </a:rPr>
                        <a:t>1,535.5</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1,635.5</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ru-RU" sz="900">
                          <a:effectLst/>
                        </a:rPr>
                        <a:t>1,735.5</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1,835.5</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102225">
                <a:tc gridSpan="3">
                  <a:txBody>
                    <a:bodyPr/>
                    <a:lstStyle/>
                    <a:p>
                      <a:pPr marL="0" marR="0" algn="ctr">
                        <a:lnSpc>
                          <a:spcPct val="107000"/>
                        </a:lnSpc>
                        <a:spcBef>
                          <a:spcPts val="0"/>
                        </a:spcBef>
                        <a:spcAft>
                          <a:spcPts val="0"/>
                        </a:spcAft>
                      </a:pPr>
                      <a:r>
                        <a:rPr lang="en-US" sz="900">
                          <a:effectLst/>
                        </a:rPr>
                        <a:t>პროგრამის განმახორციელებელი სამსახური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gridSpan="10">
                  <a:txBody>
                    <a:bodyPr/>
                    <a:lstStyle/>
                    <a:p>
                      <a:pPr marL="0" marR="0">
                        <a:lnSpc>
                          <a:spcPct val="107000"/>
                        </a:lnSpc>
                        <a:spcBef>
                          <a:spcPts val="0"/>
                        </a:spcBef>
                        <a:spcAft>
                          <a:spcPts val="0"/>
                        </a:spcAft>
                      </a:pPr>
                      <a:r>
                        <a:rPr lang="ru-RU" sz="900">
                          <a:effectLst/>
                        </a:rPr>
                        <a:t>ა(ა)იპ „ამბროლაურის სკოლამდელი სააღმზრდელო დაწესებულება</a:t>
                      </a:r>
                      <a:r>
                        <a:rPr lang="ka-GE" sz="900">
                          <a:effectLst/>
                        </a:rPr>
                        <a:t>“</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271">
                <a:tc gridSpan="3">
                  <a:txBody>
                    <a:bodyPr/>
                    <a:lstStyle/>
                    <a:p>
                      <a:pPr marL="0" marR="0">
                        <a:lnSpc>
                          <a:spcPct val="107000"/>
                        </a:lnSpc>
                        <a:spcBef>
                          <a:spcPts val="0"/>
                        </a:spcBef>
                        <a:spcAft>
                          <a:spcPts val="0"/>
                        </a:spcAft>
                      </a:pPr>
                      <a:r>
                        <a:rPr lang="en-US" sz="900">
                          <a:effectLst/>
                        </a:rPr>
                        <a:t>პროგრამის აღწერა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gridSpan="10">
                  <a:txBody>
                    <a:bodyPr/>
                    <a:lstStyle/>
                    <a:p>
                      <a:pPr marL="0" marR="0">
                        <a:lnSpc>
                          <a:spcPct val="107000"/>
                        </a:lnSpc>
                        <a:spcBef>
                          <a:spcPts val="0"/>
                        </a:spcBef>
                        <a:spcAft>
                          <a:spcPts val="1200"/>
                        </a:spcAft>
                      </a:pPr>
                      <a:r>
                        <a:rPr lang="en-US" sz="900">
                          <a:effectLst/>
                        </a:rPr>
                        <a:t>საქართველოს ორგანული კანონის „ადგილობრივი თვითმმართველობის კოდექსი“ მიხედვით ადრეული და სკოლამდელი აღზრდისა და განათლების დაწესებულებების შექმნა და მათი ფუნქციონირების უზრუნველყოფა მუნიციპალიტეტის საკუთარ (ექსკლუზიურ) უფლებამოსილებას წარმოადგენს. ამავე კანონის მიხედვით ასევე აკრძალულია მუნიციპალიტეტის მართვაში არსებულ ადრეული და სკოლამდელი აღზრდისა და განათლების საჯარო დაწესებულებებში სასწავლო-აღმზრდელობითი მომსახურებისა და კვებითი მომსახურებისათვის გადასახადის, ტარიფის ან სხვა საფასურის შემოღება.</a:t>
                      </a:r>
                      <a:r>
                        <a:rPr lang="ka-GE" sz="900">
                          <a:effectLst/>
                        </a:rPr>
                        <a:t>  შესაბამისად, მუნიციპალიტეტი ვალდებულია უზრუნველყოს სკოლამდელი აღზრდის დაწესებულებების შეუფერხებელი ფუნქციონირებისათვის საჭირო ფინანსების გამოყოფა. ამბროლაურის მუნიციპალიტეტის ერთ-ერთ ძირითად პრიორიტეტს სწორედ მუნიციპალიტეტში მცხოვრები ბაგა-ბაღის ასაკის ბავშვებისათვის სკოლამდელი აღზრდის დაწესებულებების ხელმისაწვდომობა წარმოადგენს. დღეის მდგომარეობით ამბროლაურის მუნიციპალიტეტის ტერიტორიაზე ფუნქციონირებს </a:t>
                      </a:r>
                      <a:r>
                        <a:rPr lang="ka-GE" sz="900">
                          <a:effectLst/>
                          <a:highlight>
                            <a:srgbClr val="FFFF00"/>
                          </a:highlight>
                        </a:rPr>
                        <a:t>13</a:t>
                      </a:r>
                      <a:r>
                        <a:rPr lang="ka-GE" sz="900">
                          <a:effectLst/>
                        </a:rPr>
                        <a:t> სკოლამდელი აღზრდის დაწესებულება, სადაც სააღმზრდელო პროცესს გადის </a:t>
                      </a:r>
                      <a:r>
                        <a:rPr lang="ka-GE" sz="900">
                          <a:effectLst/>
                          <a:highlight>
                            <a:srgbClr val="FFFF00"/>
                          </a:highlight>
                        </a:rPr>
                        <a:t>307-</a:t>
                      </a:r>
                      <a:r>
                        <a:rPr lang="ka-GE" sz="900">
                          <a:effectLst/>
                        </a:rPr>
                        <a:t>მდე ბავშვი. მუნიციპალიტეტში არსებული ბაღების რაოდენობა სრულად ვერ უზრუნველყოფს მუნიციპალიტეტის ტერიტორიაზე მცხოვრები საბავშვო ბაღის ასაკის ბავშვების მიღებას და შესაბამისი სააღზრდელო პროცესის წარმართვას. ბაგა-ბაღებსა და ადმინისტრსციაში ჯამში დასაქმებულია </a:t>
                      </a:r>
                      <a:r>
                        <a:rPr lang="ka-GE" sz="900">
                          <a:effectLst/>
                          <a:highlight>
                            <a:srgbClr val="FFFF00"/>
                          </a:highlight>
                        </a:rPr>
                        <a:t>180</a:t>
                      </a:r>
                      <a:r>
                        <a:rPr lang="ka-GE" sz="900">
                          <a:effectLst/>
                        </a:rPr>
                        <a:t> თანამშრომელი.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9365">
                <a:tc gridSpan="3">
                  <a:txBody>
                    <a:bodyPr/>
                    <a:lstStyle/>
                    <a:p>
                      <a:pPr marL="0" marR="0" algn="ctr">
                        <a:lnSpc>
                          <a:spcPct val="107000"/>
                        </a:lnSpc>
                        <a:spcBef>
                          <a:spcPts val="0"/>
                        </a:spcBef>
                        <a:spcAft>
                          <a:spcPts val="0"/>
                        </a:spcAft>
                      </a:pPr>
                      <a:r>
                        <a:rPr lang="en-US" sz="900">
                          <a:effectLst/>
                        </a:rPr>
                        <a:t>პროგრამის მიზანი და მოსალოდნელი შედეგი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gridSpan="10">
                  <a:txBody>
                    <a:bodyPr/>
                    <a:lstStyle/>
                    <a:p>
                      <a:pPr marL="0" marR="0">
                        <a:lnSpc>
                          <a:spcPct val="107000"/>
                        </a:lnSpc>
                        <a:spcBef>
                          <a:spcPts val="0"/>
                        </a:spcBef>
                        <a:spcAft>
                          <a:spcPts val="0"/>
                        </a:spcAft>
                      </a:pPr>
                      <a:r>
                        <a:rPr lang="en-US" sz="900" dirty="0" err="1">
                          <a:effectLst/>
                        </a:rPr>
                        <a:t>პროგრამის</a:t>
                      </a:r>
                      <a:r>
                        <a:rPr lang="en-US" sz="900" dirty="0">
                          <a:effectLst/>
                        </a:rPr>
                        <a:t> </a:t>
                      </a:r>
                      <a:r>
                        <a:rPr lang="en-US" sz="900" dirty="0" err="1">
                          <a:effectLst/>
                        </a:rPr>
                        <a:t>მიზანია</a:t>
                      </a:r>
                      <a:r>
                        <a:rPr lang="en-US" sz="900" dirty="0">
                          <a:effectLst/>
                        </a:rPr>
                        <a:t>: </a:t>
                      </a:r>
                      <a:r>
                        <a:rPr lang="en-US" sz="900" dirty="0" err="1">
                          <a:effectLst/>
                        </a:rPr>
                        <a:t>მუნიციპალიტეტის</a:t>
                      </a:r>
                      <a:r>
                        <a:rPr lang="en-US" sz="900" dirty="0">
                          <a:effectLst/>
                        </a:rPr>
                        <a:t> </a:t>
                      </a:r>
                      <a:r>
                        <a:rPr lang="en-US" sz="900" dirty="0" err="1">
                          <a:effectLst/>
                        </a:rPr>
                        <a:t>ტერიტორიაზე</a:t>
                      </a:r>
                      <a:r>
                        <a:rPr lang="en-US" sz="900" dirty="0">
                          <a:effectLst/>
                        </a:rPr>
                        <a:t> </a:t>
                      </a:r>
                      <a:r>
                        <a:rPr lang="en-US" sz="900" dirty="0" err="1">
                          <a:effectLst/>
                        </a:rPr>
                        <a:t>მცხოვრები</a:t>
                      </a:r>
                      <a:r>
                        <a:rPr lang="en-US" sz="900" dirty="0">
                          <a:effectLst/>
                        </a:rPr>
                        <a:t> 2-დან 6 </a:t>
                      </a:r>
                      <a:r>
                        <a:rPr lang="en-US" sz="900" dirty="0" err="1">
                          <a:effectLst/>
                        </a:rPr>
                        <a:t>წლამდე</a:t>
                      </a:r>
                      <a:r>
                        <a:rPr lang="en-US" sz="900" dirty="0">
                          <a:effectLst/>
                        </a:rPr>
                        <a:t> </a:t>
                      </a:r>
                      <a:r>
                        <a:rPr lang="en-US" sz="900" dirty="0" err="1">
                          <a:effectLst/>
                        </a:rPr>
                        <a:t>ყველა</a:t>
                      </a:r>
                      <a:r>
                        <a:rPr lang="en-US" sz="900" dirty="0">
                          <a:effectLst/>
                        </a:rPr>
                        <a:t> </a:t>
                      </a:r>
                      <a:r>
                        <a:rPr lang="en-US" sz="900" dirty="0" err="1">
                          <a:effectLst/>
                        </a:rPr>
                        <a:t>ბავშვის</a:t>
                      </a:r>
                      <a:r>
                        <a:rPr lang="en-US" sz="900" dirty="0">
                          <a:effectLst/>
                        </a:rPr>
                        <a:t> </a:t>
                      </a:r>
                      <a:r>
                        <a:rPr lang="en-US" sz="900" dirty="0" err="1">
                          <a:effectLst/>
                        </a:rPr>
                        <a:t>უზრუნველყოფა</a:t>
                      </a:r>
                      <a:r>
                        <a:rPr lang="en-US" sz="900" dirty="0">
                          <a:effectLst/>
                        </a:rPr>
                        <a:t> </a:t>
                      </a:r>
                      <a:r>
                        <a:rPr lang="en-US" sz="900" dirty="0" err="1">
                          <a:effectLst/>
                        </a:rPr>
                        <a:t>საბავშო</a:t>
                      </a:r>
                      <a:r>
                        <a:rPr lang="en-US" sz="900" dirty="0">
                          <a:effectLst/>
                        </a:rPr>
                        <a:t> </a:t>
                      </a:r>
                      <a:r>
                        <a:rPr lang="en-US" sz="900" dirty="0" err="1">
                          <a:effectLst/>
                        </a:rPr>
                        <a:t>ბაღის</a:t>
                      </a:r>
                      <a:r>
                        <a:rPr lang="en-US" sz="900" dirty="0">
                          <a:effectLst/>
                        </a:rPr>
                        <a:t> </a:t>
                      </a:r>
                      <a:r>
                        <a:rPr lang="en-US" sz="900" dirty="0" err="1">
                          <a:effectLst/>
                        </a:rPr>
                        <a:t>მომსახურებით</a:t>
                      </a:r>
                      <a:r>
                        <a:rPr lang="en-US" sz="900" dirty="0">
                          <a:effectLst/>
                        </a:rPr>
                        <a:t>, </a:t>
                      </a:r>
                      <a:r>
                        <a:rPr lang="en-US" sz="900" dirty="0" err="1">
                          <a:effectLst/>
                        </a:rPr>
                        <a:t>შესაბამისი</a:t>
                      </a:r>
                      <a:r>
                        <a:rPr lang="en-US" sz="900" dirty="0">
                          <a:effectLst/>
                        </a:rPr>
                        <a:t> </a:t>
                      </a:r>
                      <a:r>
                        <a:rPr lang="en-US" sz="900" dirty="0" err="1">
                          <a:effectLst/>
                        </a:rPr>
                        <a:t>სააღმზრდელო</a:t>
                      </a:r>
                      <a:r>
                        <a:rPr lang="en-US" sz="900" dirty="0">
                          <a:effectLst/>
                        </a:rPr>
                        <a:t> </a:t>
                      </a:r>
                      <a:r>
                        <a:rPr lang="en-US" sz="900" dirty="0" err="1">
                          <a:effectLst/>
                        </a:rPr>
                        <a:t>პროცესით</a:t>
                      </a:r>
                      <a:r>
                        <a:rPr lang="en-US" sz="900" dirty="0">
                          <a:effectLst/>
                        </a:rPr>
                        <a:t>. </a:t>
                      </a:r>
                      <a:r>
                        <a:rPr lang="en-US" sz="900" dirty="0" err="1">
                          <a:effectLst/>
                        </a:rPr>
                        <a:t>სკოლის</a:t>
                      </a:r>
                      <a:r>
                        <a:rPr lang="en-US" sz="900" dirty="0">
                          <a:effectLst/>
                        </a:rPr>
                        <a:t> </a:t>
                      </a:r>
                      <a:r>
                        <a:rPr lang="en-US" sz="900" dirty="0" err="1">
                          <a:effectLst/>
                        </a:rPr>
                        <a:t>ასაკს</a:t>
                      </a:r>
                      <a:r>
                        <a:rPr lang="en-US" sz="900" dirty="0">
                          <a:effectLst/>
                        </a:rPr>
                        <a:t> </a:t>
                      </a:r>
                      <a:r>
                        <a:rPr lang="en-US" sz="900" dirty="0" err="1">
                          <a:effectLst/>
                        </a:rPr>
                        <a:t>მიღწეული</a:t>
                      </a:r>
                      <a:r>
                        <a:rPr lang="en-US" sz="900" dirty="0">
                          <a:effectLst/>
                        </a:rPr>
                        <a:t> </a:t>
                      </a:r>
                      <a:r>
                        <a:rPr lang="en-US" sz="900" dirty="0" err="1">
                          <a:effectLst/>
                        </a:rPr>
                        <a:t>ბავშვების</a:t>
                      </a:r>
                      <a:r>
                        <a:rPr lang="en-US" sz="900" dirty="0">
                          <a:effectLst/>
                        </a:rPr>
                        <a:t> </a:t>
                      </a:r>
                      <a:r>
                        <a:rPr lang="en-US" sz="900" dirty="0" err="1">
                          <a:effectLst/>
                        </a:rPr>
                        <a:t>მზაობა</a:t>
                      </a:r>
                      <a:r>
                        <a:rPr lang="en-US" sz="900" dirty="0">
                          <a:effectLst/>
                        </a:rPr>
                        <a:t> </a:t>
                      </a:r>
                      <a:r>
                        <a:rPr lang="en-US" sz="900" dirty="0" err="1">
                          <a:effectLst/>
                        </a:rPr>
                        <a:t>საშუალო</a:t>
                      </a:r>
                      <a:r>
                        <a:rPr lang="en-US" sz="900" dirty="0">
                          <a:effectLst/>
                        </a:rPr>
                        <a:t> </a:t>
                      </a:r>
                      <a:r>
                        <a:rPr lang="en-US" sz="900" dirty="0" err="1">
                          <a:effectLst/>
                        </a:rPr>
                        <a:t>განათლების</a:t>
                      </a:r>
                      <a:r>
                        <a:rPr lang="en-US" sz="900" dirty="0">
                          <a:effectLst/>
                        </a:rPr>
                        <a:t> </a:t>
                      </a:r>
                      <a:r>
                        <a:rPr lang="en-US" sz="900" dirty="0" err="1">
                          <a:effectLst/>
                        </a:rPr>
                        <a:t>მიღებისათვის</a:t>
                      </a:r>
                      <a:r>
                        <a:rPr lang="en-US" sz="900" dirty="0">
                          <a:effectLst/>
                        </a:rPr>
                        <a:t>. </a:t>
                      </a:r>
                      <a:r>
                        <a:rPr lang="en-US" sz="900" dirty="0" err="1">
                          <a:effectLst/>
                        </a:rPr>
                        <a:t>პროგრამის</a:t>
                      </a:r>
                      <a:r>
                        <a:rPr lang="en-US" sz="900" dirty="0">
                          <a:effectLst/>
                        </a:rPr>
                        <a:t> </a:t>
                      </a:r>
                      <a:r>
                        <a:rPr lang="en-US" sz="900" dirty="0" err="1">
                          <a:effectLst/>
                        </a:rPr>
                        <a:t>მიზანს</a:t>
                      </a:r>
                      <a:r>
                        <a:rPr lang="en-US" sz="900" dirty="0">
                          <a:effectLst/>
                        </a:rPr>
                        <a:t> </a:t>
                      </a:r>
                      <a:r>
                        <a:rPr lang="en-US" sz="900" dirty="0" err="1">
                          <a:effectLst/>
                        </a:rPr>
                        <a:t>ასევე</a:t>
                      </a:r>
                      <a:r>
                        <a:rPr lang="en-US" sz="900" dirty="0">
                          <a:effectLst/>
                        </a:rPr>
                        <a:t> </a:t>
                      </a:r>
                      <a:r>
                        <a:rPr lang="en-US" sz="900" dirty="0" err="1">
                          <a:effectLst/>
                        </a:rPr>
                        <a:t>წარმოადგენს</a:t>
                      </a:r>
                      <a:r>
                        <a:rPr lang="en-US" sz="900" dirty="0">
                          <a:effectLst/>
                        </a:rPr>
                        <a:t> </a:t>
                      </a:r>
                      <a:r>
                        <a:rPr lang="en-US" sz="900" dirty="0" err="1">
                          <a:effectLst/>
                        </a:rPr>
                        <a:t>მუნიციპალიტეტის</a:t>
                      </a:r>
                      <a:r>
                        <a:rPr lang="en-US" sz="900" dirty="0">
                          <a:effectLst/>
                        </a:rPr>
                        <a:t> </a:t>
                      </a:r>
                      <a:r>
                        <a:rPr lang="en-US" sz="900" dirty="0" err="1">
                          <a:effectLst/>
                        </a:rPr>
                        <a:t>სკოლამდელი</a:t>
                      </a:r>
                      <a:r>
                        <a:rPr lang="en-US" sz="900" dirty="0">
                          <a:effectLst/>
                        </a:rPr>
                        <a:t> </a:t>
                      </a:r>
                      <a:r>
                        <a:rPr lang="en-US" sz="900" dirty="0" err="1">
                          <a:effectLst/>
                        </a:rPr>
                        <a:t>აღზრდის</a:t>
                      </a:r>
                      <a:r>
                        <a:rPr lang="en-US" sz="900" dirty="0">
                          <a:effectLst/>
                        </a:rPr>
                        <a:t> </a:t>
                      </a:r>
                      <a:r>
                        <a:rPr lang="en-US" sz="900" dirty="0" err="1">
                          <a:effectLst/>
                        </a:rPr>
                        <a:t>დაწესებულებებში</a:t>
                      </a:r>
                      <a:r>
                        <a:rPr lang="en-US" sz="900" dirty="0">
                          <a:effectLst/>
                        </a:rPr>
                        <a:t> </a:t>
                      </a:r>
                      <a:r>
                        <a:rPr lang="en-US" sz="900" dirty="0" err="1">
                          <a:effectLst/>
                        </a:rPr>
                        <a:t>სააღმზრდელო</a:t>
                      </a:r>
                      <a:r>
                        <a:rPr lang="en-US" sz="900" dirty="0">
                          <a:effectLst/>
                        </a:rPr>
                        <a:t> </a:t>
                      </a:r>
                      <a:r>
                        <a:rPr lang="en-US" sz="900" dirty="0" err="1">
                          <a:effectLst/>
                        </a:rPr>
                        <a:t>პროცესის</a:t>
                      </a:r>
                      <a:r>
                        <a:rPr lang="en-US" sz="900" dirty="0">
                          <a:effectLst/>
                        </a:rPr>
                        <a:t> </a:t>
                      </a:r>
                      <a:r>
                        <a:rPr lang="en-US" sz="900" dirty="0" err="1">
                          <a:effectLst/>
                        </a:rPr>
                        <a:t>უზრუნველყოფა</a:t>
                      </a:r>
                      <a:r>
                        <a:rPr lang="en-US" sz="900" dirty="0">
                          <a:effectLst/>
                        </a:rPr>
                        <a:t> </a:t>
                      </a:r>
                      <a:r>
                        <a:rPr lang="en-US" sz="900" dirty="0" err="1">
                          <a:effectLst/>
                        </a:rPr>
                        <a:t>შესაბამისი</a:t>
                      </a:r>
                      <a:r>
                        <a:rPr lang="en-US" sz="900" dirty="0">
                          <a:effectLst/>
                        </a:rPr>
                        <a:t> </a:t>
                      </a:r>
                      <a:r>
                        <a:rPr lang="en-US" sz="900" dirty="0" err="1">
                          <a:effectLst/>
                        </a:rPr>
                        <a:t>პირობებით</a:t>
                      </a:r>
                      <a:r>
                        <a:rPr lang="en-US" sz="900" dirty="0">
                          <a:effectLst/>
                        </a:rPr>
                        <a:t>, </a:t>
                      </a:r>
                      <a:r>
                        <a:rPr lang="en-US" sz="900" dirty="0" err="1">
                          <a:effectLst/>
                        </a:rPr>
                        <a:t>მათ</a:t>
                      </a:r>
                      <a:r>
                        <a:rPr lang="en-US" sz="900" dirty="0">
                          <a:effectLst/>
                        </a:rPr>
                        <a:t> </a:t>
                      </a:r>
                      <a:r>
                        <a:rPr lang="en-US" sz="900" dirty="0" err="1">
                          <a:effectLst/>
                        </a:rPr>
                        <a:t>შორის</a:t>
                      </a:r>
                      <a:r>
                        <a:rPr lang="en-US" sz="900" dirty="0">
                          <a:effectLst/>
                        </a:rPr>
                        <a:t>: </a:t>
                      </a:r>
                      <a:r>
                        <a:rPr lang="en-US" sz="900" dirty="0" err="1">
                          <a:effectLst/>
                        </a:rPr>
                        <a:t>სააღმზრდელო</a:t>
                      </a:r>
                      <a:r>
                        <a:rPr lang="en-US" sz="900" dirty="0">
                          <a:effectLst/>
                        </a:rPr>
                        <a:t> </a:t>
                      </a:r>
                      <a:r>
                        <a:rPr lang="en-US" sz="900" dirty="0" err="1">
                          <a:effectLst/>
                        </a:rPr>
                        <a:t>დაწესებულებებში</a:t>
                      </a:r>
                      <a:r>
                        <a:rPr lang="en-US" sz="900" dirty="0">
                          <a:effectLst/>
                        </a:rPr>
                        <a:t> </a:t>
                      </a:r>
                      <a:r>
                        <a:rPr lang="en-US" sz="900" dirty="0" err="1">
                          <a:effectLst/>
                        </a:rPr>
                        <a:t>დაცული</a:t>
                      </a:r>
                      <a:r>
                        <a:rPr lang="en-US" sz="900" dirty="0">
                          <a:effectLst/>
                        </a:rPr>
                        <a:t> </a:t>
                      </a:r>
                      <a:r>
                        <a:rPr lang="en-US" sz="900" dirty="0" err="1">
                          <a:effectLst/>
                        </a:rPr>
                        <a:t>იქნება</a:t>
                      </a:r>
                      <a:r>
                        <a:rPr lang="en-US" sz="900" dirty="0">
                          <a:effectLst/>
                        </a:rPr>
                        <a:t> </a:t>
                      </a:r>
                      <a:r>
                        <a:rPr lang="en-US" sz="900" dirty="0" err="1">
                          <a:effectLst/>
                        </a:rPr>
                        <a:t>სახელმწიფოს</a:t>
                      </a:r>
                      <a:r>
                        <a:rPr lang="en-US" sz="900" dirty="0">
                          <a:effectLst/>
                        </a:rPr>
                        <a:t> </a:t>
                      </a:r>
                      <a:r>
                        <a:rPr lang="en-US" sz="900" dirty="0" err="1">
                          <a:effectLst/>
                        </a:rPr>
                        <a:t>მიერ</a:t>
                      </a:r>
                      <a:r>
                        <a:rPr lang="en-US" sz="900" dirty="0">
                          <a:effectLst/>
                        </a:rPr>
                        <a:t> </a:t>
                      </a:r>
                      <a:r>
                        <a:rPr lang="en-US" sz="900" dirty="0" err="1">
                          <a:effectLst/>
                        </a:rPr>
                        <a:t>დადგენილი</a:t>
                      </a:r>
                      <a:r>
                        <a:rPr lang="en-US" sz="900" dirty="0">
                          <a:effectLst/>
                        </a:rPr>
                        <a:t> </a:t>
                      </a:r>
                      <a:r>
                        <a:rPr lang="en-US" sz="900" dirty="0" err="1">
                          <a:effectLst/>
                        </a:rPr>
                        <a:t>სტანდარტების</a:t>
                      </a:r>
                      <a:r>
                        <a:rPr lang="en-US" sz="900" dirty="0">
                          <a:effectLst/>
                        </a:rPr>
                        <a:t> </a:t>
                      </a:r>
                      <a:r>
                        <a:rPr lang="en-US" sz="900" dirty="0" err="1">
                          <a:effectLst/>
                        </a:rPr>
                        <a:t>უმეტესობა</a:t>
                      </a:r>
                      <a:r>
                        <a:rPr lang="en-US" sz="900" dirty="0">
                          <a:effectLst/>
                        </a:rPr>
                        <a:t>, </a:t>
                      </a:r>
                      <a:r>
                        <a:rPr lang="en-US" sz="900" dirty="0" err="1">
                          <a:effectLst/>
                        </a:rPr>
                        <a:t>დაცული</a:t>
                      </a:r>
                      <a:r>
                        <a:rPr lang="en-US" sz="900" dirty="0">
                          <a:effectLst/>
                        </a:rPr>
                        <a:t> </a:t>
                      </a:r>
                      <a:r>
                        <a:rPr lang="en-US" sz="900" dirty="0" err="1">
                          <a:effectLst/>
                        </a:rPr>
                        <a:t>იქნება</a:t>
                      </a:r>
                      <a:r>
                        <a:rPr lang="en-US" sz="900" dirty="0">
                          <a:effectLst/>
                        </a:rPr>
                        <a:t> </a:t>
                      </a:r>
                      <a:r>
                        <a:rPr lang="en-US" sz="900" dirty="0" err="1">
                          <a:effectLst/>
                        </a:rPr>
                        <a:t>სანიტარული</a:t>
                      </a:r>
                      <a:r>
                        <a:rPr lang="en-US" sz="900" dirty="0">
                          <a:effectLst/>
                        </a:rPr>
                        <a:t> </a:t>
                      </a:r>
                      <a:r>
                        <a:rPr lang="en-US" sz="900" dirty="0" err="1">
                          <a:effectLst/>
                        </a:rPr>
                        <a:t>და</a:t>
                      </a:r>
                      <a:r>
                        <a:rPr lang="en-US" sz="900" dirty="0">
                          <a:effectLst/>
                        </a:rPr>
                        <a:t> </a:t>
                      </a:r>
                      <a:r>
                        <a:rPr lang="en-US" sz="900" dirty="0" err="1">
                          <a:effectLst/>
                        </a:rPr>
                        <a:t>ჰიგიენური</a:t>
                      </a:r>
                      <a:r>
                        <a:rPr lang="en-US" sz="900" dirty="0">
                          <a:effectLst/>
                        </a:rPr>
                        <a:t>, </a:t>
                      </a:r>
                      <a:r>
                        <a:rPr lang="en-US" sz="900" dirty="0" err="1">
                          <a:effectLst/>
                        </a:rPr>
                        <a:t>კვების</a:t>
                      </a:r>
                      <a:r>
                        <a:rPr lang="en-US" sz="900" dirty="0">
                          <a:effectLst/>
                        </a:rPr>
                        <a:t> </a:t>
                      </a:r>
                      <a:r>
                        <a:rPr lang="en-US" sz="900" dirty="0" err="1">
                          <a:effectLst/>
                        </a:rPr>
                        <a:t>ორგანიზებისა</a:t>
                      </a:r>
                      <a:r>
                        <a:rPr lang="en-US" sz="900" dirty="0">
                          <a:effectLst/>
                        </a:rPr>
                        <a:t> </a:t>
                      </a:r>
                      <a:r>
                        <a:rPr lang="en-US" sz="900" dirty="0" err="1">
                          <a:effectLst/>
                        </a:rPr>
                        <a:t>და</a:t>
                      </a:r>
                      <a:r>
                        <a:rPr lang="en-US" sz="900" dirty="0">
                          <a:effectLst/>
                        </a:rPr>
                        <a:t> </a:t>
                      </a:r>
                      <a:r>
                        <a:rPr lang="en-US" sz="900" dirty="0" err="1">
                          <a:effectLst/>
                        </a:rPr>
                        <a:t>კვების</a:t>
                      </a:r>
                      <a:r>
                        <a:rPr lang="en-US" sz="900" dirty="0">
                          <a:effectLst/>
                        </a:rPr>
                        <a:t> </a:t>
                      </a:r>
                      <a:r>
                        <a:rPr lang="en-US" sz="900" dirty="0" err="1">
                          <a:effectLst/>
                        </a:rPr>
                        <a:t>რაციონის</a:t>
                      </a:r>
                      <a:r>
                        <a:rPr lang="en-US" sz="900" dirty="0">
                          <a:effectLst/>
                        </a:rPr>
                        <a:t> </a:t>
                      </a:r>
                      <a:r>
                        <a:rPr lang="en-US" sz="900" dirty="0" err="1">
                          <a:effectLst/>
                        </a:rPr>
                        <a:t>ნორმები</a:t>
                      </a:r>
                      <a:r>
                        <a:rPr lang="en-US" sz="900" dirty="0">
                          <a:effectLst/>
                        </a:rPr>
                        <a:t>.</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13435">
                <a:tc>
                  <a:txBody>
                    <a:bodyPr/>
                    <a:lstStyle/>
                    <a:p>
                      <a:pPr marL="0" marR="0" algn="ctr">
                        <a:lnSpc>
                          <a:spcPct val="107000"/>
                        </a:lnSpc>
                        <a:spcBef>
                          <a:spcPts val="0"/>
                        </a:spcBef>
                        <a:spcAft>
                          <a:spcPts val="0"/>
                        </a:spcAft>
                      </a:pPr>
                      <a:r>
                        <a:rPr lang="en-US" sz="900" dirty="0">
                          <a:effectLst/>
                        </a:rPr>
                        <a:t>#</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3">
                  <a:txBody>
                    <a:bodyPr/>
                    <a:lstStyle/>
                    <a:p>
                      <a:pPr marL="0" marR="0" algn="ctr">
                        <a:lnSpc>
                          <a:spcPct val="107000"/>
                        </a:lnSpc>
                        <a:spcBef>
                          <a:spcPts val="0"/>
                        </a:spcBef>
                        <a:spcAft>
                          <a:spcPts val="0"/>
                        </a:spcAft>
                      </a:pPr>
                      <a:r>
                        <a:rPr lang="en-US" sz="900" dirty="0" err="1">
                          <a:effectLst/>
                        </a:rPr>
                        <a:t>მოსალოდნელი</a:t>
                      </a:r>
                      <a:r>
                        <a:rPr lang="en-US" sz="900" dirty="0">
                          <a:effectLst/>
                        </a:rPr>
                        <a:t> </a:t>
                      </a:r>
                      <a:r>
                        <a:rPr lang="en-US" sz="900" dirty="0" err="1">
                          <a:effectLst/>
                        </a:rPr>
                        <a:t>შედეგის</a:t>
                      </a:r>
                      <a:r>
                        <a:rPr lang="en-US" sz="900" dirty="0">
                          <a:effectLst/>
                        </a:rPr>
                        <a:t> </a:t>
                      </a:r>
                      <a:r>
                        <a:rPr lang="en-US" sz="900" dirty="0" err="1">
                          <a:effectLst/>
                        </a:rPr>
                        <a:t>შეფასების</a:t>
                      </a:r>
                      <a:r>
                        <a:rPr lang="en-US" sz="900" dirty="0">
                          <a:effectLst/>
                        </a:rPr>
                        <a:t> </a:t>
                      </a:r>
                      <a:r>
                        <a:rPr lang="en-US" sz="900" dirty="0" err="1">
                          <a:effectLst/>
                        </a:rPr>
                        <a:t>ინდიკატორი</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ინდიკატორის საბაზისო მაჩვენებელი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dirty="0" err="1">
                          <a:effectLst/>
                        </a:rPr>
                        <a:t>ინდიკატორის</a:t>
                      </a:r>
                      <a:r>
                        <a:rPr lang="en-US" sz="900" dirty="0">
                          <a:effectLst/>
                        </a:rPr>
                        <a:t> </a:t>
                      </a:r>
                      <a:r>
                        <a:rPr lang="en-US" sz="900" dirty="0" err="1">
                          <a:effectLst/>
                        </a:rPr>
                        <a:t>მიზნობრივი</a:t>
                      </a:r>
                      <a:r>
                        <a:rPr lang="en-US" sz="900" dirty="0">
                          <a:effectLst/>
                        </a:rPr>
                        <a:t> </a:t>
                      </a:r>
                      <a:r>
                        <a:rPr lang="en-US" sz="900" dirty="0" err="1">
                          <a:effectLst/>
                        </a:rPr>
                        <a:t>მაჩვენებელი</a:t>
                      </a:r>
                      <a:r>
                        <a:rPr lang="en-US" sz="900" dirty="0">
                          <a:effectLst/>
                        </a:rPr>
                        <a:t> 2024 </a:t>
                      </a:r>
                      <a:r>
                        <a:rPr lang="en-US" sz="900" dirty="0" err="1">
                          <a:effectLst/>
                        </a:rPr>
                        <a:t>წელს</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dirty="0" err="1">
                          <a:effectLst/>
                        </a:rPr>
                        <a:t>ცდომილების</a:t>
                      </a:r>
                      <a:r>
                        <a:rPr lang="en-US" sz="900" dirty="0">
                          <a:effectLst/>
                        </a:rPr>
                        <a:t> </a:t>
                      </a:r>
                      <a:r>
                        <a:rPr lang="en-US" sz="900" dirty="0" err="1">
                          <a:effectLst/>
                        </a:rPr>
                        <a:t>ალბათობა</a:t>
                      </a:r>
                      <a:r>
                        <a:rPr lang="en-US" sz="900" dirty="0">
                          <a:effectLst/>
                        </a:rPr>
                        <a:t> (%/</a:t>
                      </a:r>
                      <a:r>
                        <a:rPr lang="en-US" sz="900" dirty="0" err="1">
                          <a:effectLst/>
                        </a:rPr>
                        <a:t>აღწერა</a:t>
                      </a:r>
                      <a:r>
                        <a:rPr lang="en-US" sz="900" dirty="0">
                          <a:effectLst/>
                        </a:rPr>
                        <a:t>)</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dirty="0" err="1">
                          <a:effectLst/>
                        </a:rPr>
                        <a:t>ინდიკატორის</a:t>
                      </a:r>
                      <a:r>
                        <a:rPr lang="en-US" sz="900" dirty="0">
                          <a:effectLst/>
                        </a:rPr>
                        <a:t> </a:t>
                      </a:r>
                      <a:r>
                        <a:rPr lang="en-US" sz="900" dirty="0" err="1">
                          <a:effectLst/>
                        </a:rPr>
                        <a:t>მიზნობრივი</a:t>
                      </a:r>
                      <a:r>
                        <a:rPr lang="en-US" sz="900" dirty="0">
                          <a:effectLst/>
                        </a:rPr>
                        <a:t> </a:t>
                      </a:r>
                      <a:r>
                        <a:rPr lang="en-US" sz="900" dirty="0" err="1">
                          <a:effectLst/>
                        </a:rPr>
                        <a:t>მაჩვენებელი</a:t>
                      </a:r>
                      <a:r>
                        <a:rPr lang="en-US" sz="900" dirty="0">
                          <a:effectLst/>
                        </a:rPr>
                        <a:t> 2025 </a:t>
                      </a:r>
                      <a:r>
                        <a:rPr lang="en-US" sz="900" dirty="0" err="1">
                          <a:effectLst/>
                        </a:rPr>
                        <a:t>წელს</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2026 წელს</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dirty="0" err="1">
                          <a:effectLst/>
                        </a:rPr>
                        <a:t>ინდიკატორის</a:t>
                      </a:r>
                      <a:r>
                        <a:rPr lang="en-US" sz="900" dirty="0">
                          <a:effectLst/>
                        </a:rPr>
                        <a:t> </a:t>
                      </a:r>
                      <a:r>
                        <a:rPr lang="en-US" sz="900" dirty="0" err="1">
                          <a:effectLst/>
                        </a:rPr>
                        <a:t>მიზნობრივი</a:t>
                      </a:r>
                      <a:r>
                        <a:rPr lang="en-US" sz="900" dirty="0">
                          <a:effectLst/>
                        </a:rPr>
                        <a:t> </a:t>
                      </a:r>
                      <a:r>
                        <a:rPr lang="en-US" sz="900" dirty="0" err="1">
                          <a:effectLst/>
                        </a:rPr>
                        <a:t>მაჩვენებელი</a:t>
                      </a:r>
                      <a:r>
                        <a:rPr lang="en-US" sz="900" dirty="0">
                          <a:effectLst/>
                        </a:rPr>
                        <a:t> 2027 </a:t>
                      </a:r>
                      <a:r>
                        <a:rPr lang="en-US" sz="900" dirty="0" err="1">
                          <a:effectLst/>
                        </a:rPr>
                        <a:t>წელს</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1043318">
                <a:tc>
                  <a:txBody>
                    <a:bodyPr/>
                    <a:lstStyle/>
                    <a:p>
                      <a:pPr marL="0" marR="0" algn="ctr">
                        <a:lnSpc>
                          <a:spcPct val="107000"/>
                        </a:lnSpc>
                        <a:spcBef>
                          <a:spcPts val="0"/>
                        </a:spcBef>
                        <a:spcAft>
                          <a:spcPts val="0"/>
                        </a:spcAft>
                      </a:pPr>
                      <a:r>
                        <a:rPr lang="en-US" sz="900">
                          <a:effectLst/>
                        </a:rPr>
                        <a:t>1</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3">
                  <a:txBody>
                    <a:bodyPr/>
                    <a:lstStyle/>
                    <a:p>
                      <a:pPr marL="0" marR="0">
                        <a:lnSpc>
                          <a:spcPct val="107000"/>
                        </a:lnSpc>
                        <a:spcBef>
                          <a:spcPts val="0"/>
                        </a:spcBef>
                        <a:spcAft>
                          <a:spcPts val="0"/>
                        </a:spcAft>
                      </a:pPr>
                      <a:r>
                        <a:rPr lang="ru-RU" sz="900" dirty="0">
                          <a:effectLst/>
                        </a:rPr>
                        <a:t>სკოლამდელი აღზრდის დაწესებულების მომსახურებით მოსარგებლე ბავშვების რაოდენობა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nSpc>
                          <a:spcPct val="107000"/>
                        </a:lnSpc>
                        <a:spcBef>
                          <a:spcPts val="0"/>
                        </a:spcBef>
                        <a:spcAft>
                          <a:spcPts val="0"/>
                        </a:spcAft>
                      </a:pPr>
                      <a:r>
                        <a:rPr lang="ru-RU" sz="900">
                          <a:effectLst/>
                        </a:rPr>
                        <a:t>2023 წელს საბავშვო ბაღების მომსახურებით სარგებლობს 307 ბავშვი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საბაზისო მაჩვენებლის შენარჩუნება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dirty="0">
                          <a:effectLst/>
                        </a:rPr>
                        <a:t>5%</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dirty="0" err="1">
                          <a:effectLst/>
                        </a:rPr>
                        <a:t>საბაზისო</a:t>
                      </a:r>
                      <a:r>
                        <a:rPr lang="en-US" sz="900" dirty="0">
                          <a:effectLst/>
                        </a:rPr>
                        <a:t> </a:t>
                      </a:r>
                      <a:r>
                        <a:rPr lang="en-US" sz="900" dirty="0" err="1">
                          <a:effectLst/>
                        </a:rPr>
                        <a:t>მაჩვენებლის</a:t>
                      </a:r>
                      <a:r>
                        <a:rPr lang="en-US" sz="900" dirty="0">
                          <a:effectLst/>
                        </a:rPr>
                        <a:t> </a:t>
                      </a:r>
                      <a:r>
                        <a:rPr lang="en-US" sz="900" dirty="0" err="1">
                          <a:effectLst/>
                        </a:rPr>
                        <a:t>შენარჩუნება</a:t>
                      </a:r>
                      <a:r>
                        <a:rPr lang="en-US" sz="900" dirty="0">
                          <a:effectLst/>
                        </a:rPr>
                        <a:t>/</a:t>
                      </a:r>
                      <a:r>
                        <a:rPr lang="en-US" sz="900" dirty="0" err="1">
                          <a:effectLst/>
                        </a:rPr>
                        <a:t>ზრდა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r h="1855157">
                <a:tc>
                  <a:txBody>
                    <a:bodyPr/>
                    <a:lstStyle/>
                    <a:p>
                      <a:pPr marL="0" marR="0" algn="ctr">
                        <a:lnSpc>
                          <a:spcPct val="107000"/>
                        </a:lnSpc>
                        <a:spcBef>
                          <a:spcPts val="0"/>
                        </a:spcBef>
                        <a:spcAft>
                          <a:spcPts val="0"/>
                        </a:spcAft>
                      </a:pPr>
                      <a:r>
                        <a:rPr lang="en-US" sz="900">
                          <a:effectLst/>
                        </a:rPr>
                        <a:t>2</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3">
                  <a:txBody>
                    <a:bodyPr/>
                    <a:lstStyle/>
                    <a:p>
                      <a:pPr marL="0" marR="0">
                        <a:lnSpc>
                          <a:spcPct val="107000"/>
                        </a:lnSpc>
                        <a:spcBef>
                          <a:spcPts val="0"/>
                        </a:spcBef>
                        <a:spcAft>
                          <a:spcPts val="0"/>
                        </a:spcAft>
                      </a:pPr>
                      <a:r>
                        <a:rPr lang="ru-RU" sz="900" dirty="0">
                          <a:effectLst/>
                        </a:rPr>
                        <a:t>ბავშვების რაოდენობა, რომლებიც მზად არიან მიიღონ დაწყებითი საშუალო განათლება </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nSpc>
                          <a:spcPct val="107000"/>
                        </a:lnSpc>
                        <a:spcBef>
                          <a:spcPts val="0"/>
                        </a:spcBef>
                        <a:spcAft>
                          <a:spcPts val="0"/>
                        </a:spcAft>
                      </a:pPr>
                      <a:r>
                        <a:rPr lang="ru-RU" sz="900" dirty="0">
                          <a:effectLst/>
                        </a:rPr>
                        <a:t>202</a:t>
                      </a:r>
                      <a:r>
                        <a:rPr lang="en-US" sz="900" dirty="0">
                          <a:effectLst/>
                        </a:rPr>
                        <a:t>3</a:t>
                      </a:r>
                      <a:r>
                        <a:rPr lang="ru-RU" sz="900" dirty="0">
                          <a:effectLst/>
                        </a:rPr>
                        <a:t> წელს დაწყებითი განათლების მიღებისათვის მზად იქნება ყველა ის </a:t>
                      </a:r>
                      <a:r>
                        <a:rPr lang="ru-RU" sz="900" dirty="0">
                          <a:effectLst/>
                          <a:highlight>
                            <a:srgbClr val="FFFF00"/>
                          </a:highlight>
                        </a:rPr>
                        <a:t>90</a:t>
                      </a:r>
                      <a:r>
                        <a:rPr lang="ru-RU" sz="900" dirty="0">
                          <a:effectLst/>
                        </a:rPr>
                        <a:t> აღსაზრდელი, რომელიც მიაღწევს სკოლის ასაკს  </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nSpc>
                          <a:spcPct val="107000"/>
                        </a:lnSpc>
                        <a:spcBef>
                          <a:spcPts val="0"/>
                        </a:spcBef>
                        <a:spcAft>
                          <a:spcPts val="0"/>
                        </a:spcAft>
                      </a:pPr>
                      <a:r>
                        <a:rPr lang="ru-RU" sz="900">
                          <a:effectLst/>
                        </a:rPr>
                        <a:t>202</a:t>
                      </a:r>
                      <a:r>
                        <a:rPr lang="ka-GE" sz="900">
                          <a:effectLst/>
                        </a:rPr>
                        <a:t>4</a:t>
                      </a:r>
                      <a:r>
                        <a:rPr lang="ru-RU" sz="900">
                          <a:effectLst/>
                        </a:rPr>
                        <a:t> წელს საშუალო განათლების დაწყებითი განათლების მიღებისათვის მზად იქნება ყველა ის  </a:t>
                      </a:r>
                      <a:r>
                        <a:rPr lang="ru-RU" sz="900">
                          <a:effectLst/>
                          <a:highlight>
                            <a:srgbClr val="FFFF00"/>
                          </a:highlight>
                        </a:rPr>
                        <a:t>70</a:t>
                      </a:r>
                      <a:r>
                        <a:rPr lang="ru-RU" sz="900">
                          <a:effectLst/>
                        </a:rPr>
                        <a:t> აღსაზრდელი, რომელიც მიაღწევს სკოლის ასაკს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dirty="0">
                          <a:effectLst/>
                        </a:rPr>
                        <a:t>2%</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a:txBody>
                    <a:bodyPr/>
                    <a:lstStyle/>
                    <a:p>
                      <a:pPr marL="0" marR="0" algn="ctr">
                        <a:lnSpc>
                          <a:spcPct val="107000"/>
                        </a:lnSpc>
                        <a:spcBef>
                          <a:spcPts val="0"/>
                        </a:spcBef>
                        <a:spcAft>
                          <a:spcPts val="0"/>
                        </a:spcAft>
                      </a:pPr>
                      <a:r>
                        <a:rPr lang="en-US" sz="900">
                          <a:effectLst/>
                        </a:rPr>
                        <a:t>საბაზისო მაჩვენებლის შენარჩუნება/ზრდა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gridSpan="2">
                  <a:txBody>
                    <a:bodyPr/>
                    <a:lstStyle/>
                    <a:p>
                      <a:pPr marL="0" marR="0" algn="ctr">
                        <a:lnSpc>
                          <a:spcPct val="107000"/>
                        </a:lnSpc>
                        <a:spcBef>
                          <a:spcPts val="0"/>
                        </a:spcBef>
                        <a:spcAft>
                          <a:spcPts val="0"/>
                        </a:spcAft>
                      </a:pPr>
                      <a:r>
                        <a:rPr lang="en-US" sz="900" dirty="0" err="1">
                          <a:effectLst/>
                        </a:rPr>
                        <a:t>საბაზისო</a:t>
                      </a:r>
                      <a:r>
                        <a:rPr lang="en-US" sz="900" dirty="0">
                          <a:effectLst/>
                        </a:rPr>
                        <a:t> </a:t>
                      </a:r>
                      <a:r>
                        <a:rPr lang="en-US" sz="900" dirty="0" err="1">
                          <a:effectLst/>
                        </a:rPr>
                        <a:t>მაჩვენებლის</a:t>
                      </a:r>
                      <a:r>
                        <a:rPr lang="en-US" sz="900" dirty="0">
                          <a:effectLst/>
                        </a:rPr>
                        <a:t> </a:t>
                      </a:r>
                      <a:r>
                        <a:rPr lang="en-US" sz="900" dirty="0" err="1">
                          <a:effectLst/>
                        </a:rPr>
                        <a:t>შენარჩუნება</a:t>
                      </a:r>
                      <a:r>
                        <a:rPr lang="en-US" sz="900" dirty="0">
                          <a:effectLst/>
                        </a:rPr>
                        <a:t>/</a:t>
                      </a:r>
                      <a:r>
                        <a:rPr lang="en-US" sz="900" dirty="0" err="1">
                          <a:effectLst/>
                        </a:rPr>
                        <a:t>ზრდა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c hMerge="1">
                  <a:txBody>
                    <a:bodyPr/>
                    <a:lstStyle/>
                    <a:p>
                      <a:pPr marL="0" marR="0" algn="ctr">
                        <a:lnSpc>
                          <a:spcPct val="107000"/>
                        </a:lnSpc>
                        <a:spcBef>
                          <a:spcPts val="0"/>
                        </a:spcBef>
                        <a:spcAft>
                          <a:spcPts val="0"/>
                        </a:spcAft>
                      </a:pP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9970" marR="9970" marT="0" marB="0" anchor="ctr"/>
                </a:tc>
              </a:tr>
            </a:tbl>
          </a:graphicData>
        </a:graphic>
      </p:graphicFrame>
    </p:spTree>
    <p:extLst>
      <p:ext uri="{BB962C8B-B14F-4D97-AF65-F5344CB8AC3E}">
        <p14:creationId xmlns:p14="http://schemas.microsoft.com/office/powerpoint/2010/main" val="1534886578"/>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25394573"/>
              </p:ext>
            </p:extLst>
          </p:nvPr>
        </p:nvGraphicFramePr>
        <p:xfrm>
          <a:off x="297500" y="1549045"/>
          <a:ext cx="10135491" cy="3197498"/>
        </p:xfrm>
        <a:graphic>
          <a:graphicData uri="http://schemas.openxmlformats.org/drawingml/2006/table">
            <a:tbl>
              <a:tblPr firstRow="1" firstCol="1" bandRow="1">
                <a:tableStyleId>{5C22544A-7EE6-4342-B048-85BDC9FD1C3A}</a:tableStyleId>
              </a:tblPr>
              <a:tblGrid>
                <a:gridCol w="908140"/>
                <a:gridCol w="4011629"/>
                <a:gridCol w="867597"/>
                <a:gridCol w="867597"/>
                <a:gridCol w="869625"/>
                <a:gridCol w="869625"/>
                <a:gridCol w="869625"/>
                <a:gridCol w="871653"/>
              </a:tblGrid>
              <a:tr h="166689">
                <a:tc>
                  <a:txBody>
                    <a:bodyPr/>
                    <a:lstStyle/>
                    <a:p>
                      <a:pPr marL="0" marR="0" algn="ctr">
                        <a:lnSpc>
                          <a:spcPct val="107000"/>
                        </a:lnSpc>
                        <a:spcBef>
                          <a:spcPts val="0"/>
                        </a:spcBef>
                        <a:spcAft>
                          <a:spcPts val="0"/>
                        </a:spcAft>
                      </a:pPr>
                      <a:r>
                        <a:rPr lang="ru-RU" sz="800">
                          <a:effectLst/>
                        </a:rPr>
                        <a:t>პროგრამული კოდი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en-US" sz="800">
                          <a:effectLst/>
                        </a:rPr>
                        <a:t> </a:t>
                      </a:r>
                      <a:r>
                        <a:rPr lang="ru-RU" sz="800">
                          <a:effectLst/>
                        </a:rPr>
                        <a:t>პრიორიტეტი, პროგრამა, ქვეპროგრამა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2022 ფაქტი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2023 წლის გეგმა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2024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2025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2026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2027წლის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75768">
                <a:tc>
                  <a:txBody>
                    <a:bodyPr/>
                    <a:lstStyle/>
                    <a:p>
                      <a:pPr marL="0" marR="0" algn="ctr">
                        <a:lnSpc>
                          <a:spcPct val="107000"/>
                        </a:lnSpc>
                        <a:spcBef>
                          <a:spcPts val="0"/>
                        </a:spcBef>
                        <a:spcAft>
                          <a:spcPts val="0"/>
                        </a:spcAft>
                      </a:pPr>
                      <a:r>
                        <a:rPr lang="ru-RU" sz="800">
                          <a:effectLst/>
                        </a:rPr>
                        <a:t> 05 00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კულტურა, ახალგაზრდობა და სპორტი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2,811.0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2,544.2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2,614.0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2,785.4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2,999.4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3,170.5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სპორტის სფეროს განვითარება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1,715.1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1,022.6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1,079.5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1,150.4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1,218.9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1,288.0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სპორტული დაწესებულებების ხელშეწყობა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322.9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386.1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1,077.9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1,150.4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1,218.9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1,288.0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05 01 01 01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სასპორტო სკოლა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322.9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386.1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414.8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443.8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472.8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501.0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05 01 01 02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ჭიდაობის კლუბი ფალავანი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210.3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266.4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278.0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288.0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298.0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308.0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05 01 01 03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საცურაო აუზი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115.9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137.9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138.1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151.1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160.1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171.0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05 01 01 04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მუნიციპალიტეტის საფეხბურთო კლუბი რაჭა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160.7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206.4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222.0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237.5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253.0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268.0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31331">
                <a:tc>
                  <a:txBody>
                    <a:bodyPr/>
                    <a:lstStyle/>
                    <a:p>
                      <a:pPr marL="0" marR="0" algn="ctr">
                        <a:lnSpc>
                          <a:spcPct val="107000"/>
                        </a:lnSpc>
                        <a:spcBef>
                          <a:spcPts val="0"/>
                        </a:spcBef>
                        <a:spcAft>
                          <a:spcPts val="0"/>
                        </a:spcAft>
                      </a:pPr>
                      <a:r>
                        <a:rPr lang="ru-RU" sz="800">
                          <a:effectLst/>
                        </a:rPr>
                        <a:t> 05 01 01 05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რაჭა- ლეჩხუმისა და ქვემო სვანეთის სარაგბო კლუბი ,,ამარანტები"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30.0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35.0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05 01 02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კაპიტალური დაბანდებები სპორტის სფეროში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905.4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0.8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კულტურის სფეროს განვითარება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1,085.1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1,475.6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1,508.5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1,609.0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1,754.5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1,856.5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75768">
                <a:tc>
                  <a:txBody>
                    <a:bodyPr/>
                    <a:lstStyle/>
                    <a:p>
                      <a:pPr marL="0" marR="0" algn="ctr">
                        <a:lnSpc>
                          <a:spcPct val="107000"/>
                        </a:lnSpc>
                        <a:spcBef>
                          <a:spcPts val="0"/>
                        </a:spcBef>
                        <a:spcAft>
                          <a:spcPts val="0"/>
                        </a:spcAft>
                      </a:pPr>
                      <a:r>
                        <a:rPr lang="ru-RU" sz="800">
                          <a:effectLst/>
                        </a:rPr>
                        <a:t> 05 02 01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კულტურის სფეროს დაწესებულებების ხელშეწყობა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842.0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1,072.8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1,187.9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1,272.4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1,354.9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1,443.9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05 02 01 01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კულტურის ცენტრი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602.8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750.2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814.7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871.7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928.7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985.7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05 02 01 02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ამბროლაურის დავით თორაძის სახელობის სამუსიკო სკოლა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110.1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150.1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179.5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191.5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203.5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215.5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45068">
                <a:tc>
                  <a:txBody>
                    <a:bodyPr/>
                    <a:lstStyle/>
                    <a:p>
                      <a:pPr marL="0" marR="0" algn="ctr">
                        <a:lnSpc>
                          <a:spcPct val="107000"/>
                        </a:lnSpc>
                        <a:spcBef>
                          <a:spcPts val="0"/>
                        </a:spcBef>
                        <a:spcAft>
                          <a:spcPts val="0"/>
                        </a:spcAft>
                      </a:pPr>
                      <a:r>
                        <a:rPr lang="ru-RU" sz="800">
                          <a:effectLst/>
                        </a:rPr>
                        <a:t> 05 02 01 03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სკოლისგარეშე სახელოვნებო სააღმზრდელო დაწესებულება ამბროლაურის უჩა ჯაფარიძის სახელობის  სამხატვრო სკოლა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68.2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89.4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104.5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111.5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118.5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125.5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05 02 01 04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მუზეუმის ხელშეწყობა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60.9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83.1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89.2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97.7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104.2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117.2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75768">
                <a:tc>
                  <a:txBody>
                    <a:bodyPr/>
                    <a:lstStyle/>
                    <a:p>
                      <a:pPr marL="0" marR="0" algn="ctr">
                        <a:lnSpc>
                          <a:spcPct val="107000"/>
                        </a:lnSpc>
                        <a:spcBef>
                          <a:spcPts val="0"/>
                        </a:spcBef>
                        <a:spcAft>
                          <a:spcPts val="0"/>
                        </a:spcAft>
                      </a:pPr>
                      <a:r>
                        <a:rPr lang="ru-RU" sz="800">
                          <a:effectLst/>
                        </a:rPr>
                        <a:t> 05 02 02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კულტურის ღონისძიებები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70.7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139.6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119.6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119.6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119.6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119.6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რელიგიური ორგანიზაციების ხელშეწყობა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50.0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68.0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50.0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50.0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05 02 05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გაზეთის მომსახურების დაფინანსება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13.0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14.0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05 02 06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ა(ა)იპ ტურისტული ცენტრი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109.4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181.3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186.0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202.0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215.0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228.0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r h="111126">
                <a:tc>
                  <a:txBody>
                    <a:bodyPr/>
                    <a:lstStyle/>
                    <a:p>
                      <a:pPr marL="0" marR="0" algn="ctr">
                        <a:lnSpc>
                          <a:spcPct val="107000"/>
                        </a:lnSpc>
                        <a:spcBef>
                          <a:spcPts val="0"/>
                        </a:spcBef>
                        <a:spcAft>
                          <a:spcPts val="0"/>
                        </a:spcAft>
                      </a:pPr>
                      <a:r>
                        <a:rPr lang="ru-RU" sz="800">
                          <a:effectLst/>
                        </a:rPr>
                        <a:t> 05 03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ახალგაზრდობის მხარდაჭერა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10.7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nSpc>
                          <a:spcPct val="107000"/>
                        </a:lnSpc>
                        <a:spcBef>
                          <a:spcPts val="0"/>
                        </a:spcBef>
                        <a:spcAft>
                          <a:spcPts val="0"/>
                        </a:spcAft>
                      </a:pPr>
                      <a:r>
                        <a:rPr lang="ru-RU" sz="800">
                          <a:effectLst/>
                        </a:rPr>
                        <a:t>           46.0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26.0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26.0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a:effectLst/>
                        </a:rPr>
                        <a:t>           26.0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c>
                  <a:txBody>
                    <a:bodyPr/>
                    <a:lstStyle/>
                    <a:p>
                      <a:pPr marL="0" marR="0" algn="ctr">
                        <a:lnSpc>
                          <a:spcPct val="107000"/>
                        </a:lnSpc>
                        <a:spcBef>
                          <a:spcPts val="0"/>
                        </a:spcBef>
                        <a:spcAft>
                          <a:spcPts val="0"/>
                        </a:spcAft>
                      </a:pPr>
                      <a:r>
                        <a:rPr lang="ru-RU" sz="800" dirty="0">
                          <a:effectLst/>
                        </a:rPr>
                        <a:t>           26.0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411" marR="9411" marT="9411" marB="0" anchor="ctr"/>
                </a:tc>
              </a:tr>
            </a:tbl>
          </a:graphicData>
        </a:graphic>
      </p:graphicFrame>
      <p:sp>
        <p:nvSpPr>
          <p:cNvPr id="3" name="Rectangle 1"/>
          <p:cNvSpPr>
            <a:spLocks noChangeArrowheads="1"/>
          </p:cNvSpPr>
          <p:nvPr/>
        </p:nvSpPr>
        <p:spPr bwMode="auto">
          <a:xfrm>
            <a:off x="297851" y="482899"/>
            <a:ext cx="3152715" cy="487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5392"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a-GE" sz="1200" b="0" i="0" u="none" strike="noStrike" cap="none" normalizeH="0" baseline="0" dirty="0" smtClean="0">
                <a:ln>
                  <a:noFill/>
                </a:ln>
                <a:solidFill>
                  <a:srgbClr val="2E74B5"/>
                </a:solidFill>
                <a:effectLst/>
                <a:latin typeface="Sylfaen" panose="010A0502050306030303" pitchFamily="18" charset="0"/>
                <a:ea typeface="Times New Roman" panose="02020603050405020304" pitchFamily="18" charset="0"/>
                <a:cs typeface="Times New Roman" panose="02020603050405020304" pitchFamily="18" charset="0"/>
              </a:rPr>
              <a:t>კულტურა, სპორტი და ახალგაზრდობა</a:t>
            </a:r>
            <a:endParaRPr kumimoji="0" 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3586355"/>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12353078"/>
              </p:ext>
            </p:extLst>
          </p:nvPr>
        </p:nvGraphicFramePr>
        <p:xfrm>
          <a:off x="120510" y="198407"/>
          <a:ext cx="11835700" cy="6176514"/>
        </p:xfrm>
        <a:graphic>
          <a:graphicData uri="http://schemas.openxmlformats.org/drawingml/2006/table">
            <a:tbl>
              <a:tblPr firstRow="1" firstCol="1" bandRow="1">
                <a:tableStyleId>{5C22544A-7EE6-4342-B048-85BDC9FD1C3A}</a:tableStyleId>
              </a:tblPr>
              <a:tblGrid>
                <a:gridCol w="842859"/>
                <a:gridCol w="822299"/>
                <a:gridCol w="1690777"/>
                <a:gridCol w="2393061"/>
                <a:gridCol w="169931"/>
                <a:gridCol w="1208474"/>
                <a:gridCol w="1445703"/>
                <a:gridCol w="1445703"/>
                <a:gridCol w="1816893"/>
              </a:tblGrid>
              <a:tr h="854016">
                <a:tc rowSpan="2">
                  <a:txBody>
                    <a:bodyPr/>
                    <a:lstStyle/>
                    <a:p>
                      <a:pPr marL="0" marR="0" algn="ctr">
                        <a:lnSpc>
                          <a:spcPct val="107000"/>
                        </a:lnSpc>
                        <a:spcBef>
                          <a:spcPts val="0"/>
                        </a:spcBef>
                        <a:spcAft>
                          <a:spcPts val="0"/>
                        </a:spcAft>
                      </a:pPr>
                      <a:r>
                        <a:rPr lang="en-US" sz="900">
                          <a:effectLst/>
                        </a:rPr>
                        <a:t>კოდი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3">
                  <a:txBody>
                    <a:bodyPr/>
                    <a:lstStyle/>
                    <a:p>
                      <a:pPr marL="0" marR="0" algn="ctr">
                        <a:lnSpc>
                          <a:spcPct val="107000"/>
                        </a:lnSpc>
                        <a:spcBef>
                          <a:spcPts val="0"/>
                        </a:spcBef>
                        <a:spcAft>
                          <a:spcPts val="0"/>
                        </a:spcAft>
                      </a:pPr>
                      <a:r>
                        <a:rPr lang="en-US" sz="900">
                          <a:effectLst/>
                        </a:rPr>
                        <a:t>პროგრამის დასახელება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3" gridSpan="2">
                  <a:txBody>
                    <a:bodyPr/>
                    <a:lstStyle/>
                    <a:p>
                      <a:pPr marL="0" marR="0" algn="ctr">
                        <a:lnSpc>
                          <a:spcPct val="107000"/>
                        </a:lnSpc>
                        <a:spcBef>
                          <a:spcPts val="0"/>
                        </a:spcBef>
                        <a:spcAft>
                          <a:spcPts val="0"/>
                        </a:spcAft>
                      </a:pPr>
                      <a:r>
                        <a:rPr lang="en-US" sz="900" dirty="0">
                          <a:effectLst/>
                        </a:rPr>
                        <a:t>ა(ა)</a:t>
                      </a:r>
                      <a:r>
                        <a:rPr lang="en-US" sz="900" dirty="0" err="1">
                          <a:effectLst/>
                        </a:rPr>
                        <a:t>იპ</a:t>
                      </a:r>
                      <a:r>
                        <a:rPr lang="en-US" sz="900" dirty="0">
                          <a:effectLst/>
                        </a:rPr>
                        <a:t>  </a:t>
                      </a:r>
                      <a:r>
                        <a:rPr lang="en-US" sz="900" dirty="0" err="1">
                          <a:effectLst/>
                        </a:rPr>
                        <a:t>ამბროლაურის</a:t>
                      </a:r>
                      <a:r>
                        <a:rPr lang="en-US" sz="900" dirty="0">
                          <a:effectLst/>
                        </a:rPr>
                        <a:t> </a:t>
                      </a:r>
                      <a:r>
                        <a:rPr lang="en-US" sz="900" dirty="0" err="1">
                          <a:effectLst/>
                        </a:rPr>
                        <a:t>სასპორტო</a:t>
                      </a:r>
                      <a:r>
                        <a:rPr lang="en-US" sz="900" dirty="0">
                          <a:effectLst/>
                        </a:rPr>
                        <a:t> </a:t>
                      </a:r>
                      <a:r>
                        <a:rPr lang="en-US" sz="900" dirty="0" err="1">
                          <a:effectLst/>
                        </a:rPr>
                        <a:t>სკოლა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3" hMerge="1">
                  <a:txBody>
                    <a:bodyPr/>
                    <a:lstStyle/>
                    <a:p>
                      <a:endParaRPr lang="en-US"/>
                    </a:p>
                  </a:txBody>
                  <a:tcPr/>
                </a:tc>
                <a:tc gridSpan="2">
                  <a:txBody>
                    <a:bodyPr/>
                    <a:lstStyle/>
                    <a:p>
                      <a:pPr marL="0" marR="0" algn="ctr">
                        <a:lnSpc>
                          <a:spcPct val="107000"/>
                        </a:lnSpc>
                        <a:spcBef>
                          <a:spcPts val="0"/>
                        </a:spcBef>
                        <a:spcAft>
                          <a:spcPts val="0"/>
                        </a:spcAft>
                      </a:pPr>
                      <a:r>
                        <a:rPr lang="en-US" sz="900">
                          <a:effectLst/>
                        </a:rPr>
                        <a:t>2024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2025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2026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2027 წლის დაფინანსება</a:t>
                      </a:r>
                      <a:br>
                        <a:rPr lang="en-US" sz="900">
                          <a:effectLst/>
                        </a:rPr>
                      </a:br>
                      <a:r>
                        <a:rPr lang="en-US" sz="900">
                          <a:effectLst/>
                        </a:rPr>
                        <a:t> ათას ლარში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r>
              <a:tr h="319270">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rowSpan="2" gridSpan="2">
                  <a:txBody>
                    <a:bodyPr/>
                    <a:lstStyle/>
                    <a:p>
                      <a:pPr marL="0" marR="0" algn="ctr">
                        <a:lnSpc>
                          <a:spcPct val="107000"/>
                        </a:lnSpc>
                        <a:spcBef>
                          <a:spcPts val="0"/>
                        </a:spcBef>
                        <a:spcAft>
                          <a:spcPts val="0"/>
                        </a:spcAft>
                      </a:pPr>
                      <a:r>
                        <a:rPr lang="ru-RU" sz="900" dirty="0">
                          <a:effectLst/>
                        </a:rPr>
                        <a:t>          414.8   </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2" hMerge="1">
                  <a:txBody>
                    <a:bodyPr/>
                    <a:lstStyle/>
                    <a:p>
                      <a:endParaRPr lang="en-US"/>
                    </a:p>
                  </a:txBody>
                  <a:tcPr/>
                </a:tc>
                <a:tc rowSpan="2">
                  <a:txBody>
                    <a:bodyPr/>
                    <a:lstStyle/>
                    <a:p>
                      <a:pPr marL="0" marR="0" algn="ctr">
                        <a:lnSpc>
                          <a:spcPct val="107000"/>
                        </a:lnSpc>
                        <a:spcBef>
                          <a:spcPts val="0"/>
                        </a:spcBef>
                        <a:spcAft>
                          <a:spcPts val="0"/>
                        </a:spcAft>
                      </a:pPr>
                      <a:r>
                        <a:rPr lang="ru-RU" sz="900">
                          <a:effectLst/>
                        </a:rPr>
                        <a:t>          443.8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2">
                  <a:txBody>
                    <a:bodyPr/>
                    <a:lstStyle/>
                    <a:p>
                      <a:pPr marL="0" marR="0" algn="ctr">
                        <a:lnSpc>
                          <a:spcPct val="107000"/>
                        </a:lnSpc>
                        <a:spcBef>
                          <a:spcPts val="0"/>
                        </a:spcBef>
                        <a:spcAft>
                          <a:spcPts val="0"/>
                        </a:spcAft>
                      </a:pPr>
                      <a:r>
                        <a:rPr lang="ru-RU" sz="900">
                          <a:effectLst/>
                        </a:rPr>
                        <a:t>          472.8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rowSpan="2">
                  <a:txBody>
                    <a:bodyPr/>
                    <a:lstStyle/>
                    <a:p>
                      <a:pPr marL="0" marR="0" algn="ctr">
                        <a:lnSpc>
                          <a:spcPct val="107000"/>
                        </a:lnSpc>
                        <a:spcBef>
                          <a:spcPts val="0"/>
                        </a:spcBef>
                        <a:spcAft>
                          <a:spcPts val="0"/>
                        </a:spcAft>
                      </a:pPr>
                      <a:r>
                        <a:rPr lang="ru-RU" sz="900">
                          <a:effectLst/>
                        </a:rPr>
                        <a:t>          501.0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r>
              <a:tr h="129303">
                <a:tc>
                  <a:txBody>
                    <a:bodyPr/>
                    <a:lstStyle/>
                    <a:p>
                      <a:pPr marL="0" marR="0" algn="ctr">
                        <a:lnSpc>
                          <a:spcPct val="107000"/>
                        </a:lnSpc>
                        <a:spcBef>
                          <a:spcPts val="0"/>
                        </a:spcBef>
                        <a:spcAft>
                          <a:spcPts val="0"/>
                        </a:spcAft>
                      </a:pPr>
                      <a:r>
                        <a:rPr lang="en-US" sz="900">
                          <a:effectLst/>
                        </a:rPr>
                        <a:t>05 01 01</a:t>
                      </a:r>
                      <a:r>
                        <a:rPr lang="ka-GE" sz="900">
                          <a:effectLst/>
                        </a:rPr>
                        <a:t> 01</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vMerge="1">
                  <a:txBody>
                    <a:bodyPr/>
                    <a:lstStyle/>
                    <a:p>
                      <a:endParaRPr lang="en-US"/>
                    </a:p>
                  </a:txBody>
                  <a:tcPr/>
                </a:tc>
                <a:tc v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v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vMerge="1">
                  <a:txBody>
                    <a:bodyPr/>
                    <a:lstStyle/>
                    <a:p>
                      <a:pPr marL="0" marR="0" algn="ctr">
                        <a:lnSpc>
                          <a:spcPct val="107000"/>
                        </a:lnSpc>
                        <a:spcBef>
                          <a:spcPts val="0"/>
                        </a:spcBef>
                        <a:spcAft>
                          <a:spcPts val="0"/>
                        </a:spcAft>
                      </a:pP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r>
              <a:tr h="586643">
                <a:tc gridSpan="2">
                  <a:txBody>
                    <a:bodyPr/>
                    <a:lstStyle/>
                    <a:p>
                      <a:pPr marL="0" marR="0" algn="ctr">
                        <a:lnSpc>
                          <a:spcPct val="107000"/>
                        </a:lnSpc>
                        <a:spcBef>
                          <a:spcPts val="0"/>
                        </a:spcBef>
                        <a:spcAft>
                          <a:spcPts val="0"/>
                        </a:spcAft>
                      </a:pPr>
                      <a:r>
                        <a:rPr lang="en-US" sz="900">
                          <a:effectLst/>
                        </a:rPr>
                        <a:t>პროგრამის განმახორციელებელი სამსახური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gridSpan="7">
                  <a:txBody>
                    <a:bodyPr/>
                    <a:lstStyle/>
                    <a:p>
                      <a:pPr marL="0" marR="0">
                        <a:lnSpc>
                          <a:spcPct val="107000"/>
                        </a:lnSpc>
                        <a:spcBef>
                          <a:spcPts val="0"/>
                        </a:spcBef>
                        <a:spcAft>
                          <a:spcPts val="0"/>
                        </a:spcAft>
                      </a:pPr>
                      <a:r>
                        <a:rPr lang="ru-RU" sz="900" dirty="0">
                          <a:effectLst/>
                        </a:rPr>
                        <a:t>ა(ა)იპ </a:t>
                      </a:r>
                      <a:r>
                        <a:rPr lang="ka-GE" sz="900" dirty="0">
                          <a:effectLst/>
                        </a:rPr>
                        <a:t>„</a:t>
                      </a:r>
                      <a:r>
                        <a:rPr lang="ru-RU" sz="900" dirty="0">
                          <a:effectLst/>
                        </a:rPr>
                        <a:t>ამბროლაურის სასპორტო სკოლა</a:t>
                      </a:r>
                      <a:r>
                        <a:rPr lang="ka-GE" sz="900" dirty="0">
                          <a:effectLst/>
                        </a:rPr>
                        <a:t>“</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14160">
                <a:tc gridSpan="2">
                  <a:txBody>
                    <a:bodyPr/>
                    <a:lstStyle/>
                    <a:p>
                      <a:pPr marL="0" marR="0" algn="ctr">
                        <a:lnSpc>
                          <a:spcPct val="107000"/>
                        </a:lnSpc>
                        <a:spcBef>
                          <a:spcPts val="0"/>
                        </a:spcBef>
                        <a:spcAft>
                          <a:spcPts val="0"/>
                        </a:spcAft>
                      </a:pPr>
                      <a:r>
                        <a:rPr lang="en-US" sz="900" dirty="0" err="1">
                          <a:effectLst/>
                        </a:rPr>
                        <a:t>პროგრამის</a:t>
                      </a:r>
                      <a:r>
                        <a:rPr lang="en-US" sz="900" dirty="0">
                          <a:effectLst/>
                        </a:rPr>
                        <a:t> </a:t>
                      </a:r>
                      <a:r>
                        <a:rPr lang="en-US" sz="900" dirty="0" err="1">
                          <a:effectLst/>
                        </a:rPr>
                        <a:t>აღწერა</a:t>
                      </a:r>
                      <a:r>
                        <a:rPr lang="en-US" sz="900" dirty="0">
                          <a:effectLst/>
                        </a:rPr>
                        <a:t> </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gridSpan="7">
                  <a:txBody>
                    <a:bodyPr/>
                    <a:lstStyle/>
                    <a:p>
                      <a:pPr marL="0" marR="0">
                        <a:lnSpc>
                          <a:spcPct val="107000"/>
                        </a:lnSpc>
                        <a:spcBef>
                          <a:spcPts val="0"/>
                        </a:spcBef>
                        <a:spcAft>
                          <a:spcPts val="1200"/>
                        </a:spcAft>
                      </a:pPr>
                      <a:r>
                        <a:rPr lang="ru-RU" sz="900" dirty="0">
                          <a:effectLst/>
                        </a:rPr>
                        <a:t>ქვეპროგრამის ფარგლებში ფინანსდება</a:t>
                      </a:r>
                      <a:r>
                        <a:rPr lang="ka-GE" sz="900" dirty="0">
                          <a:effectLst/>
                        </a:rPr>
                        <a:t> ა(ა)იპ „</a:t>
                      </a:r>
                      <a:r>
                        <a:rPr lang="ru-RU" sz="900" dirty="0">
                          <a:effectLst/>
                        </a:rPr>
                        <a:t>ამბროლაურის სასპორტო სკოლა</a:t>
                      </a:r>
                      <a:r>
                        <a:rPr lang="ka-GE" sz="900" dirty="0">
                          <a:effectLst/>
                        </a:rPr>
                        <a:t>“</a:t>
                      </a:r>
                      <a:r>
                        <a:rPr lang="ru-RU" sz="900" dirty="0">
                          <a:effectLst/>
                        </a:rPr>
                        <a:t>. სასპორტო სკოლაში ფუნქციონირებს </a:t>
                      </a:r>
                      <a:r>
                        <a:rPr lang="en-US" sz="900" dirty="0">
                          <a:effectLst/>
                        </a:rPr>
                        <a:t>6</a:t>
                      </a:r>
                      <a:r>
                        <a:rPr lang="ru-RU" sz="900" dirty="0">
                          <a:effectLst/>
                        </a:rPr>
                        <a:t> სპორტული წრე, ესენია: კალათბურთი; ჭადრაკი;  კარატე; მაგიდის ჩოგბურთი  და ფრენბურთი </a:t>
                      </a:r>
                      <a:r>
                        <a:rPr lang="ka-GE" sz="900" dirty="0">
                          <a:effectLst/>
                        </a:rPr>
                        <a:t>ჩოხოსანთა ჭიდაობა</a:t>
                      </a:r>
                      <a:r>
                        <a:rPr lang="ru-RU" sz="900" dirty="0">
                          <a:effectLst/>
                        </a:rPr>
                        <a:t>. სულ აღნიშნულ სპორტულ სახეობებს ეუფლება </a:t>
                      </a:r>
                      <a:r>
                        <a:rPr lang="ka-GE" sz="900" dirty="0">
                          <a:effectLst/>
                          <a:highlight>
                            <a:srgbClr val="FFFF00"/>
                          </a:highlight>
                        </a:rPr>
                        <a:t>170</a:t>
                      </a:r>
                      <a:r>
                        <a:rPr lang="ka-GE" sz="900" dirty="0">
                          <a:effectLst/>
                        </a:rPr>
                        <a:t> </a:t>
                      </a:r>
                      <a:r>
                        <a:rPr lang="ru-RU" sz="900" dirty="0">
                          <a:effectLst/>
                        </a:rPr>
                        <a:t> ბავშვი. სკოლაში სამწვრთნელო პროცესი, დასვენების დღეების გარდა, მიმდინარეობს ყოველდღიურად. სასპორტო სკოლაში დასაქმებულია ჯამში </a:t>
                      </a:r>
                      <a:r>
                        <a:rPr lang="ru-RU" sz="900" dirty="0">
                          <a:effectLst/>
                          <a:highlight>
                            <a:srgbClr val="FFFF00"/>
                          </a:highlight>
                        </a:rPr>
                        <a:t>4</a:t>
                      </a:r>
                      <a:r>
                        <a:rPr lang="ka-GE" sz="900" dirty="0">
                          <a:effectLst/>
                          <a:highlight>
                            <a:srgbClr val="FFFF00"/>
                          </a:highlight>
                        </a:rPr>
                        <a:t>6</a:t>
                      </a:r>
                      <a:r>
                        <a:rPr lang="ru-RU" sz="900" dirty="0">
                          <a:effectLst/>
                        </a:rPr>
                        <a:t> ად</a:t>
                      </a:r>
                      <a:r>
                        <a:rPr lang="ka-GE" sz="900" dirty="0">
                          <a:effectLst/>
                        </a:rPr>
                        <a:t>ა</a:t>
                      </a:r>
                      <a:r>
                        <a:rPr lang="ru-RU" sz="900" dirty="0">
                          <a:effectLst/>
                        </a:rPr>
                        <a:t>მიანი, მათ შორის, </a:t>
                      </a:r>
                      <a:r>
                        <a:rPr lang="ka-GE" sz="900" dirty="0">
                          <a:effectLst/>
                          <a:highlight>
                            <a:srgbClr val="FFFF00"/>
                          </a:highlight>
                        </a:rPr>
                        <a:t>31</a:t>
                      </a:r>
                      <a:r>
                        <a:rPr lang="ru-RU" sz="900" dirty="0">
                          <a:effectLst/>
                        </a:rPr>
                        <a:t> ტექნიკური და ადმინისტრაციული პერსონალი და </a:t>
                      </a:r>
                      <a:r>
                        <a:rPr lang="ru-RU" sz="900" dirty="0">
                          <a:effectLst/>
                          <a:highlight>
                            <a:srgbClr val="FFFF00"/>
                          </a:highlight>
                        </a:rPr>
                        <a:t>15</a:t>
                      </a:r>
                      <a:r>
                        <a:rPr lang="ru-RU" sz="900" dirty="0">
                          <a:effectLst/>
                        </a:rPr>
                        <a:t> მწვრთნელი. ცენტრის აღსაზრდელები პერიოდულად გადიან სპორტულ შეკრებებს, მონაწილეობენ სპორტულ შეჯიბრებე</a:t>
                      </a:r>
                      <a:r>
                        <a:rPr lang="ka-GE" sz="900" dirty="0">
                          <a:effectLst/>
                        </a:rPr>
                        <a:t>ბ</a:t>
                      </a:r>
                      <a:r>
                        <a:rPr lang="ru-RU" sz="900" dirty="0">
                          <a:effectLst/>
                        </a:rPr>
                        <a:t>ში და ტურნირებში საქართველოს მასშტაბით.</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02257">
                <a:tc gridSpan="2">
                  <a:txBody>
                    <a:bodyPr/>
                    <a:lstStyle/>
                    <a:p>
                      <a:pPr marL="0" marR="0" algn="ctr">
                        <a:lnSpc>
                          <a:spcPct val="107000"/>
                        </a:lnSpc>
                        <a:spcBef>
                          <a:spcPts val="0"/>
                        </a:spcBef>
                        <a:spcAft>
                          <a:spcPts val="0"/>
                        </a:spcAft>
                      </a:pPr>
                      <a:r>
                        <a:rPr lang="en-US" sz="900">
                          <a:effectLst/>
                        </a:rPr>
                        <a:t>პროგრამის მიზანი და მოსალოდნელი შედეგი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gridSpan="7">
                  <a:txBody>
                    <a:bodyPr/>
                    <a:lstStyle/>
                    <a:p>
                      <a:pPr marL="0" marR="0">
                        <a:lnSpc>
                          <a:spcPct val="107000"/>
                        </a:lnSpc>
                        <a:spcBef>
                          <a:spcPts val="0"/>
                        </a:spcBef>
                        <a:spcAft>
                          <a:spcPts val="0"/>
                        </a:spcAft>
                      </a:pPr>
                      <a:r>
                        <a:rPr lang="ru-RU" sz="900">
                          <a:effectLst/>
                        </a:rPr>
                        <a:t>ქვეპროგრამის მიზანია:</a:t>
                      </a:r>
                      <a:br>
                        <a:rPr lang="ru-RU" sz="900">
                          <a:effectLst/>
                        </a:rPr>
                      </a:br>
                      <a:r>
                        <a:rPr lang="ru-RU" sz="900">
                          <a:effectLst/>
                        </a:rPr>
                        <a:t> - ხელი შეუწყოს მოზარდებში ჯანსაღი ცხოვრების წესის დამკვიდრებას;</a:t>
                      </a:r>
                      <a:br>
                        <a:rPr lang="ru-RU" sz="900">
                          <a:effectLst/>
                        </a:rPr>
                      </a:br>
                      <a:r>
                        <a:rPr lang="ru-RU" sz="900">
                          <a:effectLst/>
                        </a:rPr>
                        <a:t> - მეტი მოზარდის ჩართვა სპორტში;</a:t>
                      </a:r>
                      <a:br>
                        <a:rPr lang="ru-RU" sz="900">
                          <a:effectLst/>
                        </a:rPr>
                      </a:br>
                      <a:r>
                        <a:rPr lang="ru-RU" sz="900">
                          <a:effectLst/>
                        </a:rPr>
                        <a:t> - მუნიციპალიტეტის სპორტული შედეგების წარმოჩენა ქვეყნის მასშტაბით. </a:t>
                      </a:r>
                      <a:br>
                        <a:rPr lang="ru-RU" sz="900">
                          <a:effectLst/>
                        </a:rPr>
                      </a:br>
                      <a:r>
                        <a:rPr lang="ru-RU" sz="900">
                          <a:effectLst/>
                        </a:rPr>
                        <a:t>მოსალოდნელი შედეგი: წლიდან წლამდე სასპორტო სკოლით მოსარგებლეთა გაზრდილი რაოდენობა</a:t>
                      </a:r>
                      <a:r>
                        <a:rPr lang="ka-GE" sz="900">
                          <a:effectLst/>
                        </a:rPr>
                        <a:t>.</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4015">
                <a:tc gridSpan="2">
                  <a:txBody>
                    <a:bodyPr/>
                    <a:lstStyle/>
                    <a:p>
                      <a:pPr marL="0" marR="0" algn="ctr">
                        <a:lnSpc>
                          <a:spcPct val="107000"/>
                        </a:lnSpc>
                        <a:spcBef>
                          <a:spcPts val="0"/>
                        </a:spcBef>
                        <a:spcAft>
                          <a:spcPts val="0"/>
                        </a:spcAft>
                      </a:pPr>
                      <a:r>
                        <a:rPr lang="en-US" sz="900" dirty="0" err="1">
                          <a:effectLst/>
                        </a:rPr>
                        <a:t>მოსალოდნელი</a:t>
                      </a:r>
                      <a:r>
                        <a:rPr lang="en-US" sz="900" dirty="0">
                          <a:effectLst/>
                        </a:rPr>
                        <a:t> </a:t>
                      </a:r>
                      <a:r>
                        <a:rPr lang="en-US" sz="900" dirty="0" err="1">
                          <a:effectLst/>
                        </a:rPr>
                        <a:t>შედეგის</a:t>
                      </a:r>
                      <a:r>
                        <a:rPr lang="en-US" sz="900" dirty="0">
                          <a:effectLst/>
                        </a:rPr>
                        <a:t> </a:t>
                      </a:r>
                      <a:r>
                        <a:rPr lang="en-US" sz="900" dirty="0" err="1">
                          <a:effectLst/>
                        </a:rPr>
                        <a:t>შეფასების</a:t>
                      </a:r>
                      <a:r>
                        <a:rPr lang="en-US" sz="900" dirty="0">
                          <a:effectLst/>
                        </a:rPr>
                        <a:t> </a:t>
                      </a:r>
                      <a:r>
                        <a:rPr lang="en-US" sz="900" dirty="0" err="1">
                          <a:effectLst/>
                        </a:rPr>
                        <a:t>ინდიკატორი</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dirty="0" err="1">
                          <a:effectLst/>
                        </a:rPr>
                        <a:t>ინდიკატორის</a:t>
                      </a:r>
                      <a:r>
                        <a:rPr lang="en-US" sz="900" dirty="0">
                          <a:effectLst/>
                        </a:rPr>
                        <a:t> </a:t>
                      </a:r>
                      <a:r>
                        <a:rPr lang="en-US" sz="900" dirty="0" err="1">
                          <a:effectLst/>
                        </a:rPr>
                        <a:t>საბაზისო</a:t>
                      </a:r>
                      <a:r>
                        <a:rPr lang="en-US" sz="900" dirty="0">
                          <a:effectLst/>
                        </a:rPr>
                        <a:t> </a:t>
                      </a:r>
                      <a:r>
                        <a:rPr lang="en-US" sz="900" dirty="0" err="1">
                          <a:effectLst/>
                        </a:rPr>
                        <a:t>მაჩვენებელი</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gridSpan="2">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2024 წელს</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a:txBody>
                    <a:bodyPr/>
                    <a:lstStyle/>
                    <a:p>
                      <a:pPr marL="0" marR="0" algn="ctr">
                        <a:lnSpc>
                          <a:spcPct val="107000"/>
                        </a:lnSpc>
                        <a:spcBef>
                          <a:spcPts val="0"/>
                        </a:spcBef>
                        <a:spcAft>
                          <a:spcPts val="0"/>
                        </a:spcAft>
                      </a:pPr>
                      <a:r>
                        <a:rPr lang="en-US" sz="900">
                          <a:effectLst/>
                        </a:rPr>
                        <a:t>ცდომილების ალბათობა (%/აღწერა)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2025 წელს</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2026 წელს</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ინდიკატორის მიზნობრივი მაჩვენებელი 2027 წელს</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r>
              <a:tr h="1699404">
                <a:tc>
                  <a:txBody>
                    <a:bodyPr/>
                    <a:lstStyle/>
                    <a:p>
                      <a:pPr marL="0" marR="0" algn="ctr">
                        <a:lnSpc>
                          <a:spcPct val="107000"/>
                        </a:lnSpc>
                        <a:spcBef>
                          <a:spcPts val="0"/>
                        </a:spcBef>
                        <a:spcAft>
                          <a:spcPts val="0"/>
                        </a:spcAft>
                      </a:pPr>
                      <a:r>
                        <a:rPr lang="ru-RU" sz="900">
                          <a:effectLst/>
                        </a:rPr>
                        <a:t>1</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nSpc>
                          <a:spcPct val="107000"/>
                        </a:lnSpc>
                        <a:spcBef>
                          <a:spcPts val="0"/>
                        </a:spcBef>
                        <a:spcAft>
                          <a:spcPts val="0"/>
                        </a:spcAft>
                      </a:pPr>
                      <a:r>
                        <a:rPr lang="ru-RU" sz="900">
                          <a:effectLst/>
                        </a:rPr>
                        <a:t>სასპორტო სკოლაში არსებული სპორტული წრეების და მოზარდ სპორტსმენთა რაოდენობა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nSpc>
                          <a:spcPct val="107000"/>
                        </a:lnSpc>
                        <a:spcBef>
                          <a:spcPts val="0"/>
                        </a:spcBef>
                        <a:spcAft>
                          <a:spcPts val="0"/>
                        </a:spcAft>
                      </a:pPr>
                      <a:r>
                        <a:rPr lang="ru-RU" sz="900">
                          <a:effectLst/>
                        </a:rPr>
                        <a:t>სასპორტო სკოლაში 202</a:t>
                      </a:r>
                      <a:r>
                        <a:rPr lang="en-US" sz="900">
                          <a:effectLst/>
                        </a:rPr>
                        <a:t>3</a:t>
                      </a:r>
                      <a:r>
                        <a:rPr lang="ru-RU" sz="900">
                          <a:effectLst/>
                        </a:rPr>
                        <a:t> წელს ფუნქციონირებს სპორტის </a:t>
                      </a:r>
                      <a:r>
                        <a:rPr lang="ru-RU" sz="900">
                          <a:effectLst/>
                          <a:highlight>
                            <a:srgbClr val="FFFF00"/>
                          </a:highlight>
                        </a:rPr>
                        <a:t>6</a:t>
                      </a:r>
                      <a:r>
                        <a:rPr lang="ru-RU" sz="900">
                          <a:effectLst/>
                        </a:rPr>
                        <a:t>სახეობის წრე და სპოტულ სახეობებს ეუფლება </a:t>
                      </a:r>
                      <a:r>
                        <a:rPr lang="ka-GE" sz="900">
                          <a:effectLst/>
                          <a:highlight>
                            <a:srgbClr val="FFFF00"/>
                          </a:highlight>
                        </a:rPr>
                        <a:t>170</a:t>
                      </a:r>
                      <a:r>
                        <a:rPr lang="ru-RU" sz="900">
                          <a:effectLst/>
                        </a:rPr>
                        <a:t> მოზარდი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gridSpan="2">
                  <a:txBody>
                    <a:bodyPr/>
                    <a:lstStyle/>
                    <a:p>
                      <a:pPr marL="0" marR="0">
                        <a:lnSpc>
                          <a:spcPct val="107000"/>
                        </a:lnSpc>
                        <a:spcBef>
                          <a:spcPts val="0"/>
                        </a:spcBef>
                        <a:spcAft>
                          <a:spcPts val="0"/>
                        </a:spcAft>
                      </a:pPr>
                      <a:r>
                        <a:rPr lang="ru-RU" sz="900">
                          <a:effectLst/>
                        </a:rPr>
                        <a:t>შემდგომ წლებში შენარჩუნებული იქნება საბაზისო მაჩვენებლები</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hMerge="1">
                  <a:txBody>
                    <a:bodyPr/>
                    <a:lstStyle/>
                    <a:p>
                      <a:endParaRPr lang="en-US"/>
                    </a:p>
                  </a:txBody>
                  <a:tcPr/>
                </a:tc>
                <a:tc>
                  <a:txBody>
                    <a:bodyPr/>
                    <a:lstStyle/>
                    <a:p>
                      <a:pPr marL="0" marR="0" algn="ctr">
                        <a:lnSpc>
                          <a:spcPct val="107000"/>
                        </a:lnSpc>
                        <a:spcBef>
                          <a:spcPts val="0"/>
                        </a:spcBef>
                        <a:spcAft>
                          <a:spcPts val="0"/>
                        </a:spcAft>
                      </a:pPr>
                      <a:r>
                        <a:rPr lang="ru-RU" sz="900">
                          <a:effectLst/>
                        </a:rPr>
                        <a:t>5%</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საბაზისე მაჩვენებლის </a:t>
                      </a:r>
                      <a:r>
                        <a:rPr lang="ka-GE" sz="900">
                          <a:effectLst/>
                        </a:rPr>
                        <a:t>შენარჩუნება/</a:t>
                      </a:r>
                      <a:r>
                        <a:rPr lang="en-US" sz="900">
                          <a:effectLst/>
                        </a:rPr>
                        <a:t>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a:effectLst/>
                        </a:rPr>
                        <a:t>საბაზისე მაჩვენებლის </a:t>
                      </a:r>
                      <a:r>
                        <a:rPr lang="ka-GE" sz="900">
                          <a:effectLst/>
                        </a:rPr>
                        <a:t>შენარჩუნება/</a:t>
                      </a:r>
                      <a:r>
                        <a:rPr lang="en-US" sz="900">
                          <a:effectLst/>
                        </a:rPr>
                        <a:t>ზრდა</a:t>
                      </a:r>
                      <a:endParaRPr lang="en-US" sz="90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c>
                  <a:txBody>
                    <a:bodyPr/>
                    <a:lstStyle/>
                    <a:p>
                      <a:pPr marL="0" marR="0" algn="ctr">
                        <a:lnSpc>
                          <a:spcPct val="107000"/>
                        </a:lnSpc>
                        <a:spcBef>
                          <a:spcPts val="0"/>
                        </a:spcBef>
                        <a:spcAft>
                          <a:spcPts val="0"/>
                        </a:spcAft>
                      </a:pPr>
                      <a:r>
                        <a:rPr lang="en-US" sz="900" dirty="0" err="1">
                          <a:effectLst/>
                        </a:rPr>
                        <a:t>საბაზისე</a:t>
                      </a:r>
                      <a:r>
                        <a:rPr lang="en-US" sz="900" dirty="0">
                          <a:effectLst/>
                        </a:rPr>
                        <a:t> </a:t>
                      </a:r>
                      <a:r>
                        <a:rPr lang="en-US" sz="900" dirty="0" err="1">
                          <a:effectLst/>
                        </a:rPr>
                        <a:t>მაჩვენებლის</a:t>
                      </a:r>
                      <a:r>
                        <a:rPr lang="en-US" sz="900" dirty="0">
                          <a:effectLst/>
                        </a:rPr>
                        <a:t> </a:t>
                      </a:r>
                      <a:r>
                        <a:rPr lang="ka-GE" sz="900" dirty="0">
                          <a:effectLst/>
                        </a:rPr>
                        <a:t>შენარჩუნება/</a:t>
                      </a:r>
                      <a:r>
                        <a:rPr lang="en-US" sz="900" dirty="0" err="1">
                          <a:effectLst/>
                        </a:rPr>
                        <a:t>ზრდა</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20846" marR="20846" marT="0" marB="0" anchor="ctr"/>
                </a:tc>
              </a:tr>
            </a:tbl>
          </a:graphicData>
        </a:graphic>
      </p:graphicFrame>
    </p:spTree>
    <p:extLst>
      <p:ext uri="{BB962C8B-B14F-4D97-AF65-F5344CB8AC3E}">
        <p14:creationId xmlns:p14="http://schemas.microsoft.com/office/powerpoint/2010/main" val="3589915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64934052"/>
              </p:ext>
            </p:extLst>
          </p:nvPr>
        </p:nvGraphicFramePr>
        <p:xfrm>
          <a:off x="186313" y="405441"/>
          <a:ext cx="11709513" cy="6349040"/>
        </p:xfrm>
        <a:graphic>
          <a:graphicData uri="http://schemas.openxmlformats.org/drawingml/2006/table">
            <a:tbl>
              <a:tblPr firstRow="1" firstCol="1" bandRow="1">
                <a:tableStyleId>{5C22544A-7EE6-4342-B048-85BDC9FD1C3A}</a:tableStyleId>
              </a:tblPr>
              <a:tblGrid>
                <a:gridCol w="1021478"/>
                <a:gridCol w="4706764"/>
                <a:gridCol w="998050"/>
                <a:gridCol w="998050"/>
                <a:gridCol w="998050"/>
                <a:gridCol w="998050"/>
                <a:gridCol w="998050"/>
                <a:gridCol w="991021"/>
              </a:tblGrid>
              <a:tr h="309508">
                <a:tc>
                  <a:txBody>
                    <a:bodyPr/>
                    <a:lstStyle/>
                    <a:p>
                      <a:pPr marL="0" marR="0" algn="ctr">
                        <a:lnSpc>
                          <a:spcPct val="107000"/>
                        </a:lnSpc>
                        <a:spcBef>
                          <a:spcPts val="0"/>
                        </a:spcBef>
                        <a:spcAft>
                          <a:spcPts val="0"/>
                        </a:spcAft>
                      </a:pPr>
                      <a:r>
                        <a:rPr lang="ru-RU" sz="900">
                          <a:effectLst/>
                        </a:rPr>
                        <a:t>პროგრამული კოდი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en-US" sz="900">
                          <a:effectLst/>
                        </a:rPr>
                        <a:t> </a:t>
                      </a:r>
                      <a:r>
                        <a:rPr lang="ru-RU" sz="900">
                          <a:effectLst/>
                        </a:rPr>
                        <a:t>პრიორიტეტი, პროგრამა, ქვეპროგრამა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2022 ფაქტი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2023 წლის გეგმა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2024 წლის პროექტი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2025 წლის პროექტი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2026 წლის პროექტი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dirty="0">
                          <a:effectLst/>
                        </a:rPr>
                        <a:t> 2027წლის პროექტი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17838">
                <a:tc>
                  <a:txBody>
                    <a:bodyPr/>
                    <a:lstStyle/>
                    <a:p>
                      <a:pPr marL="0" marR="0" algn="ctr">
                        <a:lnSpc>
                          <a:spcPct val="107000"/>
                        </a:lnSpc>
                        <a:spcBef>
                          <a:spcPts val="0"/>
                        </a:spcBef>
                        <a:spcAft>
                          <a:spcPts val="0"/>
                        </a:spcAft>
                      </a:pPr>
                      <a:r>
                        <a:rPr lang="ru-RU" sz="600">
                          <a:effectLst/>
                        </a:rPr>
                        <a:t> 06 00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dirty="0">
                          <a:effectLst/>
                        </a:rPr>
                        <a:t> ჯანმრთელობის დაცვა და სოციალური უზრუნველყოფა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765.3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964.8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gn="ctr">
                        <a:lnSpc>
                          <a:spcPct val="107000"/>
                        </a:lnSpc>
                        <a:spcBef>
                          <a:spcPts val="0"/>
                        </a:spcBef>
                        <a:spcAft>
                          <a:spcPts val="0"/>
                        </a:spcAft>
                      </a:pPr>
                      <a:r>
                        <a:rPr lang="ru-RU" sz="900">
                          <a:effectLst/>
                        </a:rPr>
                        <a:t>       1,152.1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1,154.9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1,154.9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1,154.9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47544">
                <a:tc>
                  <a:txBody>
                    <a:bodyPr/>
                    <a:lstStyle/>
                    <a:p>
                      <a:pPr marL="0" marR="0" algn="ctr">
                        <a:lnSpc>
                          <a:spcPct val="107000"/>
                        </a:lnSpc>
                        <a:spcBef>
                          <a:spcPts val="0"/>
                        </a:spcBef>
                        <a:spcAft>
                          <a:spcPts val="0"/>
                        </a:spcAft>
                      </a:pPr>
                      <a:r>
                        <a:rPr lang="ru-RU" sz="600">
                          <a:effectLst/>
                        </a:rPr>
                        <a:t> 06 01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ჯანმრთელობის დაცვა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349.5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393.8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438.8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438.8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438.8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56463">
                <a:tc>
                  <a:txBody>
                    <a:bodyPr/>
                    <a:lstStyle/>
                    <a:p>
                      <a:pPr marL="0" marR="0" algn="ctr">
                        <a:lnSpc>
                          <a:spcPct val="107000"/>
                        </a:lnSpc>
                        <a:spcBef>
                          <a:spcPts val="0"/>
                        </a:spcBef>
                        <a:spcAft>
                          <a:spcPts val="0"/>
                        </a:spcAft>
                      </a:pPr>
                      <a:r>
                        <a:rPr lang="ru-RU" sz="600">
                          <a:effectLst/>
                        </a:rPr>
                        <a:t> 06 01 01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საზოგადოებრივი ჯანმრთელობისა და უსაფრთხო გარემოს უზრუნველყოფა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70.7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118.8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467561">
                <a:tc>
                  <a:txBody>
                    <a:bodyPr/>
                    <a:lstStyle/>
                    <a:p>
                      <a:pPr marL="0" marR="0" algn="ctr">
                        <a:lnSpc>
                          <a:spcPct val="107000"/>
                        </a:lnSpc>
                        <a:spcBef>
                          <a:spcPts val="0"/>
                        </a:spcBef>
                        <a:spcAft>
                          <a:spcPts val="0"/>
                        </a:spcAft>
                      </a:pPr>
                      <a:r>
                        <a:rPr lang="ru-RU" sz="600">
                          <a:effectLst/>
                        </a:rPr>
                        <a:t> 06 01 03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ხანგრძლივად მოავადე პაციენტთა სამედიცინო მომსახურების  (მედიკამენტური მკურნალობა) და ფენილკეტონურიით დაავადებულ ბავშვთა დიეტური კვებით მკურნალობის ქვეპროგრამა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29.1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46561">
                <a:tc>
                  <a:txBody>
                    <a:bodyPr/>
                    <a:lstStyle/>
                    <a:p>
                      <a:pPr marL="0" marR="0" algn="ctr">
                        <a:lnSpc>
                          <a:spcPct val="107000"/>
                        </a:lnSpc>
                        <a:spcBef>
                          <a:spcPts val="0"/>
                        </a:spcBef>
                        <a:spcAft>
                          <a:spcPts val="0"/>
                        </a:spcAft>
                      </a:pPr>
                      <a:r>
                        <a:rPr lang="ru-RU" sz="600">
                          <a:effectLst/>
                        </a:rPr>
                        <a:t> 06 01 04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ონკოლოგიური/სიმსივნური დაავადების მქონე პაციენტთა დაფინანსების/თანადაფინანსების ქვეპროგრამა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152.0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06 01 06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ამბულატორიულ-მაღალტექნოლოგიურ სამედიცინო მომსახურებაზე ფინანსური ხელმისაწვდომობის უზრუნველყოფის ქვეპროგრამა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24.0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35.0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06 01 07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ქირურგიული ოპერაციების საჭიროების მქონე პაციენტთა თანადაფინანსების ქვეპროგრამა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73.7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80.0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110.0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162455">
                <a:tc>
                  <a:txBody>
                    <a:bodyPr/>
                    <a:lstStyle/>
                    <a:p>
                      <a:pPr marL="0" marR="0" algn="ctr">
                        <a:lnSpc>
                          <a:spcPct val="107000"/>
                        </a:lnSpc>
                        <a:spcBef>
                          <a:spcPts val="0"/>
                        </a:spcBef>
                        <a:spcAft>
                          <a:spcPts val="0"/>
                        </a:spcAft>
                      </a:pPr>
                      <a:r>
                        <a:rPr lang="ru-RU" sz="600">
                          <a:effectLst/>
                        </a:rPr>
                        <a:t> 06 02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სოციალური დაცვა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415.8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571.0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713.3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716.1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716.1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716.1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06 02 01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სოციალურად დაუცველი მოსახლეობის ყოველდღიური უფასო ერთჯერადი კვება და საახალწლო და სააღდგომო სასურსათო პაკეტით უზრუნველყოფა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40.2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48.4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45.7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47544">
                <a:tc>
                  <a:txBody>
                    <a:bodyPr/>
                    <a:lstStyle/>
                    <a:p>
                      <a:pPr marL="0" marR="0" algn="ctr">
                        <a:lnSpc>
                          <a:spcPct val="107000"/>
                        </a:lnSpc>
                        <a:spcBef>
                          <a:spcPts val="0"/>
                        </a:spcBef>
                        <a:spcAft>
                          <a:spcPts val="0"/>
                        </a:spcAft>
                      </a:pPr>
                      <a:r>
                        <a:rPr lang="ru-RU" sz="600">
                          <a:effectLst/>
                        </a:rPr>
                        <a:t> 06 02 02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ახალშობილთა ოჯახების ერთჯერადი ფინანსური დახმარება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40.2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162455">
                <a:tc>
                  <a:txBody>
                    <a:bodyPr/>
                    <a:lstStyle/>
                    <a:p>
                      <a:pPr marL="0" marR="0" algn="ctr">
                        <a:lnSpc>
                          <a:spcPct val="107000"/>
                        </a:lnSpc>
                        <a:spcBef>
                          <a:spcPts val="0"/>
                        </a:spcBef>
                        <a:spcAft>
                          <a:spcPts val="0"/>
                        </a:spcAft>
                      </a:pPr>
                      <a:r>
                        <a:rPr lang="ru-RU" sz="600">
                          <a:effectLst/>
                        </a:rPr>
                        <a:t> 06 02 03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მიცვალებულთა სარიტუალო მომსახურება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620114">
                <a:tc>
                  <a:txBody>
                    <a:bodyPr/>
                    <a:lstStyle/>
                    <a:p>
                      <a:pPr marL="0" marR="0" algn="ctr">
                        <a:lnSpc>
                          <a:spcPct val="107000"/>
                        </a:lnSpc>
                        <a:spcBef>
                          <a:spcPts val="0"/>
                        </a:spcBef>
                        <a:spcAft>
                          <a:spcPts val="0"/>
                        </a:spcAft>
                      </a:pPr>
                      <a:r>
                        <a:rPr lang="ru-RU" sz="600">
                          <a:effectLst/>
                        </a:rPr>
                        <a:t> 06 02 04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შეზღუდული შესაძლებლობის მქონე 0 დან 18 წლამდე  ასაკის ბავშვების  ერთჯერადი  ფინანსური დახმარება, შშმ პირთა ზრუნვის ხელშეწყობა, დიალიზი და თირკმლის ტრანსპლანტაციის სახელმწიფო პროგრამით მოსარგებლეთა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107.9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172.5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184.5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184.5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184.5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184.5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06 02 05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ხანძრის შედეგად (საცხოვრებელ სახლზე) დაზარალებული ოჯახების ფინანსური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40.4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06 02 06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მრავალშვილიან (სამი და მეტი  18 წლამდე ასაკის შვილი)  ოჯახზე ერთჯერადი ფინანსური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53.7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79.0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79.0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79.0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79.0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79.0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57446">
                <a:tc>
                  <a:txBody>
                    <a:bodyPr/>
                    <a:lstStyle/>
                    <a:p>
                      <a:pPr marL="0" marR="0" algn="ctr">
                        <a:lnSpc>
                          <a:spcPct val="107000"/>
                        </a:lnSpc>
                        <a:spcBef>
                          <a:spcPts val="0"/>
                        </a:spcBef>
                        <a:spcAft>
                          <a:spcPts val="0"/>
                        </a:spcAft>
                      </a:pPr>
                      <a:r>
                        <a:rPr lang="ru-RU" sz="600">
                          <a:effectLst/>
                        </a:rPr>
                        <a:t> 06 02 07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მარჩენალდაკარგული ოჯახების ერთჯერადი ფინანსური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12.0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36.0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36.0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36.0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36.0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36.0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15006">
                <a:tc>
                  <a:txBody>
                    <a:bodyPr/>
                    <a:lstStyle/>
                    <a:p>
                      <a:pPr marL="0" marR="0" algn="ctr">
                        <a:lnSpc>
                          <a:spcPct val="107000"/>
                        </a:lnSpc>
                        <a:spcBef>
                          <a:spcPts val="0"/>
                        </a:spcBef>
                        <a:spcAft>
                          <a:spcPts val="0"/>
                        </a:spcAft>
                      </a:pPr>
                      <a:r>
                        <a:rPr lang="ru-RU" sz="600">
                          <a:effectLst/>
                        </a:rPr>
                        <a:t> 06 02 08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უსახლკარო ოჯახების საცხოვრებელი ბინის ყოველთვიური ქირით უზრუნველყოფა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16.4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30.0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130.0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162455">
                <a:tc>
                  <a:txBody>
                    <a:bodyPr/>
                    <a:lstStyle/>
                    <a:p>
                      <a:pPr marL="0" marR="0" algn="ctr">
                        <a:lnSpc>
                          <a:spcPct val="107000"/>
                        </a:lnSpc>
                        <a:spcBef>
                          <a:spcPts val="0"/>
                        </a:spcBef>
                        <a:spcAft>
                          <a:spcPts val="0"/>
                        </a:spcAft>
                      </a:pPr>
                      <a:r>
                        <a:rPr lang="ru-RU" sz="600">
                          <a:effectLst/>
                        </a:rPr>
                        <a:t> 06 02 09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მარტოხელა მშობლის ერთჯერადი ფინანსური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0.9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5.6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5.6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5.6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5.6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5.6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57446">
                <a:tc>
                  <a:txBody>
                    <a:bodyPr/>
                    <a:lstStyle/>
                    <a:p>
                      <a:pPr marL="0" marR="0" algn="ctr">
                        <a:lnSpc>
                          <a:spcPct val="107000"/>
                        </a:lnSpc>
                        <a:spcBef>
                          <a:spcPts val="0"/>
                        </a:spcBef>
                        <a:spcAft>
                          <a:spcPts val="0"/>
                        </a:spcAft>
                      </a:pPr>
                      <a:r>
                        <a:rPr lang="ru-RU" sz="600">
                          <a:effectLst/>
                        </a:rPr>
                        <a:t> 06 02 10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ომისა და სამხედრო ძალების ვეტერანთა  ერთჯერადი ფინანსური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20.2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20.0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257446">
                <a:tc>
                  <a:txBody>
                    <a:bodyPr/>
                    <a:lstStyle/>
                    <a:p>
                      <a:pPr marL="0" marR="0" algn="ctr">
                        <a:lnSpc>
                          <a:spcPct val="107000"/>
                        </a:lnSpc>
                        <a:spcBef>
                          <a:spcPts val="0"/>
                        </a:spcBef>
                        <a:spcAft>
                          <a:spcPts val="0"/>
                        </a:spcAft>
                      </a:pPr>
                      <a:r>
                        <a:rPr lang="ru-RU" sz="600">
                          <a:effectLst/>
                        </a:rPr>
                        <a:t> 06 02 11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სოციალურად დაუცველი მოსახლეობის საშეშე მერქნით დახმარება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54.0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60.0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80.0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80.0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80.0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80.0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r h="386168">
                <a:tc>
                  <a:txBody>
                    <a:bodyPr/>
                    <a:lstStyle/>
                    <a:p>
                      <a:pPr marL="0" marR="0" algn="ctr">
                        <a:lnSpc>
                          <a:spcPct val="107000"/>
                        </a:lnSpc>
                        <a:spcBef>
                          <a:spcPts val="0"/>
                        </a:spcBef>
                        <a:spcAft>
                          <a:spcPts val="0"/>
                        </a:spcAft>
                      </a:pPr>
                      <a:r>
                        <a:rPr lang="ru-RU" sz="600" smtClean="0">
                          <a:effectLst/>
                        </a:rPr>
                        <a:t> 06 02 13 </a:t>
                      </a:r>
                      <a:endParaRPr lang="en-US" sz="9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smtClean="0">
                          <a:effectLst/>
                        </a:rPr>
                        <a:t> </a:t>
                      </a:r>
                      <a:r>
                        <a:rPr lang="ka-GE" sz="900" dirty="0" smtClean="0">
                          <a:effectLst/>
                        </a:rPr>
                        <a:t>ამბროლაურის  მუნიციპალიტეტში  რეგისტრირებული  ბავშვის უფლებების დაცვისა და მხარდაჭერის პროგრამა</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28.5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a:effectLst/>
                        </a:rPr>
                        <a:t>           48.0   </a:t>
                      </a:r>
                      <a:endParaRPr lang="en-US" sz="110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53.0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48.0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53.0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c>
                  <a:txBody>
                    <a:bodyPr/>
                    <a:lstStyle/>
                    <a:p>
                      <a:pPr marL="0" marR="0">
                        <a:lnSpc>
                          <a:spcPct val="107000"/>
                        </a:lnSpc>
                        <a:spcBef>
                          <a:spcPts val="0"/>
                        </a:spcBef>
                        <a:spcAft>
                          <a:spcPts val="0"/>
                        </a:spcAft>
                      </a:pPr>
                      <a:r>
                        <a:rPr lang="ru-RU" sz="900" dirty="0">
                          <a:effectLst/>
                        </a:rPr>
                        <a:t>           53.0   </a:t>
                      </a:r>
                      <a:endParaRPr lang="en-US" sz="1100" dirty="0">
                        <a:effectLst/>
                        <a:latin typeface="AcadNusx" pitchFamily="2" charset="0"/>
                        <a:ea typeface="Times New Roman" panose="02020603050405020304" pitchFamily="18" charset="0"/>
                        <a:cs typeface="Times New Roman" panose="02020603050405020304" pitchFamily="18" charset="0"/>
                      </a:endParaRPr>
                    </a:p>
                  </a:txBody>
                  <a:tcPr marL="6768" marR="6768" marT="6768" marB="0" anchor="ctr"/>
                </a:tc>
              </a:tr>
            </a:tbl>
          </a:graphicData>
        </a:graphic>
      </p:graphicFrame>
      <p:sp>
        <p:nvSpPr>
          <p:cNvPr id="3" name="TextBox 2"/>
          <p:cNvSpPr txBox="1"/>
          <p:nvPr/>
        </p:nvSpPr>
        <p:spPr>
          <a:xfrm>
            <a:off x="77638" y="0"/>
            <a:ext cx="5063706" cy="369332"/>
          </a:xfrm>
          <a:prstGeom prst="rect">
            <a:avLst/>
          </a:prstGeom>
          <a:noFill/>
        </p:spPr>
        <p:txBody>
          <a:bodyPr wrap="square" rtlCol="0">
            <a:spAutoFit/>
          </a:bodyPr>
          <a:lstStyle/>
          <a:p>
            <a:r>
              <a:rPr lang="ka-GE" dirty="0" smtClean="0"/>
              <a:t>სოციალური და ჯანდაცვა</a:t>
            </a:r>
            <a:endParaRPr lang="en-US" dirty="0"/>
          </a:p>
        </p:txBody>
      </p:sp>
    </p:spTree>
    <p:extLst>
      <p:ext uri="{BB962C8B-B14F-4D97-AF65-F5344CB8AC3E}">
        <p14:creationId xmlns:p14="http://schemas.microsoft.com/office/powerpoint/2010/main" val="424975318"/>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4281433967"/>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31281126"/>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4126256354"/>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26938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792" y="2414016"/>
            <a:ext cx="5175504" cy="369332"/>
          </a:xfrm>
          <a:prstGeom prst="rect">
            <a:avLst/>
          </a:prstGeom>
          <a:noFill/>
        </p:spPr>
        <p:txBody>
          <a:bodyPr wrap="square" rtlCol="0">
            <a:spAutoFit/>
          </a:bodyPr>
          <a:lstStyle/>
          <a:p>
            <a:r>
              <a:rPr lang="ka-GE" dirty="0" smtClean="0"/>
              <a:t>მადლობა ყურადღებისათვის </a:t>
            </a:r>
            <a:endParaRPr lang="en-US" dirty="0"/>
          </a:p>
        </p:txBody>
      </p:sp>
    </p:spTree>
    <p:extLst>
      <p:ext uri="{BB962C8B-B14F-4D97-AF65-F5344CB8AC3E}">
        <p14:creationId xmlns:p14="http://schemas.microsoft.com/office/powerpoint/2010/main" val="3961213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02636" y="0"/>
            <a:ext cx="4986727" cy="6858000"/>
          </a:xfrm>
          <a:prstGeom prst="rect">
            <a:avLst/>
          </a:prstGeom>
        </p:spPr>
      </p:pic>
    </p:spTree>
    <p:extLst>
      <p:ext uri="{BB962C8B-B14F-4D97-AF65-F5344CB8AC3E}">
        <p14:creationId xmlns:p14="http://schemas.microsoft.com/office/powerpoint/2010/main" val="2441828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5260" y="694937"/>
            <a:ext cx="9144000" cy="1655762"/>
          </a:xfrm>
        </p:spPr>
        <p:txBody>
          <a:bodyPr>
            <a:normAutofit/>
          </a:bodyPr>
          <a:lstStyle/>
          <a:p>
            <a:r>
              <a:rPr lang="ka-GE" sz="1800" b="1" dirty="0"/>
              <a:t>ამბროლაურის მუნიციპალიტეტის </a:t>
            </a:r>
            <a:r>
              <a:rPr lang="ka-GE" sz="1800" b="1" dirty="0" smtClean="0"/>
              <a:t>2024 წლის ბიუჯეტს საფუძვლად </a:t>
            </a:r>
            <a:r>
              <a:rPr lang="ka-GE" sz="1800" b="1" dirty="0"/>
              <a:t>უდევს სამთავრობო პროგრამით „ევროპული სახელმწიფოს მშენებლობისთვის“  განსაზღვრული პრიორიტეტები და „ქვეყნის ძირითადი მონაცემები და მიმართულებები 2024-2027 წლებისთვის“ დოკუმენტით პროგნოზირებული ფისკალური პარამეტრები.</a:t>
            </a:r>
            <a:endParaRPr lang="en-US" sz="1800" b="1" dirty="0"/>
          </a:p>
        </p:txBody>
      </p:sp>
      <p:sp>
        <p:nvSpPr>
          <p:cNvPr id="2" name="TextBox 1"/>
          <p:cNvSpPr txBox="1"/>
          <p:nvPr/>
        </p:nvSpPr>
        <p:spPr>
          <a:xfrm>
            <a:off x="646981" y="2782020"/>
            <a:ext cx="8364746" cy="2862322"/>
          </a:xfrm>
          <a:prstGeom prst="rect">
            <a:avLst/>
          </a:prstGeom>
          <a:noFill/>
        </p:spPr>
        <p:txBody>
          <a:bodyPr wrap="square" rtlCol="0">
            <a:spAutoFit/>
          </a:bodyPr>
          <a:lstStyle/>
          <a:p>
            <a:pPr lvl="0"/>
            <a:r>
              <a:rPr lang="ka-GE" b="1" dirty="0"/>
              <a:t>ამბროლაურის მუნიციპალიტეტის 202</a:t>
            </a:r>
            <a:r>
              <a:rPr lang="en-US" b="1" dirty="0" smtClean="0"/>
              <a:t>4 </a:t>
            </a:r>
            <a:r>
              <a:rPr lang="ka-GE" b="1" dirty="0" smtClean="0"/>
              <a:t>წლის </a:t>
            </a:r>
            <a:r>
              <a:rPr lang="ka-GE" b="1" dirty="0"/>
              <a:t>პრიორიტეტული მიმართულებები იქნება</a:t>
            </a:r>
            <a:r>
              <a:rPr lang="ka-GE" b="1" dirty="0" smtClean="0"/>
              <a:t>:</a:t>
            </a:r>
            <a:endParaRPr lang="en-US" b="1" dirty="0" smtClean="0"/>
          </a:p>
          <a:p>
            <a:pPr lvl="0"/>
            <a:endParaRPr lang="en-US" b="1" dirty="0" smtClean="0"/>
          </a:p>
          <a:p>
            <a:pPr marL="285750" lvl="0" indent="-285750">
              <a:buFont typeface="Arial" panose="020B0604020202020204" pitchFamily="34" charset="0"/>
              <a:buChar char="•"/>
            </a:pPr>
            <a:r>
              <a:rPr lang="ka-GE" dirty="0" smtClean="0"/>
              <a:t>მუნიციპალური </a:t>
            </a:r>
            <a:r>
              <a:rPr lang="ka-GE" dirty="0"/>
              <a:t>ინფრასტრუქტურის განვითარება</a:t>
            </a:r>
            <a:r>
              <a:rPr lang="ka-GE" dirty="0" smtClean="0"/>
              <a:t>;</a:t>
            </a:r>
            <a:endParaRPr lang="ka-GE" dirty="0"/>
          </a:p>
          <a:p>
            <a:pPr marL="285750" lvl="0" indent="-285750">
              <a:buFont typeface="Arial" panose="020B0604020202020204" pitchFamily="34" charset="0"/>
              <a:buChar char="•"/>
            </a:pPr>
            <a:r>
              <a:rPr lang="en-US" dirty="0" smtClean="0"/>
              <a:t> </a:t>
            </a:r>
            <a:r>
              <a:rPr lang="ka-GE" dirty="0" smtClean="0"/>
              <a:t>დასუფთავება </a:t>
            </a:r>
            <a:r>
              <a:rPr lang="ka-GE" dirty="0"/>
              <a:t>და გარემოს დაცვა;</a:t>
            </a:r>
            <a:endParaRPr lang="en-US" dirty="0"/>
          </a:p>
          <a:p>
            <a:pPr marL="285750" lvl="0" indent="-285750">
              <a:buFont typeface="Arial" panose="020B0604020202020204" pitchFamily="34" charset="0"/>
              <a:buChar char="•"/>
            </a:pPr>
            <a:r>
              <a:rPr lang="ka-GE" dirty="0"/>
              <a:t>სკოლამდელი დაწესებულებების გამართული ფუნქციონირება;</a:t>
            </a:r>
            <a:endParaRPr lang="en-US" dirty="0"/>
          </a:p>
          <a:p>
            <a:pPr marL="285750" lvl="0" indent="-285750">
              <a:buFont typeface="Arial" panose="020B0604020202020204" pitchFamily="34" charset="0"/>
              <a:buChar char="•"/>
            </a:pPr>
            <a:r>
              <a:rPr lang="ka-GE" dirty="0"/>
              <a:t>მუნიციპალიტეტში კულტურის, სპორტის და </a:t>
            </a:r>
            <a:r>
              <a:rPr lang="ka-GE" dirty="0" smtClean="0"/>
              <a:t>ახალგაზრდობის</a:t>
            </a:r>
            <a:r>
              <a:rPr lang="en-US" dirty="0" smtClean="0"/>
              <a:t> </a:t>
            </a:r>
            <a:r>
              <a:rPr lang="ka-GE" dirty="0" smtClean="0"/>
              <a:t>ღონისძიებების </a:t>
            </a:r>
            <a:r>
              <a:rPr lang="ka-GE" dirty="0"/>
              <a:t>ხელშეწყობა;</a:t>
            </a:r>
            <a:endParaRPr lang="en-US" dirty="0"/>
          </a:p>
          <a:p>
            <a:pPr marL="285750" lvl="0" indent="-285750">
              <a:buFont typeface="Arial" panose="020B0604020202020204" pitchFamily="34" charset="0"/>
              <a:buChar char="•"/>
            </a:pPr>
            <a:r>
              <a:rPr lang="ka-GE" dirty="0"/>
              <a:t>მოსახლეობის ჯანმრთელობის დაცვა და სოციალური უზრუნველყოფა;</a:t>
            </a:r>
            <a:endParaRPr lang="en-US" dirty="0"/>
          </a:p>
          <a:p>
            <a:pPr marL="285750" lvl="0" indent="-285750">
              <a:buFont typeface="Arial" panose="020B0604020202020204" pitchFamily="34" charset="0"/>
              <a:buChar char="•"/>
            </a:pPr>
            <a:r>
              <a:rPr lang="ka-GE" dirty="0"/>
              <a:t>მუნიციპალური მმართველობის ეფექტური განხორციელება.</a:t>
            </a:r>
            <a:endParaRPr lang="en-US" dirty="0"/>
          </a:p>
        </p:txBody>
      </p:sp>
    </p:spTree>
    <p:extLst>
      <p:ext uri="{BB962C8B-B14F-4D97-AF65-F5344CB8AC3E}">
        <p14:creationId xmlns:p14="http://schemas.microsoft.com/office/powerpoint/2010/main" val="4255727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07701448"/>
              </p:ext>
            </p:extLst>
          </p:nvPr>
        </p:nvGraphicFramePr>
        <p:xfrm>
          <a:off x="543463" y="1777043"/>
          <a:ext cx="10810337" cy="2738918"/>
        </p:xfrm>
        <a:graphic>
          <a:graphicData uri="http://schemas.openxmlformats.org/drawingml/2006/table">
            <a:tbl>
              <a:tblPr firstRow="1" firstCol="1" bandRow="1"/>
              <a:tblGrid>
                <a:gridCol w="2017209"/>
                <a:gridCol w="1292916"/>
                <a:gridCol w="1217244"/>
                <a:gridCol w="1606416"/>
                <a:gridCol w="1532906"/>
                <a:gridCol w="1532906"/>
                <a:gridCol w="1610740"/>
              </a:tblGrid>
              <a:tr h="584618">
                <a:tc>
                  <a:txBody>
                    <a:bodyPr/>
                    <a:lstStyle/>
                    <a:p>
                      <a:pPr marL="0" marR="0" algn="ctr">
                        <a:lnSpc>
                          <a:spcPct val="107000"/>
                        </a:lnSpc>
                        <a:spcBef>
                          <a:spcPts val="0"/>
                        </a:spcBef>
                        <a:spcAft>
                          <a:spcPts val="0"/>
                        </a:spcAft>
                      </a:pPr>
                      <a:r>
                        <a:rPr lang="ru-RU" sz="800" b="1" dirty="0">
                          <a:effectLst/>
                          <a:latin typeface="Sylfaen" panose="010A0502050306030303" pitchFamily="18" charset="0"/>
                          <a:ea typeface="Times New Roman" panose="02020603050405020304" pitchFamily="18" charset="0"/>
                          <a:cs typeface="Sylfaen" panose="010A0502050306030303" pitchFamily="18" charset="0"/>
                        </a:rPr>
                        <a:t>შემოსავლის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სახეები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2022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ფაქტი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2023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გეგმა</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2024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პროექტი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2025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პროგნოზი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2026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პროგნოზი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2027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წლის</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b="1" dirty="0">
                          <a:effectLst/>
                          <a:latin typeface="Sylfaen" panose="010A0502050306030303" pitchFamily="18" charset="0"/>
                          <a:ea typeface="Times New Roman" panose="02020603050405020304" pitchFamily="18" charset="0"/>
                          <a:cs typeface="Sylfaen" panose="010A0502050306030303" pitchFamily="18" charset="0"/>
                        </a:rPr>
                        <a:t>პროგნოზი</a:t>
                      </a:r>
                      <a:r>
                        <a:rPr lang="ru-RU" sz="8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r>
              <a:tr h="430860">
                <a:tc>
                  <a:txBody>
                    <a:bodyPr/>
                    <a:lstStyle/>
                    <a:p>
                      <a:pPr marL="0" marR="0">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1000" b="1" dirty="0">
                          <a:effectLst/>
                          <a:latin typeface="Sylfaen" panose="010A0502050306030303" pitchFamily="18" charset="0"/>
                          <a:ea typeface="Times New Roman" panose="02020603050405020304" pitchFamily="18" charset="0"/>
                          <a:cs typeface="Sylfaen" panose="010A0502050306030303" pitchFamily="18" charset="0"/>
                        </a:rPr>
                        <a:t>შემოსულობები</a:t>
                      </a: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1000" b="1" dirty="0">
                          <a:effectLst/>
                          <a:latin typeface="Sylfaen" panose="010A0502050306030303" pitchFamily="18" charset="0"/>
                          <a:ea typeface="Times New Roman" panose="02020603050405020304" pitchFamily="18" charset="0"/>
                          <a:cs typeface="Sylfaen" panose="010A0502050306030303" pitchFamily="18" charset="0"/>
                        </a:rPr>
                        <a:t>სულ</a:t>
                      </a: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22,800.7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19,050.9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13,877.9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14,588.6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15,571.6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1000" b="1" dirty="0">
                          <a:effectLst/>
                          <a:latin typeface="Arial CYR" panose="020B0604020202020204" pitchFamily="34" charset="0"/>
                          <a:ea typeface="Times New Roman" panose="02020603050405020304" pitchFamily="18" charset="0"/>
                          <a:cs typeface="Times New Roman" panose="02020603050405020304" pitchFamily="18" charset="0"/>
                        </a:rPr>
                        <a:t>   16,647.9   </a:t>
                      </a:r>
                      <a:endParaRPr lang="en-US" sz="16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30860">
                <a:tc>
                  <a:txBody>
                    <a:bodyPr/>
                    <a:lstStyle/>
                    <a:p>
                      <a:pPr marL="0" marR="0">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900" b="1" dirty="0">
                          <a:effectLst/>
                          <a:latin typeface="Sylfaen" panose="010A0502050306030303" pitchFamily="18" charset="0"/>
                          <a:ea typeface="Times New Roman" panose="02020603050405020304" pitchFamily="18" charset="0"/>
                          <a:cs typeface="Sylfaen" panose="010A0502050306030303" pitchFamily="18" charset="0"/>
                        </a:rPr>
                        <a:t>გადასახადები</a:t>
                      </a: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10,241.4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11,118.1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12,071.9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12,992.6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13,975.6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15,051.9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30860">
                <a:tc>
                  <a:txBody>
                    <a:bodyPr/>
                    <a:lstStyle/>
                    <a:p>
                      <a:pPr marL="0" marR="0">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900" b="1" dirty="0">
                          <a:effectLst/>
                          <a:latin typeface="Sylfaen" panose="010A0502050306030303" pitchFamily="18" charset="0"/>
                          <a:ea typeface="Times New Roman" panose="02020603050405020304" pitchFamily="18" charset="0"/>
                          <a:cs typeface="Sylfaen" panose="010A0502050306030303" pitchFamily="18" charset="0"/>
                        </a:rPr>
                        <a:t>გრანტები</a:t>
                      </a: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a:effectLst/>
                          <a:latin typeface="Arial CYR" panose="020B0604020202020204" pitchFamily="34" charset="0"/>
                          <a:ea typeface="Times New Roman" panose="02020603050405020304" pitchFamily="18" charset="0"/>
                          <a:cs typeface="Times New Roman" panose="02020603050405020304" pitchFamily="18" charset="0"/>
                        </a:rPr>
                        <a:t>   11,281.7   </a:t>
                      </a:r>
                      <a:endParaRPr lang="en-US" sz="1400" b="1">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6,029.6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255.0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255.0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255.0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900" b="1" dirty="0">
                          <a:effectLst/>
                          <a:latin typeface="Arial CYR" panose="020B0604020202020204" pitchFamily="34" charset="0"/>
                          <a:ea typeface="Times New Roman" panose="02020603050405020304" pitchFamily="18" charset="0"/>
                          <a:cs typeface="Times New Roman" panose="02020603050405020304" pitchFamily="18" charset="0"/>
                        </a:rPr>
                        <a:t>        255.0   </a:t>
                      </a:r>
                      <a:endParaRPr lang="en-US" sz="1400" b="1"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30860">
                <a:tc>
                  <a:txBody>
                    <a:bodyPr/>
                    <a:lstStyle/>
                    <a:p>
                      <a:pPr marL="0" marR="0">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dirty="0">
                          <a:effectLst/>
                          <a:latin typeface="Sylfaen" panose="010A0502050306030303" pitchFamily="18" charset="0"/>
                          <a:ea typeface="Times New Roman" panose="02020603050405020304" pitchFamily="18" charset="0"/>
                          <a:cs typeface="Sylfaen" panose="010A0502050306030303" pitchFamily="18" charset="0"/>
                        </a:rPr>
                        <a:t>სხვა</a:t>
                      </a: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dirty="0">
                          <a:effectLst/>
                          <a:latin typeface="Sylfaen" panose="010A0502050306030303" pitchFamily="18" charset="0"/>
                          <a:ea typeface="Times New Roman" panose="02020603050405020304" pitchFamily="18" charset="0"/>
                          <a:cs typeface="Sylfaen" panose="010A0502050306030303" pitchFamily="18" charset="0"/>
                        </a:rPr>
                        <a:t>შემოსავლები</a:t>
                      </a: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862.4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1,380.8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a:effectLst/>
                          <a:latin typeface="Arial CYR" panose="020B0604020202020204" pitchFamily="34" charset="0"/>
                          <a:ea typeface="Times New Roman" panose="02020603050405020304" pitchFamily="18" charset="0"/>
                          <a:cs typeface="Times New Roman" panose="02020603050405020304" pitchFamily="18" charset="0"/>
                        </a:rPr>
                        <a:t>     1,141.0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1,141.0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1,141.0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1,141.0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30860">
                <a:tc>
                  <a:txBody>
                    <a:bodyPr/>
                    <a:lstStyle/>
                    <a:p>
                      <a:pPr marL="0" marR="0">
                        <a:lnSpc>
                          <a:spcPct val="107000"/>
                        </a:lnSpc>
                        <a:spcBef>
                          <a:spcPts val="0"/>
                        </a:spcBef>
                        <a:spcAft>
                          <a:spcPts val="0"/>
                        </a:spcAft>
                      </a:pPr>
                      <a:r>
                        <a:rPr lang="ru-RU" sz="80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a:effectLst/>
                          <a:latin typeface="Sylfaen" panose="010A0502050306030303" pitchFamily="18" charset="0"/>
                          <a:ea typeface="Times New Roman" panose="02020603050405020304" pitchFamily="18" charset="0"/>
                          <a:cs typeface="Sylfaen" panose="010A0502050306030303" pitchFamily="18" charset="0"/>
                        </a:rPr>
                        <a:t>არაფინანსური</a:t>
                      </a:r>
                      <a:r>
                        <a:rPr lang="ru-RU" sz="80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a:effectLst/>
                          <a:latin typeface="Sylfaen" panose="010A0502050306030303" pitchFamily="18" charset="0"/>
                          <a:ea typeface="Times New Roman" panose="02020603050405020304" pitchFamily="18" charset="0"/>
                          <a:cs typeface="Sylfaen" panose="010A0502050306030303" pitchFamily="18" charset="0"/>
                        </a:rPr>
                        <a:t>აქტივების</a:t>
                      </a:r>
                      <a:r>
                        <a:rPr lang="ru-RU" sz="800">
                          <a:effectLst/>
                          <a:latin typeface="Arial CYR" panose="020B0604020202020204" pitchFamily="34" charset="0"/>
                          <a:ea typeface="Times New Roman" panose="02020603050405020304" pitchFamily="18" charset="0"/>
                          <a:cs typeface="Times New Roman" panose="02020603050405020304" pitchFamily="18" charset="0"/>
                        </a:rPr>
                        <a:t> </a:t>
                      </a:r>
                      <a:r>
                        <a:rPr lang="ru-RU" sz="800">
                          <a:effectLst/>
                          <a:latin typeface="Sylfaen" panose="010A0502050306030303" pitchFamily="18" charset="0"/>
                          <a:ea typeface="Times New Roman" panose="02020603050405020304" pitchFamily="18" charset="0"/>
                          <a:cs typeface="Sylfaen" panose="010A0502050306030303" pitchFamily="18" charset="0"/>
                        </a:rPr>
                        <a:t>ზრდა</a:t>
                      </a:r>
                      <a:r>
                        <a:rPr lang="ru-RU" sz="800">
                          <a:effectLst/>
                          <a:latin typeface="Arial CYR" panose="020B0604020202020204" pitchFamily="34" charset="0"/>
                          <a:ea typeface="Times New Roman" panose="02020603050405020304" pitchFamily="18" charset="0"/>
                          <a:cs typeface="Times New Roman" panose="02020603050405020304" pitchFamily="18" charset="0"/>
                        </a:rPr>
                        <a:t>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a:effectLst/>
                          <a:latin typeface="Arial CYR" panose="020B0604020202020204" pitchFamily="34" charset="0"/>
                          <a:ea typeface="Times New Roman" panose="02020603050405020304" pitchFamily="18" charset="0"/>
                          <a:cs typeface="Times New Roman" panose="02020603050405020304" pitchFamily="18" charset="0"/>
                        </a:rPr>
                        <a:t>        415.2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522.4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410.0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200.0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200.0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ru-RU" sz="800" dirty="0">
                          <a:effectLst/>
                          <a:latin typeface="Arial CYR" panose="020B0604020202020204" pitchFamily="34" charset="0"/>
                          <a:ea typeface="Times New Roman" panose="02020603050405020304" pitchFamily="18" charset="0"/>
                          <a:cs typeface="Times New Roman" panose="02020603050405020304" pitchFamily="18" charset="0"/>
                        </a:rPr>
                        <a:t>        200.0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3" name="TextBox 2"/>
          <p:cNvSpPr txBox="1"/>
          <p:nvPr/>
        </p:nvSpPr>
        <p:spPr>
          <a:xfrm>
            <a:off x="3295290" y="586598"/>
            <a:ext cx="5357003" cy="646331"/>
          </a:xfrm>
          <a:prstGeom prst="rect">
            <a:avLst/>
          </a:prstGeom>
          <a:noFill/>
        </p:spPr>
        <p:txBody>
          <a:bodyPr wrap="square" rtlCol="0">
            <a:spAutoFit/>
          </a:bodyPr>
          <a:lstStyle/>
          <a:p>
            <a:pPr algn="ctr"/>
            <a:r>
              <a:rPr lang="ka-GE" dirty="0"/>
              <a:t>ამბროლაურის მუნიციპალიტეტის ბიუჯეტის შემოსულობები</a:t>
            </a:r>
            <a:endParaRPr lang="en-US" dirty="0"/>
          </a:p>
        </p:txBody>
      </p:sp>
    </p:spTree>
    <p:extLst>
      <p:ext uri="{BB962C8B-B14F-4D97-AF65-F5344CB8AC3E}">
        <p14:creationId xmlns:p14="http://schemas.microsoft.com/office/powerpoint/2010/main" val="60217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7685082"/>
              </p:ext>
            </p:extLst>
          </p:nvPr>
        </p:nvGraphicFramePr>
        <p:xfrm>
          <a:off x="501770" y="997121"/>
          <a:ext cx="10515600" cy="4010733"/>
        </p:xfrm>
        <a:graphic>
          <a:graphicData uri="http://schemas.openxmlformats.org/drawingml/2006/table">
            <a:tbl>
              <a:tblPr>
                <a:tableStyleId>{5C22544A-7EE6-4342-B048-85BDC9FD1C3A}</a:tableStyleId>
              </a:tblPr>
              <a:tblGrid>
                <a:gridCol w="3639705"/>
                <a:gridCol w="710187"/>
                <a:gridCol w="979196"/>
                <a:gridCol w="1032998"/>
                <a:gridCol w="1032998"/>
                <a:gridCol w="1560258"/>
                <a:gridCol w="1560258"/>
              </a:tblGrid>
              <a:tr h="362074">
                <a:tc gridSpan="4">
                  <a:txBody>
                    <a:bodyPr/>
                    <a:lstStyle/>
                    <a:p>
                      <a:pPr algn="l" fontAlgn="ctr"/>
                      <a:r>
                        <a:rPr lang="ka-GE" sz="1600" u="none" strike="noStrike" dirty="0" smtClean="0">
                          <a:effectLst/>
                        </a:rPr>
                        <a:t>ბიუჯეტის </a:t>
                      </a:r>
                      <a:r>
                        <a:rPr lang="ka-GE" sz="1600" u="none" strike="noStrike" dirty="0">
                          <a:effectLst/>
                        </a:rPr>
                        <a:t>საგადასახადო შემოსავლები </a:t>
                      </a:r>
                      <a:endParaRPr lang="ka-GE" sz="1600" b="1" i="0" u="none" strike="noStrike" dirty="0">
                        <a:effectLst/>
                        <a:latin typeface="Arial Cyr" panose="020B0604020202020204" pitchFamily="34" charset="0"/>
                      </a:endParaRPr>
                    </a:p>
                  </a:txBody>
                  <a:tcPr marL="8072" marR="8072" marT="8072" marB="0" anchor="ctr"/>
                </a:tc>
                <a:tc hMerge="1">
                  <a:txBody>
                    <a:bodyPr/>
                    <a:lstStyle/>
                    <a:p>
                      <a:endParaRPr lang="en-US"/>
                    </a:p>
                  </a:txBody>
                  <a:tcPr/>
                </a:tc>
                <a:tc hMerge="1">
                  <a:txBody>
                    <a:bodyPr/>
                    <a:lstStyle/>
                    <a:p>
                      <a:endParaRPr lang="en-US"/>
                    </a:p>
                  </a:txBody>
                  <a:tcPr/>
                </a:tc>
                <a:tc hMerge="1">
                  <a:txBody>
                    <a:bodyPr/>
                    <a:lstStyle/>
                    <a:p>
                      <a:endParaRPr lang="en-US"/>
                    </a:p>
                  </a:txBody>
                  <a:tcPr/>
                </a:tc>
                <a:tc rowSpan="3" gridSpan="3">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8072" marR="8072" marT="8072" marB="0" anchor="ctr"/>
                </a:tc>
                <a:tc rowSpan="3" hMerge="1">
                  <a:txBody>
                    <a:bodyPr/>
                    <a:lstStyle/>
                    <a:p>
                      <a:endParaRPr lang="en-US"/>
                    </a:p>
                  </a:txBody>
                  <a:tcPr/>
                </a:tc>
                <a:tc rowSpan="3" hMerge="1">
                  <a:txBody>
                    <a:bodyPr/>
                    <a:lstStyle/>
                    <a:p>
                      <a:endParaRPr lang="en-US"/>
                    </a:p>
                  </a:txBody>
                  <a:tcPr/>
                </a:tc>
              </a:tr>
              <a:tr h="0">
                <a:tc gridSpan="4">
                  <a:txBody>
                    <a:bodyPr/>
                    <a:lstStyle/>
                    <a:p>
                      <a:pPr algn="l" fontAlgn="ctr"/>
                      <a:r>
                        <a:rPr lang="ka-GE" sz="800" u="none" strike="noStrike" dirty="0">
                          <a:effectLst/>
                        </a:rPr>
                        <a:t>      </a:t>
                      </a:r>
                      <a:r>
                        <a:rPr lang="ka-GE" sz="1050" u="none" strike="noStrike" dirty="0">
                          <a:effectLst/>
                        </a:rPr>
                        <a:t>ბიუჯეტის საგადასახადო შემოსავლები განისაზღვროს </a:t>
                      </a:r>
                      <a:r>
                        <a:rPr lang="ka-GE" sz="1050" u="none" strike="noStrike" dirty="0" smtClean="0">
                          <a:effectLst/>
                        </a:rPr>
                        <a:t> </a:t>
                      </a:r>
                      <a:r>
                        <a:rPr lang="en-US" sz="1050" b="1" u="none" strike="noStrike" dirty="0" smtClean="0">
                          <a:effectLst/>
                        </a:rPr>
                        <a:t>12,071900</a:t>
                      </a:r>
                      <a:r>
                        <a:rPr lang="en-US" sz="1050" u="none" strike="noStrike" baseline="0" dirty="0" smtClean="0">
                          <a:effectLst/>
                        </a:rPr>
                        <a:t> </a:t>
                      </a:r>
                      <a:r>
                        <a:rPr lang="ka-GE" sz="1050" u="none" strike="noStrike" dirty="0" smtClean="0">
                          <a:effectLst/>
                        </a:rPr>
                        <a:t>ლარის </a:t>
                      </a:r>
                      <a:r>
                        <a:rPr lang="ka-GE" sz="1050" u="none" strike="noStrike" dirty="0">
                          <a:effectLst/>
                        </a:rPr>
                        <a:t>ოდენობით. მათ შორის: </a:t>
                      </a:r>
                      <a:endParaRPr lang="ka-GE" sz="800" b="0" i="0" u="none" strike="noStrike" dirty="0">
                        <a:effectLst/>
                        <a:latin typeface="Arial Cyr" panose="020B0604020202020204" pitchFamily="34" charset="0"/>
                      </a:endParaRPr>
                    </a:p>
                  </a:txBody>
                  <a:tcPr marL="8072" marR="8072" marT="8072" marB="0" anchor="ctr"/>
                </a:tc>
                <a:tc hMerge="1">
                  <a:txBody>
                    <a:bodyPr/>
                    <a:lstStyle/>
                    <a:p>
                      <a:endParaRPr lang="en-US"/>
                    </a:p>
                  </a:txBody>
                  <a:tcPr/>
                </a:tc>
                <a:tc hMerge="1">
                  <a:txBody>
                    <a:bodyPr/>
                    <a:lstStyle/>
                    <a:p>
                      <a:endParaRPr lang="en-US"/>
                    </a:p>
                  </a:txBody>
                  <a:tcPr/>
                </a:tc>
                <a:tc hMerge="1">
                  <a:txBody>
                    <a:bodyPr/>
                    <a:lstStyle/>
                    <a:p>
                      <a:endParaRPr lang="en-US" dirty="0"/>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234099">
                <a:tc>
                  <a:txBody>
                    <a:bodyPr/>
                    <a:lstStyle/>
                    <a:p>
                      <a:pPr algn="ctr" fontAlgn="ctr"/>
                      <a:r>
                        <a:rPr lang="en-US" sz="800" u="none" strike="noStrike" dirty="0">
                          <a:effectLst/>
                        </a:rPr>
                        <a:t> </a:t>
                      </a:r>
                      <a:endParaRPr lang="en-US" sz="800" b="1" i="0" u="none" strike="noStrike" dirty="0">
                        <a:effectLst/>
                        <a:latin typeface="Arial Cyr" panose="020B0604020202020204" pitchFamily="34" charset="0"/>
                      </a:endParaRPr>
                    </a:p>
                  </a:txBody>
                  <a:tcPr marL="8072" marR="8072" marT="8072" marB="0" anchor="ctr"/>
                </a:tc>
                <a:tc>
                  <a:txBody>
                    <a:bodyPr/>
                    <a:lstStyle/>
                    <a:p>
                      <a:pPr algn="ctr" fontAlgn="ctr"/>
                      <a:r>
                        <a:rPr lang="en-US" sz="800" u="none" strike="noStrike">
                          <a:effectLst/>
                        </a:rPr>
                        <a:t> </a:t>
                      </a:r>
                      <a:endParaRPr lang="en-US" sz="800" b="1" i="0" u="none" strike="noStrike">
                        <a:effectLst/>
                        <a:latin typeface="Arial Cyr" panose="020B0604020202020204" pitchFamily="34" charset="0"/>
                      </a:endParaRPr>
                    </a:p>
                  </a:txBody>
                  <a:tcPr marL="8072" marR="8072" marT="8072" marB="0" anchor="ctr"/>
                </a:tc>
                <a:tc>
                  <a:txBody>
                    <a:bodyPr/>
                    <a:lstStyle/>
                    <a:p>
                      <a:pPr algn="ctr" fontAlgn="ctr"/>
                      <a:r>
                        <a:rPr lang="en-US" sz="800" u="none" strike="noStrike" dirty="0">
                          <a:effectLst/>
                        </a:rPr>
                        <a:t> </a:t>
                      </a:r>
                      <a:endParaRPr lang="en-US" sz="800" b="1" i="0" u="none" strike="noStrike" dirty="0">
                        <a:effectLst/>
                        <a:latin typeface="Arial Cyr" panose="020B0604020202020204" pitchFamily="34" charset="0"/>
                      </a:endParaRPr>
                    </a:p>
                  </a:txBody>
                  <a:tcPr marL="8072" marR="8072" marT="8072" marB="0" anchor="ctr"/>
                </a:tc>
                <a:tc>
                  <a:txBody>
                    <a:bodyPr/>
                    <a:lstStyle/>
                    <a:p>
                      <a:pPr algn="ctr" fontAlgn="b"/>
                      <a:r>
                        <a:rPr lang="ka-GE" sz="900" u="none" strike="noStrike" dirty="0">
                          <a:effectLst/>
                        </a:rPr>
                        <a:t> ათასი ლარი </a:t>
                      </a:r>
                      <a:endParaRPr lang="ka-GE" sz="900" b="1" i="1" u="none" strike="noStrike" dirty="0">
                        <a:effectLst/>
                        <a:latin typeface="Arial Cyr" panose="020B0604020202020204" pitchFamily="34" charset="0"/>
                      </a:endParaRPr>
                    </a:p>
                  </a:txBody>
                  <a:tcPr marL="8072" marR="8072" marT="8072" marB="0" anchor="b"/>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347112">
                <a:tc>
                  <a:txBody>
                    <a:bodyPr/>
                    <a:lstStyle/>
                    <a:p>
                      <a:pPr algn="ctr" fontAlgn="ctr"/>
                      <a:r>
                        <a:rPr lang="ka-GE" sz="1050" u="none" strike="noStrike" dirty="0">
                          <a:effectLst/>
                        </a:rPr>
                        <a:t> შემოსავლის სახეები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ka-GE" sz="1050" u="none" strike="noStrike" dirty="0">
                          <a:effectLst/>
                        </a:rPr>
                        <a:t> 2022 წლის ფაქტი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ka-GE" sz="1050" u="none" strike="noStrike">
                          <a:effectLst/>
                        </a:rPr>
                        <a:t> 2023 წლის გეგმა </a:t>
                      </a:r>
                      <a:endParaRPr lang="ka-GE" sz="1050" b="1" i="0" u="none" strike="noStrike">
                        <a:effectLst/>
                        <a:latin typeface="Arial Cyr" panose="020B0604020202020204" pitchFamily="34" charset="0"/>
                      </a:endParaRPr>
                    </a:p>
                  </a:txBody>
                  <a:tcPr marL="8072" marR="8072" marT="8072" marB="0" anchor="ctr"/>
                </a:tc>
                <a:tc>
                  <a:txBody>
                    <a:bodyPr/>
                    <a:lstStyle/>
                    <a:p>
                      <a:pPr algn="ctr" fontAlgn="ctr"/>
                      <a:r>
                        <a:rPr lang="ka-GE" sz="1100" u="none" strike="noStrike">
                          <a:effectLst/>
                        </a:rPr>
                        <a:t> 2024წლის პროექტი </a:t>
                      </a:r>
                      <a:endParaRPr lang="ka-GE" sz="1100" b="1" i="0" u="none" strike="noStrike">
                        <a:effectLst/>
                        <a:latin typeface="Arial Cyr" panose="020B0604020202020204" pitchFamily="34" charset="0"/>
                      </a:endParaRPr>
                    </a:p>
                  </a:txBody>
                  <a:tcPr marL="8072" marR="8072" marT="8072" marB="0" anchor="ctr"/>
                </a:tc>
                <a:tc>
                  <a:txBody>
                    <a:bodyPr/>
                    <a:lstStyle/>
                    <a:p>
                      <a:pPr algn="ctr" fontAlgn="ctr"/>
                      <a:r>
                        <a:rPr lang="ka-GE" sz="1100" u="none" strike="noStrike">
                          <a:effectLst/>
                        </a:rPr>
                        <a:t> 2025წლის პროექტი </a:t>
                      </a:r>
                      <a:endParaRPr lang="ka-GE" sz="1100" b="1" i="0" u="none" strike="noStrike">
                        <a:effectLst/>
                        <a:latin typeface="Arial Cyr" panose="020B0604020202020204" pitchFamily="34" charset="0"/>
                      </a:endParaRPr>
                    </a:p>
                  </a:txBody>
                  <a:tcPr marL="8072" marR="8072" marT="8072" marB="0" anchor="ctr"/>
                </a:tc>
                <a:tc>
                  <a:txBody>
                    <a:bodyPr/>
                    <a:lstStyle/>
                    <a:p>
                      <a:pPr algn="ctr" fontAlgn="ctr"/>
                      <a:r>
                        <a:rPr lang="ka-GE" sz="1100" u="none" strike="noStrike">
                          <a:effectLst/>
                        </a:rPr>
                        <a:t> 2026წლის პროექტი </a:t>
                      </a:r>
                      <a:endParaRPr lang="ka-GE" sz="1100" b="1" i="0" u="none" strike="noStrike">
                        <a:effectLst/>
                        <a:latin typeface="Arial Cyr" panose="020B0604020202020204" pitchFamily="34" charset="0"/>
                      </a:endParaRPr>
                    </a:p>
                  </a:txBody>
                  <a:tcPr marL="8072" marR="8072" marT="8072" marB="0" anchor="ctr"/>
                </a:tc>
                <a:tc>
                  <a:txBody>
                    <a:bodyPr/>
                    <a:lstStyle/>
                    <a:p>
                      <a:pPr algn="ctr" fontAlgn="ctr"/>
                      <a:r>
                        <a:rPr lang="ka-GE" sz="1100" u="none" strike="noStrike">
                          <a:effectLst/>
                        </a:rPr>
                        <a:t> 2027 წლის პროექტი </a:t>
                      </a:r>
                      <a:endParaRPr lang="ka-GE" sz="1100" b="1" i="0" u="none" strike="noStrike">
                        <a:effectLst/>
                        <a:latin typeface="Arial Cyr" panose="020B0604020202020204" pitchFamily="34" charset="0"/>
                      </a:endParaRPr>
                    </a:p>
                  </a:txBody>
                  <a:tcPr marL="8072" marR="8072" marT="8072" marB="0" anchor="ctr"/>
                </a:tc>
              </a:tr>
              <a:tr h="274460">
                <a:tc>
                  <a:txBody>
                    <a:bodyPr/>
                    <a:lstStyle/>
                    <a:p>
                      <a:pPr algn="l" fontAlgn="ctr"/>
                      <a:r>
                        <a:rPr lang="ka-GE" sz="1050" u="none" strike="noStrike" dirty="0">
                          <a:effectLst/>
                        </a:rPr>
                        <a:t> გადასახადები, მათ შორის: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10,241.4   </a:t>
                      </a:r>
                      <a:endParaRPr lang="en-US" sz="1050" b="1"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11,268.1   </a:t>
                      </a:r>
                      <a:endParaRPr lang="en-US" sz="1050" b="1"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12,071.900   </a:t>
                      </a:r>
                      <a:endParaRPr lang="en-US" sz="1050" b="1"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12,992.6   </a:t>
                      </a:r>
                      <a:endParaRPr lang="en-US" sz="1050" b="1"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13,975.6   </a:t>
                      </a:r>
                      <a:endParaRPr lang="en-US" sz="1050" b="1"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15,051.9   </a:t>
                      </a:r>
                      <a:endParaRPr lang="en-US" sz="1050" b="1" i="0" u="none" strike="noStrike">
                        <a:effectLst/>
                        <a:latin typeface="Arial Cyr" panose="020B0604020202020204" pitchFamily="34" charset="0"/>
                      </a:endParaRPr>
                    </a:p>
                  </a:txBody>
                  <a:tcPr marL="8072" marR="8072" marT="8072" marB="0" anchor="ctr"/>
                </a:tc>
              </a:tr>
              <a:tr h="177592">
                <a:tc>
                  <a:txBody>
                    <a:bodyPr/>
                    <a:lstStyle/>
                    <a:p>
                      <a:pPr algn="l" fontAlgn="ctr"/>
                      <a:r>
                        <a:rPr lang="ka-GE" sz="1050" u="none" strike="noStrike" dirty="0">
                          <a:effectLst/>
                        </a:rPr>
                        <a:t>      საშემოსავლო გადასახადი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r>
              <a:tr h="274460">
                <a:tc>
                  <a:txBody>
                    <a:bodyPr/>
                    <a:lstStyle/>
                    <a:p>
                      <a:pPr algn="l" fontAlgn="ctr"/>
                      <a:r>
                        <a:rPr lang="ka-GE" sz="1050" u="none" strike="noStrike" dirty="0">
                          <a:effectLst/>
                        </a:rPr>
                        <a:t>      დამატებითი ღირებულების გადასახადი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9,345.9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10,268.1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11,221.900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12,142.6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13,125.6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14,201.9   </a:t>
                      </a:r>
                      <a:endParaRPr lang="en-US" sz="1050" b="0" i="0" u="none" strike="noStrike">
                        <a:effectLst/>
                        <a:latin typeface="Arial Cyr" panose="020B0604020202020204" pitchFamily="34" charset="0"/>
                      </a:endParaRPr>
                    </a:p>
                  </a:txBody>
                  <a:tcPr marL="8072" marR="8072" marT="8072" marB="0" anchor="ctr"/>
                </a:tc>
              </a:tr>
              <a:tr h="274460">
                <a:tc>
                  <a:txBody>
                    <a:bodyPr/>
                    <a:lstStyle/>
                    <a:p>
                      <a:pPr algn="l" fontAlgn="ctr"/>
                      <a:r>
                        <a:rPr lang="ka-GE" sz="1050" u="none" strike="noStrike" dirty="0">
                          <a:effectLst/>
                        </a:rPr>
                        <a:t>      ქონების გადასახადი </a:t>
                      </a:r>
                      <a:endParaRPr lang="ka-GE" sz="1050" b="1"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895.5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1,000.0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850.000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850.0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850.0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850.0   </a:t>
                      </a:r>
                      <a:endParaRPr lang="en-US" sz="1050" b="0" i="0" u="none" strike="noStrike">
                        <a:effectLst/>
                        <a:latin typeface="Arial Cyr" panose="020B0604020202020204" pitchFamily="34" charset="0"/>
                      </a:endParaRPr>
                    </a:p>
                  </a:txBody>
                  <a:tcPr marL="8072" marR="8072" marT="8072" marB="0" anchor="ctr"/>
                </a:tc>
              </a:tr>
              <a:tr h="240556">
                <a:tc>
                  <a:txBody>
                    <a:bodyPr/>
                    <a:lstStyle/>
                    <a:p>
                      <a:pPr algn="l" fontAlgn="ctr"/>
                      <a:r>
                        <a:rPr lang="ka-GE" sz="1050" u="none" strike="noStrike" dirty="0">
                          <a:effectLst/>
                        </a:rPr>
                        <a:t>                 საწარმოთა ქონებაზე </a:t>
                      </a:r>
                      <a:endParaRPr lang="ka-GE"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751.6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880.0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730.000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730.0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730.0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730.0   </a:t>
                      </a:r>
                      <a:endParaRPr lang="en-US" sz="1050" b="0" i="0" u="none" strike="noStrike">
                        <a:effectLst/>
                        <a:latin typeface="Arial Cyr" panose="020B0604020202020204" pitchFamily="34" charset="0"/>
                      </a:endParaRPr>
                    </a:p>
                  </a:txBody>
                  <a:tcPr marL="8072" marR="8072" marT="8072" marB="0" anchor="ctr"/>
                </a:tc>
              </a:tr>
              <a:tr h="226026">
                <a:tc>
                  <a:txBody>
                    <a:bodyPr/>
                    <a:lstStyle/>
                    <a:p>
                      <a:pPr algn="l" fontAlgn="ctr"/>
                      <a:r>
                        <a:rPr lang="ka-GE" sz="1050" u="none" strike="noStrike" dirty="0">
                          <a:effectLst/>
                        </a:rPr>
                        <a:t>                 ფიზიკურ პირთა ქონებაზე </a:t>
                      </a:r>
                      <a:endParaRPr lang="ka-GE"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19.3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     </a:t>
                      </a:r>
                      <a:endParaRPr lang="en-US" sz="1050" b="0" i="0" u="none" strike="noStrike">
                        <a:effectLst/>
                        <a:latin typeface="Arial Cyr" panose="020B0604020202020204" pitchFamily="34" charset="0"/>
                      </a:endParaRPr>
                    </a:p>
                  </a:txBody>
                  <a:tcPr marL="8072" marR="8072" marT="8072" marB="0" anchor="ctr"/>
                </a:tc>
              </a:tr>
              <a:tr h="240556">
                <a:tc>
                  <a:txBody>
                    <a:bodyPr/>
                    <a:lstStyle/>
                    <a:p>
                      <a:pPr algn="l" fontAlgn="ctr"/>
                      <a:r>
                        <a:rPr lang="ka-GE" sz="1050" u="none" strike="noStrike" dirty="0">
                          <a:effectLst/>
                        </a:rPr>
                        <a:t>                სასოფლო სამეურნეო დანიშნულების მიწაზე </a:t>
                      </a:r>
                      <a:endParaRPr lang="ka-GE"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dirty="0">
                          <a:effectLst/>
                        </a:rPr>
                        <a:t>                42.3   </a:t>
                      </a:r>
                      <a:endParaRPr lang="en-US"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40.0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40.000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40.0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40.0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40.0   </a:t>
                      </a:r>
                      <a:endParaRPr lang="en-US" sz="1050" b="0" i="0" u="none" strike="noStrike">
                        <a:effectLst/>
                        <a:latin typeface="Arial Cyr" panose="020B0604020202020204" pitchFamily="34" charset="0"/>
                      </a:endParaRPr>
                    </a:p>
                  </a:txBody>
                  <a:tcPr marL="8072" marR="8072" marT="8072" marB="0" anchor="ctr"/>
                </a:tc>
              </a:tr>
              <a:tr h="240556">
                <a:tc>
                  <a:txBody>
                    <a:bodyPr/>
                    <a:lstStyle/>
                    <a:p>
                      <a:pPr algn="l" fontAlgn="ctr"/>
                      <a:r>
                        <a:rPr lang="ka-GE" sz="1050" u="none" strike="noStrike">
                          <a:effectLst/>
                        </a:rPr>
                        <a:t>                არასასოფლო სამეურნეო დანიშნულების მიწაზე </a:t>
                      </a:r>
                      <a:endParaRPr lang="ka-GE"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dirty="0">
                          <a:effectLst/>
                        </a:rPr>
                        <a:t>                82.3   </a:t>
                      </a:r>
                      <a:endParaRPr lang="en-US"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dirty="0">
                          <a:effectLst/>
                        </a:rPr>
                        <a:t>                           80.0   </a:t>
                      </a:r>
                      <a:endParaRPr lang="en-US"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dirty="0">
                          <a:effectLst/>
                        </a:rPr>
                        <a:t>                         80.000   </a:t>
                      </a:r>
                      <a:endParaRPr lang="en-US"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dirty="0">
                          <a:effectLst/>
                        </a:rPr>
                        <a:t>                              80.0   </a:t>
                      </a:r>
                      <a:endParaRPr lang="en-US" sz="1050" b="0" i="0" u="none" strike="noStrike" dirty="0">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80.0   </a:t>
                      </a:r>
                      <a:endParaRPr lang="en-US" sz="1050" b="0" i="0" u="none" strike="noStrike">
                        <a:effectLst/>
                        <a:latin typeface="Arial Cyr" panose="020B0604020202020204" pitchFamily="34" charset="0"/>
                      </a:endParaRPr>
                    </a:p>
                  </a:txBody>
                  <a:tcPr marL="8072" marR="8072" marT="8072" marB="0" anchor="ctr"/>
                </a:tc>
                <a:tc>
                  <a:txBody>
                    <a:bodyPr/>
                    <a:lstStyle/>
                    <a:p>
                      <a:pPr algn="ctr" fontAlgn="ctr"/>
                      <a:r>
                        <a:rPr lang="en-US" sz="1050" u="none" strike="noStrike">
                          <a:effectLst/>
                        </a:rPr>
                        <a:t>                                                   80.0   </a:t>
                      </a:r>
                      <a:endParaRPr lang="en-US" sz="1050" b="0" i="0" u="none" strike="noStrike">
                        <a:effectLst/>
                        <a:latin typeface="Arial Cyr" panose="020B0604020202020204" pitchFamily="34" charset="0"/>
                      </a:endParaRPr>
                    </a:p>
                  </a:txBody>
                  <a:tcPr marL="8072" marR="8072" marT="8072" marB="0" anchor="ctr"/>
                </a:tc>
              </a:tr>
              <a:tr h="274460">
                <a:tc>
                  <a:txBody>
                    <a:bodyPr/>
                    <a:lstStyle/>
                    <a:p>
                      <a:pPr algn="l" fontAlgn="ctr"/>
                      <a:r>
                        <a:rPr lang="ka-GE" sz="1050" u="none" strike="noStrike">
                          <a:effectLst/>
                        </a:rPr>
                        <a:t>      სხვა გადასახადები </a:t>
                      </a:r>
                      <a:endParaRPr lang="ka-GE" sz="1050" b="1" i="0" u="none" strike="noStrike">
                        <a:effectLst/>
                        <a:latin typeface="Arial Cyr" panose="020B0604020202020204" pitchFamily="34" charset="0"/>
                      </a:endParaRPr>
                    </a:p>
                  </a:txBody>
                  <a:tcPr marL="8072" marR="8072" marT="8072" marB="0" anchor="ctr"/>
                </a:tc>
                <a:tc>
                  <a:txBody>
                    <a:bodyPr/>
                    <a:lstStyle/>
                    <a:p>
                      <a:pPr algn="ctr" fontAlgn="ctr"/>
                      <a:r>
                        <a:rPr lang="en-US" sz="1000" u="none" strike="noStrike">
                          <a:effectLst/>
                        </a:rPr>
                        <a:t> </a:t>
                      </a:r>
                      <a:endParaRPr lang="en-US" sz="1000" b="0" i="0" u="none" strike="noStrike">
                        <a:effectLst/>
                        <a:latin typeface="Arial Cyr" panose="020B0604020202020204" pitchFamily="34" charset="0"/>
                      </a:endParaRPr>
                    </a:p>
                  </a:txBody>
                  <a:tcPr marL="8072" marR="8072" marT="8072" marB="0" anchor="ctr"/>
                </a:tc>
                <a:tc>
                  <a:txBody>
                    <a:bodyPr/>
                    <a:lstStyle/>
                    <a:p>
                      <a:pPr algn="ctr" fontAlgn="ctr"/>
                      <a:r>
                        <a:rPr lang="en-US" sz="1000" u="none" strike="noStrike">
                          <a:effectLst/>
                        </a:rPr>
                        <a:t> </a:t>
                      </a:r>
                      <a:endParaRPr lang="en-US" sz="1000" b="0" i="0" u="none" strike="noStrike">
                        <a:effectLst/>
                        <a:latin typeface="Arial Cyr" panose="020B0604020202020204" pitchFamily="34" charset="0"/>
                      </a:endParaRPr>
                    </a:p>
                  </a:txBody>
                  <a:tcPr marL="8072" marR="8072" marT="8072" marB="0" anchor="ctr"/>
                </a:tc>
                <a:tc>
                  <a:txBody>
                    <a:bodyPr/>
                    <a:lstStyle/>
                    <a:p>
                      <a:pPr algn="ctr" fontAlgn="ctr"/>
                      <a:r>
                        <a:rPr lang="en-US" sz="1000" u="none" strike="noStrike">
                          <a:effectLst/>
                        </a:rPr>
                        <a:t> </a:t>
                      </a:r>
                      <a:endParaRPr lang="en-US" sz="1000" b="0" i="0" u="none" strike="noStrike">
                        <a:effectLst/>
                        <a:latin typeface="Arial Cyr" panose="020B0604020202020204" pitchFamily="34" charset="0"/>
                      </a:endParaRPr>
                    </a:p>
                  </a:txBody>
                  <a:tcPr marL="8072" marR="8072" marT="8072" marB="0" anchor="ctr"/>
                </a:tc>
                <a:tc>
                  <a:txBody>
                    <a:bodyPr/>
                    <a:lstStyle/>
                    <a:p>
                      <a:pPr algn="ctr" fontAlgn="ctr"/>
                      <a:r>
                        <a:rPr lang="en-US" sz="1000" u="none" strike="noStrike">
                          <a:effectLst/>
                        </a:rPr>
                        <a:t> </a:t>
                      </a:r>
                      <a:endParaRPr lang="en-US" sz="1000" b="0" i="0" u="none" strike="noStrike">
                        <a:effectLst/>
                        <a:latin typeface="Arial Cyr" panose="020B0604020202020204" pitchFamily="34" charset="0"/>
                      </a:endParaRPr>
                    </a:p>
                  </a:txBody>
                  <a:tcPr marL="8072" marR="8072" marT="8072" marB="0" anchor="ctr"/>
                </a:tc>
                <a:tc>
                  <a:txBody>
                    <a:bodyPr/>
                    <a:lstStyle/>
                    <a:p>
                      <a:pPr algn="ctr" fontAlgn="ctr"/>
                      <a:r>
                        <a:rPr lang="en-US" sz="1000" u="none" strike="noStrike" dirty="0">
                          <a:effectLst/>
                        </a:rPr>
                        <a:t> </a:t>
                      </a:r>
                      <a:endParaRPr lang="en-US" sz="1000" b="0" i="0" u="none" strike="noStrike" dirty="0">
                        <a:effectLst/>
                        <a:latin typeface="Arial Cyr" panose="020B0604020202020204" pitchFamily="34" charset="0"/>
                      </a:endParaRPr>
                    </a:p>
                  </a:txBody>
                  <a:tcPr marL="8072" marR="8072" marT="8072" marB="0" anchor="ctr"/>
                </a:tc>
                <a:tc>
                  <a:txBody>
                    <a:bodyPr/>
                    <a:lstStyle/>
                    <a:p>
                      <a:pPr algn="ctr" fontAlgn="ctr"/>
                      <a:r>
                        <a:rPr lang="en-US" sz="1000" u="none" strike="noStrike" dirty="0">
                          <a:effectLst/>
                        </a:rPr>
                        <a:t> </a:t>
                      </a:r>
                      <a:endParaRPr lang="en-US" sz="1000" b="0" i="0" u="none" strike="noStrike" dirty="0">
                        <a:effectLst/>
                        <a:latin typeface="Arial Cyr" panose="020B0604020202020204" pitchFamily="34" charset="0"/>
                      </a:endParaRPr>
                    </a:p>
                  </a:txBody>
                  <a:tcPr marL="8072" marR="8072" marT="8072" marB="0" anchor="ctr"/>
                </a:tc>
              </a:tr>
            </a:tbl>
          </a:graphicData>
        </a:graphic>
      </p:graphicFrame>
    </p:spTree>
    <p:extLst>
      <p:ext uri="{BB962C8B-B14F-4D97-AF65-F5344CB8AC3E}">
        <p14:creationId xmlns:p14="http://schemas.microsoft.com/office/powerpoint/2010/main" val="1766617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87970292"/>
              </p:ext>
            </p:extLst>
          </p:nvPr>
        </p:nvGraphicFramePr>
        <p:xfrm>
          <a:off x="131582" y="631750"/>
          <a:ext cx="11626224" cy="5617568"/>
        </p:xfrm>
        <a:graphic>
          <a:graphicData uri="http://schemas.openxmlformats.org/drawingml/2006/table">
            <a:tbl>
              <a:tblPr>
                <a:tableStyleId>{5C22544A-7EE6-4342-B048-85BDC9FD1C3A}</a:tableStyleId>
              </a:tblPr>
              <a:tblGrid>
                <a:gridCol w="4624593"/>
                <a:gridCol w="1106054"/>
                <a:gridCol w="832078"/>
                <a:gridCol w="1085227"/>
                <a:gridCol w="1241781"/>
                <a:gridCol w="1390567"/>
                <a:gridCol w="1345924"/>
              </a:tblGrid>
              <a:tr h="213639">
                <a:tc gridSpan="4">
                  <a:txBody>
                    <a:bodyPr/>
                    <a:lstStyle/>
                    <a:p>
                      <a:pPr algn="l" fontAlgn="ctr"/>
                      <a:r>
                        <a:rPr lang="ka-GE" sz="1050" b="1" u="none" strike="noStrike" dirty="0" smtClean="0">
                          <a:effectLst/>
                        </a:rPr>
                        <a:t>ბიუჯეტის </a:t>
                      </a:r>
                      <a:r>
                        <a:rPr lang="ka-GE" sz="1050" b="1" u="none" strike="noStrike" dirty="0">
                          <a:effectLst/>
                        </a:rPr>
                        <a:t>სხვა შემოსავლები </a:t>
                      </a:r>
                      <a:endParaRPr lang="ka-GE" sz="1050" b="1" i="0" u="none" strike="noStrike" dirty="0">
                        <a:effectLst/>
                        <a:latin typeface="Arial Cyr" panose="020B0604020202020204" pitchFamily="34" charset="0"/>
                      </a:endParaRPr>
                    </a:p>
                  </a:txBody>
                  <a:tcPr marL="4416" marR="4416" marT="4416" marB="0" anchor="ctr"/>
                </a:tc>
                <a:tc hMerge="1">
                  <a:txBody>
                    <a:bodyPr/>
                    <a:lstStyle/>
                    <a:p>
                      <a:endParaRPr lang="en-US"/>
                    </a:p>
                  </a:txBody>
                  <a:tcPr/>
                </a:tc>
                <a:tc hMerge="1">
                  <a:txBody>
                    <a:bodyPr/>
                    <a:lstStyle/>
                    <a:p>
                      <a:endParaRPr lang="en-US"/>
                    </a:p>
                  </a:txBody>
                  <a:tcPr/>
                </a:tc>
                <a:tc hMerge="1">
                  <a:txBody>
                    <a:bodyPr/>
                    <a:lstStyle/>
                    <a:p>
                      <a:endParaRPr lang="en-US"/>
                    </a:p>
                  </a:txBody>
                  <a:tcPr/>
                </a:tc>
                <a:tc rowSpan="3" gridSpan="3">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c rowSpan="3" hMerge="1">
                  <a:txBody>
                    <a:bodyPr/>
                    <a:lstStyle/>
                    <a:p>
                      <a:endParaRPr lang="en-US"/>
                    </a:p>
                  </a:txBody>
                  <a:tcPr/>
                </a:tc>
                <a:tc rowSpan="3" hMerge="1">
                  <a:txBody>
                    <a:bodyPr/>
                    <a:lstStyle/>
                    <a:p>
                      <a:endParaRPr lang="en-US"/>
                    </a:p>
                  </a:txBody>
                  <a:tcPr/>
                </a:tc>
              </a:tr>
              <a:tr h="119227">
                <a:tc gridSpan="4">
                  <a:txBody>
                    <a:bodyPr/>
                    <a:lstStyle/>
                    <a:p>
                      <a:pPr algn="l" fontAlgn="ctr"/>
                      <a:r>
                        <a:rPr lang="ka-GE" sz="900" u="none" strike="noStrike" dirty="0">
                          <a:effectLst/>
                        </a:rPr>
                        <a:t>      ბიუჯეტის სხვა შემოსავლები განისაზღვროს </a:t>
                      </a:r>
                      <a:r>
                        <a:rPr lang="en-US" sz="900" b="1" u="none" strike="noStrike" dirty="0" smtClean="0">
                          <a:effectLst/>
                        </a:rPr>
                        <a:t>1,141000</a:t>
                      </a:r>
                      <a:r>
                        <a:rPr lang="en-US" sz="900" u="none" strike="noStrike" dirty="0" smtClean="0">
                          <a:effectLst/>
                        </a:rPr>
                        <a:t> </a:t>
                      </a:r>
                      <a:r>
                        <a:rPr lang="ka-GE" sz="900" u="none" strike="noStrike" dirty="0" smtClean="0">
                          <a:effectLst/>
                        </a:rPr>
                        <a:t>ლარის </a:t>
                      </a:r>
                      <a:r>
                        <a:rPr lang="ka-GE" sz="900" u="none" strike="noStrike" dirty="0">
                          <a:effectLst/>
                        </a:rPr>
                        <a:t>ოდენობით. მათ შორის: </a:t>
                      </a:r>
                      <a:endParaRPr lang="ka-GE" sz="900" b="0" i="0" u="none" strike="noStrike" dirty="0">
                        <a:effectLst/>
                        <a:latin typeface="Arial Cyr" panose="020B0604020202020204" pitchFamily="34" charset="0"/>
                      </a:endParaRPr>
                    </a:p>
                  </a:txBody>
                  <a:tcPr marL="4416" marR="4416" marT="4416"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92732">
                <a:tc>
                  <a:txBody>
                    <a:bodyPr/>
                    <a:lstStyle/>
                    <a:p>
                      <a:pPr algn="l" fontAlgn="ctr"/>
                      <a:r>
                        <a:rPr lang="en-US" sz="900" u="none" strike="noStrike">
                          <a:effectLst/>
                        </a:rPr>
                        <a:t> </a:t>
                      </a:r>
                      <a:endParaRPr lang="en-US" sz="900" b="1" i="0" u="none" strike="noStrike">
                        <a:effectLst/>
                        <a:latin typeface="Arial Cyr" panose="020B0604020202020204" pitchFamily="34" charset="0"/>
                      </a:endParaRPr>
                    </a:p>
                  </a:txBody>
                  <a:tcPr marL="4416" marR="4416" marT="4416" marB="0" anchor="ctr"/>
                </a:tc>
                <a:tc>
                  <a:txBody>
                    <a:bodyPr/>
                    <a:lstStyle/>
                    <a:p>
                      <a:pPr algn="l" fontAlgn="ctr"/>
                      <a:r>
                        <a:rPr lang="en-US" sz="900" u="none" strike="noStrike">
                          <a:effectLst/>
                        </a:rPr>
                        <a:t> </a:t>
                      </a:r>
                      <a:endParaRPr lang="en-US" sz="900" b="1" i="0" u="none" strike="noStrike">
                        <a:effectLst/>
                        <a:latin typeface="Arial Cyr" panose="020B0604020202020204" pitchFamily="34" charset="0"/>
                      </a:endParaRPr>
                    </a:p>
                  </a:txBody>
                  <a:tcPr marL="4416" marR="4416" marT="4416" marB="0" anchor="ctr"/>
                </a:tc>
                <a:tc>
                  <a:txBody>
                    <a:bodyPr/>
                    <a:lstStyle/>
                    <a:p>
                      <a:pPr algn="l" fontAlgn="ctr"/>
                      <a:r>
                        <a:rPr lang="en-US" sz="900" u="none" strike="noStrike" dirty="0">
                          <a:effectLst/>
                        </a:rPr>
                        <a:t> </a:t>
                      </a:r>
                      <a:endParaRPr lang="en-US" sz="900" b="1" i="0" u="none" strike="noStrike" dirty="0">
                        <a:effectLst/>
                        <a:latin typeface="Arial Cyr" panose="020B0604020202020204" pitchFamily="34" charset="0"/>
                      </a:endParaRPr>
                    </a:p>
                  </a:txBody>
                  <a:tcPr marL="4416" marR="4416" marT="4416" marB="0" anchor="ctr"/>
                </a:tc>
                <a:tc>
                  <a:txBody>
                    <a:bodyPr/>
                    <a:lstStyle/>
                    <a:p>
                      <a:pPr algn="ctr" fontAlgn="b"/>
                      <a:r>
                        <a:rPr lang="ka-GE" sz="900" u="none" strike="noStrike">
                          <a:effectLst/>
                        </a:rPr>
                        <a:t> ათასი ლარი </a:t>
                      </a:r>
                      <a:endParaRPr lang="ka-GE" sz="900" b="1" i="1" u="none" strike="noStrike">
                        <a:effectLst/>
                        <a:latin typeface="Arial Cyr" panose="020B0604020202020204" pitchFamily="34" charset="0"/>
                      </a:endParaRPr>
                    </a:p>
                  </a:txBody>
                  <a:tcPr marL="4416" marR="4416" marT="4416" marB="0" anchor="b"/>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198711">
                <a:tc>
                  <a:txBody>
                    <a:bodyPr/>
                    <a:lstStyle/>
                    <a:p>
                      <a:pPr algn="ctr" fontAlgn="ctr"/>
                      <a:r>
                        <a:rPr lang="ka-GE" sz="900" b="1" u="none" strike="noStrike" dirty="0">
                          <a:effectLst/>
                        </a:rPr>
                        <a:t> შემოსავლის სახეები </a:t>
                      </a:r>
                      <a:endParaRPr lang="ka-GE" sz="900" b="1" i="0" u="none" strike="noStrike" dirty="0">
                        <a:effectLst/>
                        <a:latin typeface="Arial Cyr" panose="020B0604020202020204" pitchFamily="34" charset="0"/>
                      </a:endParaRPr>
                    </a:p>
                  </a:txBody>
                  <a:tcPr marL="4416" marR="4416" marT="4416" marB="0" anchor="ctr"/>
                </a:tc>
                <a:tc>
                  <a:txBody>
                    <a:bodyPr/>
                    <a:lstStyle/>
                    <a:p>
                      <a:pPr algn="ctr" fontAlgn="ctr"/>
                      <a:r>
                        <a:rPr lang="ka-GE" sz="800" b="1" u="none" strike="noStrike" dirty="0">
                          <a:effectLst/>
                        </a:rPr>
                        <a:t> 2022 წლის ფაქტი </a:t>
                      </a:r>
                      <a:endParaRPr lang="ka-GE" sz="800" b="1" i="0" u="none" strike="noStrike" dirty="0">
                        <a:effectLst/>
                        <a:latin typeface="Arial Cyr" panose="020B0604020202020204" pitchFamily="34" charset="0"/>
                      </a:endParaRPr>
                    </a:p>
                  </a:txBody>
                  <a:tcPr marL="4416" marR="4416" marT="4416" marB="0" anchor="ctr"/>
                </a:tc>
                <a:tc>
                  <a:txBody>
                    <a:bodyPr/>
                    <a:lstStyle/>
                    <a:p>
                      <a:pPr algn="ctr" fontAlgn="ctr"/>
                      <a:r>
                        <a:rPr lang="ka-GE" sz="800" b="1" u="none" strike="noStrike" dirty="0">
                          <a:effectLst/>
                        </a:rPr>
                        <a:t> 2023 წლის გეგმა </a:t>
                      </a:r>
                      <a:endParaRPr lang="ka-GE" sz="800" b="1" i="0" u="none" strike="noStrike" dirty="0">
                        <a:effectLst/>
                        <a:latin typeface="Arial Cyr" panose="020B0604020202020204" pitchFamily="34" charset="0"/>
                      </a:endParaRPr>
                    </a:p>
                  </a:txBody>
                  <a:tcPr marL="4416" marR="4416" marT="4416" marB="0" anchor="ctr"/>
                </a:tc>
                <a:tc>
                  <a:txBody>
                    <a:bodyPr/>
                    <a:lstStyle/>
                    <a:p>
                      <a:pPr algn="ctr" fontAlgn="ctr"/>
                      <a:r>
                        <a:rPr lang="ka-GE" sz="800" b="1" u="none" strike="noStrike">
                          <a:effectLst/>
                        </a:rPr>
                        <a:t> 2024 წლის პროექტი </a:t>
                      </a:r>
                      <a:endParaRPr lang="ka-GE" sz="800" b="1" i="0" u="none" strike="noStrike">
                        <a:effectLst/>
                        <a:latin typeface="Arial Cyr" panose="020B0604020202020204" pitchFamily="34" charset="0"/>
                      </a:endParaRPr>
                    </a:p>
                  </a:txBody>
                  <a:tcPr marL="4416" marR="4416" marT="4416" marB="0" anchor="ctr"/>
                </a:tc>
                <a:tc>
                  <a:txBody>
                    <a:bodyPr/>
                    <a:lstStyle/>
                    <a:p>
                      <a:pPr algn="ctr" fontAlgn="ctr"/>
                      <a:r>
                        <a:rPr lang="ka-GE" sz="800" b="1" u="none" strike="noStrike">
                          <a:effectLst/>
                        </a:rPr>
                        <a:t> 2025 წლის პროექტი </a:t>
                      </a:r>
                      <a:endParaRPr lang="ka-GE" sz="800" b="1" i="0" u="none" strike="noStrike">
                        <a:effectLst/>
                        <a:latin typeface="Arial Cyr" panose="020B0604020202020204" pitchFamily="34" charset="0"/>
                      </a:endParaRPr>
                    </a:p>
                  </a:txBody>
                  <a:tcPr marL="4416" marR="4416" marT="4416" marB="0" anchor="ctr"/>
                </a:tc>
                <a:tc>
                  <a:txBody>
                    <a:bodyPr/>
                    <a:lstStyle/>
                    <a:p>
                      <a:pPr algn="ctr" fontAlgn="ctr"/>
                      <a:r>
                        <a:rPr lang="ka-GE" sz="800" b="1" u="none" strike="noStrike" dirty="0">
                          <a:effectLst/>
                        </a:rPr>
                        <a:t> 2026 წლის პროექტი </a:t>
                      </a:r>
                      <a:endParaRPr lang="ka-GE" sz="800" b="1" i="0" u="none" strike="noStrike" dirty="0">
                        <a:effectLst/>
                        <a:latin typeface="Arial Cyr" panose="020B0604020202020204" pitchFamily="34" charset="0"/>
                      </a:endParaRPr>
                    </a:p>
                  </a:txBody>
                  <a:tcPr marL="4416" marR="4416" marT="4416" marB="0" anchor="ctr"/>
                </a:tc>
                <a:tc>
                  <a:txBody>
                    <a:bodyPr/>
                    <a:lstStyle/>
                    <a:p>
                      <a:pPr algn="ctr" fontAlgn="ctr"/>
                      <a:r>
                        <a:rPr lang="ka-GE" sz="800" b="1" u="none" strike="noStrike" dirty="0">
                          <a:effectLst/>
                        </a:rPr>
                        <a:t> 2027 წლის პროექტი </a:t>
                      </a:r>
                      <a:endParaRPr lang="ka-GE" sz="800" b="1" i="0" u="none" strike="noStrike" dirty="0">
                        <a:effectLst/>
                        <a:latin typeface="Arial Cyr" panose="020B0604020202020204" pitchFamily="34" charset="0"/>
                      </a:endParaRPr>
                    </a:p>
                  </a:txBody>
                  <a:tcPr marL="4416" marR="4416" marT="4416" marB="0" anchor="ctr"/>
                </a:tc>
              </a:tr>
              <a:tr h="136890">
                <a:tc>
                  <a:txBody>
                    <a:bodyPr/>
                    <a:lstStyle/>
                    <a:p>
                      <a:pPr algn="l" fontAlgn="ctr"/>
                      <a:r>
                        <a:rPr lang="ka-GE" sz="900" u="none" strike="noStrike" dirty="0">
                          <a:effectLst/>
                        </a:rPr>
                        <a:t> სხვა შემოსავლები, მათ შორის: </a:t>
                      </a:r>
                      <a:endParaRPr lang="ka-GE" sz="900" b="1"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862.4   </a:t>
                      </a:r>
                      <a:endParaRPr lang="en-US" sz="800" b="1"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1,380.8   </a:t>
                      </a:r>
                      <a:endParaRPr lang="en-US" sz="800" b="1"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1,141.000   </a:t>
                      </a:r>
                      <a:endParaRPr lang="en-US" sz="800" b="1"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1,141.0   </a:t>
                      </a:r>
                      <a:endParaRPr lang="en-US" sz="800" b="1"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1,141.0   </a:t>
                      </a:r>
                      <a:endParaRPr lang="en-US" sz="800" b="1"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1,141.0   </a:t>
                      </a:r>
                      <a:endParaRPr lang="en-US" sz="800" b="1" i="0" u="none" strike="noStrike">
                        <a:effectLst/>
                        <a:latin typeface="Arial Cyr" panose="020B0604020202020204" pitchFamily="34" charset="0"/>
                      </a:endParaRPr>
                    </a:p>
                  </a:txBody>
                  <a:tcPr marL="4416" marR="4416" marT="4416" marB="0" anchor="ctr"/>
                </a:tc>
              </a:tr>
              <a:tr h="136890">
                <a:tc>
                  <a:txBody>
                    <a:bodyPr/>
                    <a:lstStyle/>
                    <a:p>
                      <a:pPr algn="l" fontAlgn="ctr"/>
                      <a:r>
                        <a:rPr lang="ka-GE" sz="900" u="none" strike="noStrike">
                          <a:effectLst/>
                        </a:rPr>
                        <a:t>        შემოსავლები საკუთრებიდან</a:t>
                      </a:r>
                      <a:endParaRPr lang="ka-GE" sz="900" b="1" i="0" u="none" strike="noStrike">
                        <a:solidFill>
                          <a:srgbClr val="0070C0"/>
                        </a:solidFill>
                        <a:effectLst/>
                        <a:latin typeface="Sylfaen" panose="010A0502050306030303" pitchFamily="18" charset="0"/>
                      </a:endParaRPr>
                    </a:p>
                  </a:txBody>
                  <a:tcPr marL="4416" marR="4416" marT="4416" marB="0" anchor="ctr"/>
                </a:tc>
                <a:tc>
                  <a:txBody>
                    <a:bodyPr/>
                    <a:lstStyle/>
                    <a:p>
                      <a:pPr algn="ctr" fontAlgn="ctr"/>
                      <a:r>
                        <a:rPr lang="en-US" sz="800" u="none" strike="noStrike">
                          <a:effectLst/>
                        </a:rPr>
                        <a:t>              496.1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672.7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674.000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674.0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674.0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674.0   </a:t>
                      </a:r>
                      <a:endParaRPr lang="en-US" sz="800" b="1" i="0" u="none" strike="noStrike">
                        <a:solidFill>
                          <a:srgbClr val="0070C0"/>
                        </a:solidFill>
                        <a:effectLst/>
                        <a:latin typeface="Arial Cyr" panose="020B0604020202020204" pitchFamily="34" charset="0"/>
                      </a:endParaRPr>
                    </a:p>
                  </a:txBody>
                  <a:tcPr marL="4416" marR="4416" marT="4416" marB="0" anchor="ctr"/>
                </a:tc>
              </a:tr>
              <a:tr h="227022">
                <a:tc>
                  <a:txBody>
                    <a:bodyPr/>
                    <a:lstStyle/>
                    <a:p>
                      <a:pPr algn="l" fontAlgn="ctr"/>
                      <a:r>
                        <a:rPr lang="ka-GE" sz="900" b="1" u="none" strike="noStrike" dirty="0">
                          <a:effectLst/>
                        </a:rPr>
                        <a:t>  პროცენტები</a:t>
                      </a:r>
                      <a:endParaRPr lang="ka-GE" sz="900" b="1" i="0" u="none" strike="noStrike" dirty="0">
                        <a:solidFill>
                          <a:srgbClr val="FF0000"/>
                        </a:solidFill>
                        <a:effectLst/>
                        <a:latin typeface="Sylfaen" panose="010A0502050306030303" pitchFamily="18" charset="0"/>
                      </a:endParaRPr>
                    </a:p>
                  </a:txBody>
                  <a:tcPr marL="158969" marR="4416" marT="4416" marB="0" anchor="ctr">
                    <a:solidFill>
                      <a:schemeClr val="accent5">
                        <a:lumMod val="40000"/>
                        <a:lumOff val="60000"/>
                      </a:schemeClr>
                    </a:solidFill>
                  </a:tcPr>
                </a:tc>
                <a:tc>
                  <a:txBody>
                    <a:bodyPr/>
                    <a:lstStyle/>
                    <a:p>
                      <a:pPr algn="ctr" fontAlgn="ctr"/>
                      <a:r>
                        <a:rPr lang="en-US" sz="800" b="1" u="none" strike="noStrike" dirty="0">
                          <a:effectLst/>
                        </a:rPr>
                        <a:t>                95.0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210.0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210.000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210.0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210.0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210.0   </a:t>
                      </a:r>
                      <a:endParaRPr lang="en-US" sz="800" b="1" i="0" u="none" strike="noStrike" dirty="0">
                        <a:solidFill>
                          <a:srgbClr val="FF0000"/>
                        </a:solidFill>
                        <a:effectLst/>
                        <a:latin typeface="Arial Cyr" panose="020B0604020202020204" pitchFamily="34" charset="0"/>
                      </a:endParaRPr>
                    </a:p>
                  </a:txBody>
                  <a:tcPr marL="4416" marR="4416" marT="4416" marB="0" anchor="ctr">
                    <a:solidFill>
                      <a:schemeClr val="accent5">
                        <a:lumMod val="40000"/>
                        <a:lumOff val="60000"/>
                      </a:schemeClr>
                    </a:solidFill>
                  </a:tcPr>
                </a:tc>
              </a:tr>
              <a:tr h="114811">
                <a:tc>
                  <a:txBody>
                    <a:bodyPr/>
                    <a:lstStyle/>
                    <a:p>
                      <a:pPr algn="l" fontAlgn="ctr"/>
                      <a:r>
                        <a:rPr lang="ka-GE" sz="800" u="none" strike="noStrike" dirty="0">
                          <a:effectLst/>
                        </a:rPr>
                        <a:t>  დივიდენდები</a:t>
                      </a:r>
                      <a:endParaRPr lang="ka-GE" sz="800" b="1" i="0" u="none" strike="noStrike" dirty="0">
                        <a:solidFill>
                          <a:srgbClr val="FF0000"/>
                        </a:solidFill>
                        <a:effectLst/>
                        <a:latin typeface="Sylfaen" panose="010A0502050306030303" pitchFamily="18" charset="0"/>
                      </a:endParaRPr>
                    </a:p>
                  </a:txBody>
                  <a:tcPr marL="158969" marR="4416" marT="4416" marB="0" anchor="ctr"/>
                </a:tc>
                <a:tc>
                  <a:txBody>
                    <a:bodyPr/>
                    <a:lstStyle/>
                    <a:p>
                      <a:pPr algn="ctr" fontAlgn="ctr"/>
                      <a:r>
                        <a:rPr lang="en-US" sz="800" u="none" strike="noStrike" dirty="0">
                          <a:effectLst/>
                        </a:rPr>
                        <a:t> </a:t>
                      </a:r>
                      <a:endParaRPr lang="en-US" sz="800" b="1" i="0" u="none" strike="noStrike" dirty="0">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a:t>
                      </a:r>
                      <a:endParaRPr lang="en-US" sz="800" b="1" i="0" u="none" strike="noStrike" dirty="0">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a:t>
                      </a:r>
                      <a:endParaRPr lang="en-US" sz="800" b="1" i="0" u="none" strike="noStrike" dirty="0">
                        <a:solidFill>
                          <a:srgbClr val="FF0000"/>
                        </a:solidFill>
                        <a:effectLst/>
                        <a:latin typeface="Arial Cyr" panose="020B0604020202020204" pitchFamily="34" charset="0"/>
                      </a:endParaRPr>
                    </a:p>
                  </a:txBody>
                  <a:tcPr marL="4416" marR="4416" marT="4416" marB="0" anchor="ctr"/>
                </a:tc>
              </a:tr>
              <a:tr h="131591">
                <a:tc>
                  <a:txBody>
                    <a:bodyPr/>
                    <a:lstStyle/>
                    <a:p>
                      <a:pPr algn="l" fontAlgn="ctr"/>
                      <a:r>
                        <a:rPr lang="ka-GE" sz="900" u="none" strike="noStrike" dirty="0">
                          <a:effectLst/>
                        </a:rPr>
                        <a:t>  რენტა</a:t>
                      </a:r>
                      <a:endParaRPr lang="ka-GE" sz="900" b="1" i="0" u="none" strike="noStrike" dirty="0">
                        <a:solidFill>
                          <a:srgbClr val="FF0000"/>
                        </a:solidFill>
                        <a:effectLst/>
                        <a:latin typeface="Sylfaen" panose="010A0502050306030303" pitchFamily="18" charset="0"/>
                      </a:endParaRPr>
                    </a:p>
                  </a:txBody>
                  <a:tcPr marL="158969" marR="4416" marT="4416" marB="0" anchor="ctr"/>
                </a:tc>
                <a:tc>
                  <a:txBody>
                    <a:bodyPr/>
                    <a:lstStyle/>
                    <a:p>
                      <a:pPr algn="ctr" fontAlgn="ctr"/>
                      <a:r>
                        <a:rPr lang="en-US" sz="800" u="none" strike="noStrike" dirty="0">
                          <a:effectLst/>
                        </a:rPr>
                        <a:t>              401.1   </a:t>
                      </a:r>
                      <a:endParaRPr lang="en-US" sz="800" b="1" i="0" u="none" strike="noStrike" dirty="0">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462.7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464.000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464.0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464.0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464.0   </a:t>
                      </a:r>
                      <a:endParaRPr lang="en-US" sz="800" b="1" i="0" u="none" strike="noStrike">
                        <a:solidFill>
                          <a:srgbClr val="FF0000"/>
                        </a:solidFill>
                        <a:effectLst/>
                        <a:latin typeface="Arial Cyr" panose="020B0604020202020204" pitchFamily="34" charset="0"/>
                      </a:endParaRPr>
                    </a:p>
                  </a:txBody>
                  <a:tcPr marL="4416" marR="4416" marT="4416" marB="0" anchor="ctr"/>
                </a:tc>
              </a:tr>
              <a:tr h="249673">
                <a:tc>
                  <a:txBody>
                    <a:bodyPr/>
                    <a:lstStyle/>
                    <a:p>
                      <a:pPr algn="l" fontAlgn="ctr"/>
                      <a:r>
                        <a:rPr lang="ka-GE" sz="900" b="1" u="none" strike="noStrike" dirty="0">
                          <a:effectLst/>
                        </a:rPr>
                        <a:t>        მოსაკრებელი ბუნებრივი რესურსებით სარგებლობისათვის </a:t>
                      </a:r>
                      <a:endParaRPr lang="ka-GE" sz="900" b="1" i="0" u="none" strike="noStrike" dirty="0">
                        <a:solidFill>
                          <a:srgbClr val="000000"/>
                        </a:solidFill>
                        <a:effectLst/>
                        <a:latin typeface="Sylfaen" panose="010A0502050306030303" pitchFamily="18" charset="0"/>
                      </a:endParaRPr>
                    </a:p>
                  </a:txBody>
                  <a:tcPr marL="158969" marR="4416" marT="4416" marB="0" anchor="ctr">
                    <a:solidFill>
                      <a:schemeClr val="accent5">
                        <a:lumMod val="40000"/>
                        <a:lumOff val="60000"/>
                      </a:schemeClr>
                    </a:solidFill>
                  </a:tcPr>
                </a:tc>
                <a:tc>
                  <a:txBody>
                    <a:bodyPr/>
                    <a:lstStyle/>
                    <a:p>
                      <a:pPr algn="ctr" fontAlgn="ctr"/>
                      <a:r>
                        <a:rPr lang="en-US" sz="800" b="1" u="none" strike="noStrike" dirty="0">
                          <a:effectLst/>
                        </a:rPr>
                        <a:t>              394.7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423.7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424.000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424.0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424.0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424.0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207034">
                <a:tc>
                  <a:txBody>
                    <a:bodyPr/>
                    <a:lstStyle/>
                    <a:p>
                      <a:pPr algn="l" fontAlgn="ctr"/>
                      <a:r>
                        <a:rPr lang="ka-GE" sz="900" b="1" u="none" strike="noStrike" dirty="0">
                          <a:effectLst/>
                        </a:rPr>
                        <a:t>        შემოსავალი მიწის იჯარიდან და მართვაში გადაცემიდან </a:t>
                      </a:r>
                      <a:endParaRPr lang="ka-GE" sz="900" b="1" i="0" u="none" strike="noStrike" dirty="0">
                        <a:solidFill>
                          <a:srgbClr val="000000"/>
                        </a:solidFill>
                        <a:effectLst/>
                        <a:latin typeface="Sylfaen" panose="010A0502050306030303" pitchFamily="18" charset="0"/>
                      </a:endParaRPr>
                    </a:p>
                  </a:txBody>
                  <a:tcPr marL="158969" marR="4416" marT="4416" marB="0" anchor="ctr">
                    <a:solidFill>
                      <a:schemeClr val="accent5">
                        <a:lumMod val="40000"/>
                        <a:lumOff val="60000"/>
                      </a:schemeClr>
                    </a:solidFill>
                  </a:tcPr>
                </a:tc>
                <a:tc>
                  <a:txBody>
                    <a:bodyPr/>
                    <a:lstStyle/>
                    <a:p>
                      <a:pPr algn="ctr" fontAlgn="ctr"/>
                      <a:r>
                        <a:rPr lang="en-US" sz="800" b="1" u="none" strike="noStrike">
                          <a:effectLst/>
                        </a:rPr>
                        <a:t>                   6.4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39.0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40.000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40.0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114811">
                <a:tc>
                  <a:txBody>
                    <a:bodyPr/>
                    <a:lstStyle/>
                    <a:p>
                      <a:pPr algn="l" fontAlgn="ctr"/>
                      <a:r>
                        <a:rPr lang="ka-GE" sz="800" u="none" strike="noStrike" dirty="0">
                          <a:effectLst/>
                        </a:rPr>
                        <a:t>       სხვა დანარჩენი შემოსავლები რენტიდან</a:t>
                      </a:r>
                      <a:endParaRPr lang="ka-GE" sz="800" b="0" i="0" u="none" strike="noStrike" dirty="0">
                        <a:solidFill>
                          <a:srgbClr val="000000"/>
                        </a:solidFill>
                        <a:effectLst/>
                        <a:latin typeface="Sylfaen" panose="010A0502050306030303" pitchFamily="18" charset="0"/>
                      </a:endParaRPr>
                    </a:p>
                  </a:txBody>
                  <a:tcPr marL="158969" marR="4416" marT="4416" marB="0" anchor="ctr"/>
                </a:tc>
                <a:tc>
                  <a:txBody>
                    <a:bodyPr/>
                    <a:lstStyle/>
                    <a:p>
                      <a:pPr algn="ctr" fontAlgn="ctr"/>
                      <a:r>
                        <a:rPr lang="en-US" sz="800" u="none" strike="noStrike" dirty="0">
                          <a:effectLst/>
                        </a:rPr>
                        <a:t>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r>
              <a:tr h="136890">
                <a:tc>
                  <a:txBody>
                    <a:bodyPr/>
                    <a:lstStyle/>
                    <a:p>
                      <a:pPr algn="l" fontAlgn="ctr"/>
                      <a:r>
                        <a:rPr lang="ka-GE" sz="900" u="none" strike="noStrike" dirty="0">
                          <a:effectLst/>
                        </a:rPr>
                        <a:t>        საქონლისა და მომსახურების რეალიზაცია</a:t>
                      </a:r>
                      <a:endParaRPr lang="ka-GE" sz="900" b="1" i="0" u="none" strike="noStrike" dirty="0">
                        <a:solidFill>
                          <a:srgbClr val="0070C0"/>
                        </a:solidFill>
                        <a:effectLst/>
                        <a:latin typeface="Sylfaen" panose="010A0502050306030303" pitchFamily="18" charset="0"/>
                      </a:endParaRPr>
                    </a:p>
                  </a:txBody>
                  <a:tcPr marL="4416" marR="4416" marT="4416" marB="0" anchor="ctr"/>
                </a:tc>
                <a:tc>
                  <a:txBody>
                    <a:bodyPr/>
                    <a:lstStyle/>
                    <a:p>
                      <a:pPr algn="ctr" fontAlgn="ctr"/>
                      <a:r>
                        <a:rPr lang="en-US" sz="800" u="none" strike="noStrike">
                          <a:effectLst/>
                        </a:rPr>
                        <a:t>              105.2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180.5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147.000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147.0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147.0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147.0   </a:t>
                      </a:r>
                      <a:endParaRPr lang="en-US" sz="800" b="1" i="0" u="none" strike="noStrike" dirty="0">
                        <a:solidFill>
                          <a:srgbClr val="0070C0"/>
                        </a:solidFill>
                        <a:effectLst/>
                        <a:latin typeface="Arial Cyr" panose="020B0604020202020204" pitchFamily="34" charset="0"/>
                      </a:endParaRPr>
                    </a:p>
                  </a:txBody>
                  <a:tcPr marL="4416" marR="4416" marT="4416" marB="0" anchor="ctr"/>
                </a:tc>
              </a:tr>
              <a:tr h="131591">
                <a:tc>
                  <a:txBody>
                    <a:bodyPr/>
                    <a:lstStyle/>
                    <a:p>
                      <a:pPr algn="l" fontAlgn="ctr"/>
                      <a:r>
                        <a:rPr lang="ka-GE" sz="900" u="none" strike="noStrike" dirty="0">
                          <a:effectLst/>
                        </a:rPr>
                        <a:t>  ადმინისტრაციული მოსაკრებლები და გადასახდელები</a:t>
                      </a:r>
                      <a:endParaRPr lang="ka-GE" sz="900" b="1" i="0" u="none" strike="noStrike" dirty="0">
                        <a:solidFill>
                          <a:srgbClr val="FF0000"/>
                        </a:solidFill>
                        <a:effectLst/>
                        <a:latin typeface="Sylfaen" panose="010A0502050306030303" pitchFamily="18" charset="0"/>
                      </a:endParaRPr>
                    </a:p>
                  </a:txBody>
                  <a:tcPr marL="158969" marR="4416" marT="4416" marB="0" anchor="ctr"/>
                </a:tc>
                <a:tc>
                  <a:txBody>
                    <a:bodyPr/>
                    <a:lstStyle/>
                    <a:p>
                      <a:pPr algn="ctr" fontAlgn="ctr"/>
                      <a:r>
                        <a:rPr lang="en-US" sz="800" u="none" strike="noStrike">
                          <a:effectLst/>
                        </a:rPr>
                        <a:t>                69.0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145.5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112.000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112.0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112.0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112.0   </a:t>
                      </a:r>
                      <a:endParaRPr lang="en-US" sz="800" b="1" i="0" u="none" strike="noStrike">
                        <a:solidFill>
                          <a:srgbClr val="FF0000"/>
                        </a:solidFill>
                        <a:effectLst/>
                        <a:latin typeface="Arial Cyr" panose="020B0604020202020204" pitchFamily="34" charset="0"/>
                      </a:endParaRPr>
                    </a:p>
                  </a:txBody>
                  <a:tcPr marL="4416" marR="4416" marT="4416" marB="0" anchor="ctr"/>
                </a:tc>
              </a:tr>
              <a:tr h="158969">
                <a:tc>
                  <a:txBody>
                    <a:bodyPr/>
                    <a:lstStyle/>
                    <a:p>
                      <a:pPr algn="l" fontAlgn="ctr"/>
                      <a:r>
                        <a:rPr lang="ka-GE" sz="900" u="none" strike="noStrike" dirty="0">
                          <a:effectLst/>
                        </a:rPr>
                        <a:t>      სამხედრო სავალდებულო სამსახურის გადავადების მოსაკრებელი </a:t>
                      </a:r>
                      <a:endParaRPr lang="ka-GE" sz="900" b="0" i="0" u="none" strike="noStrike" dirty="0">
                        <a:solidFill>
                          <a:srgbClr val="000000"/>
                        </a:solidFill>
                        <a:effectLst/>
                        <a:latin typeface="Sylfaen" panose="010A0502050306030303" pitchFamily="18" charset="0"/>
                      </a:endParaRPr>
                    </a:p>
                  </a:txBody>
                  <a:tcPr marL="211959" marR="4416" marT="4416" marB="0" anchor="ctr"/>
                </a:tc>
                <a:tc>
                  <a:txBody>
                    <a:bodyPr/>
                    <a:lstStyle/>
                    <a:p>
                      <a:pPr algn="ctr" fontAlgn="ctr"/>
                      <a:r>
                        <a:rPr lang="en-US" sz="800" u="none" strike="noStrike">
                          <a:effectLst/>
                        </a:rPr>
                        <a:t>                   0.2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2.000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2.0   </a:t>
                      </a:r>
                      <a:endParaRPr lang="en-US" sz="800" b="0" i="0" u="none" strike="noStrike">
                        <a:effectLst/>
                        <a:latin typeface="Arial Cyr" panose="020B0604020202020204" pitchFamily="34" charset="0"/>
                      </a:endParaRPr>
                    </a:p>
                  </a:txBody>
                  <a:tcPr marL="4416" marR="4416" marT="4416" marB="0" anchor="ctr"/>
                </a:tc>
              </a:tr>
              <a:tr h="123643">
                <a:tc>
                  <a:txBody>
                    <a:bodyPr/>
                    <a:lstStyle/>
                    <a:p>
                      <a:pPr algn="l" fontAlgn="ctr"/>
                      <a:r>
                        <a:rPr lang="ka-GE" sz="800" u="none" strike="noStrike" dirty="0">
                          <a:effectLst/>
                        </a:rPr>
                        <a:t>      სათამაშო ბიზნესის მოსაკრებელი</a:t>
                      </a:r>
                      <a:endParaRPr lang="ka-GE" sz="800" b="0" i="0" u="none" strike="noStrike" dirty="0">
                        <a:solidFill>
                          <a:srgbClr val="000000"/>
                        </a:solidFill>
                        <a:effectLst/>
                        <a:latin typeface="Sylfaen" panose="010A0502050306030303" pitchFamily="18" charset="0"/>
                      </a:endParaRPr>
                    </a:p>
                  </a:txBody>
                  <a:tcPr marL="211959"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r>
              <a:tr h="228234">
                <a:tc>
                  <a:txBody>
                    <a:bodyPr/>
                    <a:lstStyle/>
                    <a:p>
                      <a:pPr algn="l" fontAlgn="ctr"/>
                      <a:r>
                        <a:rPr lang="ka-GE" sz="900" b="1" u="none" strike="noStrike" dirty="0">
                          <a:effectLst/>
                        </a:rPr>
                        <a:t>      მოსაკრებელი დასახლებული ტერიტორიის დასუფთავებისთვის</a:t>
                      </a:r>
                      <a:endParaRPr lang="ka-GE" sz="900" b="1" i="0" u="none" strike="noStrike" dirty="0">
                        <a:solidFill>
                          <a:srgbClr val="000000"/>
                        </a:solidFill>
                        <a:effectLst/>
                        <a:latin typeface="Sylfaen" panose="010A0502050306030303" pitchFamily="18" charset="0"/>
                      </a:endParaRPr>
                    </a:p>
                  </a:txBody>
                  <a:tcPr marL="211959" marR="4416" marT="4416" marB="0" anchor="ctr">
                    <a:solidFill>
                      <a:schemeClr val="accent5">
                        <a:lumMod val="40000"/>
                        <a:lumOff val="60000"/>
                      </a:schemeClr>
                    </a:solidFill>
                  </a:tcPr>
                </a:tc>
                <a:tc>
                  <a:txBody>
                    <a:bodyPr/>
                    <a:lstStyle/>
                    <a:p>
                      <a:pPr algn="ctr" fontAlgn="ctr"/>
                      <a:r>
                        <a:rPr lang="en-US" sz="800" b="1" u="none" strike="noStrike" dirty="0">
                          <a:effectLst/>
                        </a:rPr>
                        <a:t>                34.5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50.5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60.000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60.0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60.0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60.0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123643">
                <a:tc>
                  <a:txBody>
                    <a:bodyPr/>
                    <a:lstStyle/>
                    <a:p>
                      <a:pPr algn="l" fontAlgn="ctr"/>
                      <a:r>
                        <a:rPr lang="ka-GE" sz="800" u="none" strike="noStrike" dirty="0">
                          <a:effectLst/>
                        </a:rPr>
                        <a:t>      მოსაკრებელი სპეციალური (ზონალური) შეთანხმების გაცემისათვის</a:t>
                      </a:r>
                      <a:endParaRPr lang="ka-GE" sz="800" b="0" i="0" u="none" strike="noStrike" dirty="0">
                        <a:solidFill>
                          <a:srgbClr val="000000"/>
                        </a:solidFill>
                        <a:effectLst/>
                        <a:latin typeface="Sylfaen" panose="010A0502050306030303" pitchFamily="18" charset="0"/>
                      </a:endParaRPr>
                    </a:p>
                  </a:txBody>
                  <a:tcPr marL="211959"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r>
              <a:tr h="184215">
                <a:tc>
                  <a:txBody>
                    <a:bodyPr/>
                    <a:lstStyle/>
                    <a:p>
                      <a:pPr algn="l" fontAlgn="ctr"/>
                      <a:r>
                        <a:rPr lang="ka-GE" sz="900" b="1" u="none" strike="noStrike" dirty="0">
                          <a:effectLst/>
                        </a:rPr>
                        <a:t>                       სანებართვო მოსაკრებელი</a:t>
                      </a:r>
                      <a:endParaRPr lang="ka-GE" sz="900" b="1" i="0" u="none" strike="noStrike" dirty="0">
                        <a:solidFill>
                          <a:srgbClr val="000000"/>
                        </a:solidFill>
                        <a:effectLst/>
                        <a:latin typeface="Sylfaen" panose="010A0502050306030303" pitchFamily="18"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34.2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95.0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50.000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50.0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50.0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50.0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154553">
                <a:tc>
                  <a:txBody>
                    <a:bodyPr/>
                    <a:lstStyle/>
                    <a:p>
                      <a:pPr algn="l" fontAlgn="ctr"/>
                      <a:r>
                        <a:rPr lang="ka-GE" sz="900" u="none" strike="noStrike" dirty="0">
                          <a:effectLst/>
                        </a:rPr>
                        <a:t>არა საბაზრო დაწესებულების მიერ განხორციელებული გაყიდვები</a:t>
                      </a:r>
                      <a:endParaRPr lang="ka-GE" sz="900" b="1" i="0" u="none" strike="noStrike" dirty="0">
                        <a:solidFill>
                          <a:srgbClr val="FF0000"/>
                        </a:solidFill>
                        <a:effectLst/>
                        <a:latin typeface="Sylfaen" panose="010A0502050306030303" pitchFamily="18" charset="0"/>
                      </a:endParaRPr>
                    </a:p>
                  </a:txBody>
                  <a:tcPr marL="158969" marR="4416" marT="4416" marB="0" anchor="ctr"/>
                </a:tc>
                <a:tc>
                  <a:txBody>
                    <a:bodyPr/>
                    <a:lstStyle/>
                    <a:p>
                      <a:pPr algn="ctr" fontAlgn="ctr"/>
                      <a:r>
                        <a:rPr lang="en-US" sz="800" u="none" strike="noStrike">
                          <a:effectLst/>
                        </a:rPr>
                        <a:t>                36.2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35.0   </a:t>
                      </a:r>
                      <a:endParaRPr lang="en-US" sz="800" b="1" i="0" u="none" strike="noStrike" dirty="0">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35.000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1" i="0" u="none" strike="noStrike">
                        <a:solidFill>
                          <a:srgbClr val="FF000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1" i="0" u="none" strike="noStrike">
                        <a:solidFill>
                          <a:srgbClr val="FF0000"/>
                        </a:solidFill>
                        <a:effectLst/>
                        <a:latin typeface="Arial Cyr" panose="020B0604020202020204" pitchFamily="34" charset="0"/>
                      </a:endParaRPr>
                    </a:p>
                  </a:txBody>
                  <a:tcPr marL="4416" marR="4416" marT="4416" marB="0" anchor="ctr"/>
                </a:tc>
              </a:tr>
              <a:tr h="123643">
                <a:tc>
                  <a:txBody>
                    <a:bodyPr/>
                    <a:lstStyle/>
                    <a:p>
                      <a:pPr algn="l" fontAlgn="ctr"/>
                      <a:r>
                        <a:rPr lang="ka-GE" sz="800" u="none" strike="noStrike">
                          <a:effectLst/>
                        </a:rPr>
                        <a:t>                       შემოსავლები საქონლის რეალიზაციიდან </a:t>
                      </a:r>
                      <a:endParaRPr lang="ka-GE" sz="8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r>
              <a:tr h="131591">
                <a:tc>
                  <a:txBody>
                    <a:bodyPr/>
                    <a:lstStyle/>
                    <a:p>
                      <a:pPr algn="l" fontAlgn="ctr"/>
                      <a:r>
                        <a:rPr lang="ka-GE" sz="900" u="none" strike="noStrike">
                          <a:effectLst/>
                        </a:rPr>
                        <a:t>                       შემოსავალი მომსახურების გაწევიდან</a:t>
                      </a:r>
                      <a:endParaRPr lang="ka-GE" sz="9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800" u="none" strike="noStrike">
                          <a:effectLst/>
                        </a:rPr>
                        <a:t>                36.2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35.000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35.0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35.0   </a:t>
                      </a:r>
                      <a:endParaRPr lang="en-US" sz="800" b="0" i="0" u="none" strike="noStrike">
                        <a:effectLst/>
                        <a:latin typeface="Arial Cyr" panose="020B0604020202020204" pitchFamily="34" charset="0"/>
                      </a:endParaRPr>
                    </a:p>
                  </a:txBody>
                  <a:tcPr marL="4416" marR="4416" marT="4416" marB="0" anchor="ctr"/>
                </a:tc>
              </a:tr>
              <a:tr h="136890">
                <a:tc>
                  <a:txBody>
                    <a:bodyPr/>
                    <a:lstStyle/>
                    <a:p>
                      <a:pPr algn="l" fontAlgn="ctr"/>
                      <a:r>
                        <a:rPr lang="ka-GE" sz="900" u="none" strike="noStrike">
                          <a:effectLst/>
                        </a:rPr>
                        <a:t>       სანქციები, ჯარიმები და საურავები</a:t>
                      </a:r>
                      <a:endParaRPr lang="ka-GE" sz="900" b="1" i="0" u="none" strike="noStrike">
                        <a:solidFill>
                          <a:srgbClr val="0070C0"/>
                        </a:solidFill>
                        <a:effectLst/>
                        <a:latin typeface="Sylfaen" panose="010A0502050306030303" pitchFamily="18" charset="0"/>
                      </a:endParaRPr>
                    </a:p>
                  </a:txBody>
                  <a:tcPr marL="4416" marR="4416" marT="4416" marB="0" anchor="ctr"/>
                </a:tc>
                <a:tc>
                  <a:txBody>
                    <a:bodyPr/>
                    <a:lstStyle/>
                    <a:p>
                      <a:pPr algn="ctr" fontAlgn="ctr"/>
                      <a:r>
                        <a:rPr lang="en-US" sz="800" u="none" strike="noStrike" dirty="0">
                          <a:effectLst/>
                        </a:rPr>
                        <a:t>              207.5   </a:t>
                      </a:r>
                      <a:endParaRPr lang="en-US" sz="800" b="1" i="0" u="none" strike="noStrike" dirty="0">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260.0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260.000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260.0   </a:t>
                      </a:r>
                      <a:endParaRPr lang="en-US" sz="800" b="1" i="0" u="none" strike="noStrike" dirty="0">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260.0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260.0   </a:t>
                      </a:r>
                      <a:endParaRPr lang="en-US" sz="800" b="1" i="0" u="none" strike="noStrike">
                        <a:solidFill>
                          <a:srgbClr val="0070C0"/>
                        </a:solidFill>
                        <a:effectLst/>
                        <a:latin typeface="Arial Cyr" panose="020B0604020202020204" pitchFamily="34" charset="0"/>
                      </a:endParaRPr>
                    </a:p>
                  </a:txBody>
                  <a:tcPr marL="4416" marR="4416" marT="4416" marB="0" anchor="ctr"/>
                </a:tc>
              </a:tr>
              <a:tr h="306525">
                <a:tc>
                  <a:txBody>
                    <a:bodyPr/>
                    <a:lstStyle/>
                    <a:p>
                      <a:pPr algn="l" fontAlgn="ctr"/>
                      <a:r>
                        <a:rPr lang="ka-GE" sz="900" b="1" u="none" strike="noStrike" dirty="0">
                          <a:effectLst/>
                        </a:rPr>
                        <a:t>                     შემოსავალი საგზაო მოძრაობის წესების დარღვევის გამო </a:t>
                      </a:r>
                      <a:endParaRPr lang="ka-GE" sz="900" b="1" i="0" u="none" strike="noStrike" dirty="0">
                        <a:solidFill>
                          <a:srgbClr val="000000"/>
                        </a:solidFill>
                        <a:effectLst/>
                        <a:latin typeface="Sylfaen" panose="010A0502050306030303" pitchFamily="18"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176.6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250.0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250.000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250.0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250.0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250.0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194296">
                <a:tc>
                  <a:txBody>
                    <a:bodyPr/>
                    <a:lstStyle/>
                    <a:p>
                      <a:pPr algn="r" rtl="0" fontAlgn="t"/>
                      <a:r>
                        <a:rPr lang="ka-GE" sz="800" u="none" strike="noStrike">
                          <a:effectLst/>
                        </a:rPr>
                        <a:t>სხვა ადმინისტრაციული სამართალდარღვევების გამო ტრანსპორტზე საგზაო მეურნეობისა და კავშირგაბმულობის დარგში </a:t>
                      </a:r>
                      <a:endParaRPr lang="ka-GE" sz="800" b="0" i="0" u="none" strike="noStrike">
                        <a:solidFill>
                          <a:srgbClr val="000000"/>
                        </a:solidFill>
                        <a:effectLst/>
                        <a:latin typeface="Sylfaen" panose="010A0502050306030303" pitchFamily="18" charset="0"/>
                      </a:endParaRPr>
                    </a:p>
                  </a:txBody>
                  <a:tcPr marL="4416" marR="4416" marT="4416" marB="0"/>
                </a:tc>
                <a:tc>
                  <a:txBody>
                    <a:bodyPr/>
                    <a:lstStyle/>
                    <a:p>
                      <a:pPr algn="ctr" fontAlgn="ctr"/>
                      <a:r>
                        <a:rPr lang="en-US" sz="800" u="none" strike="noStrike" dirty="0">
                          <a:effectLst/>
                        </a:rPr>
                        <a:t>                   1.7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r>
              <a:tr h="150137">
                <a:tc>
                  <a:txBody>
                    <a:bodyPr/>
                    <a:lstStyle/>
                    <a:p>
                      <a:pPr algn="l" fontAlgn="ctr"/>
                      <a:r>
                        <a:rPr lang="ka-GE" sz="900" u="none" strike="noStrike">
                          <a:effectLst/>
                        </a:rPr>
                        <a:t>                    სხვა შემოსავლები სანქციებიდან, ჯარიმებიდან და საურავებიდან</a:t>
                      </a:r>
                      <a:endParaRPr lang="ka-GE" sz="9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800" u="none" strike="noStrike">
                          <a:effectLst/>
                        </a:rPr>
                        <a:t>                29.1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10.0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10.000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10.0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10.0   </a:t>
                      </a:r>
                      <a:endParaRPr lang="en-US" sz="800" b="0" i="0" u="none" strike="noStrike">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10.0   </a:t>
                      </a:r>
                      <a:endParaRPr lang="en-US" sz="800" b="0" i="0" u="none" strike="noStrike">
                        <a:effectLst/>
                        <a:latin typeface="Arial Cyr" panose="020B0604020202020204" pitchFamily="34" charset="0"/>
                      </a:endParaRPr>
                    </a:p>
                  </a:txBody>
                  <a:tcPr marL="4416" marR="4416" marT="4416" marB="0" anchor="ctr"/>
                </a:tc>
              </a:tr>
              <a:tr h="136890">
                <a:tc>
                  <a:txBody>
                    <a:bodyPr/>
                    <a:lstStyle/>
                    <a:p>
                      <a:pPr algn="ctr" rtl="0" fontAlgn="t"/>
                      <a:r>
                        <a:rPr lang="ka-GE" sz="900" u="none" strike="noStrike">
                          <a:effectLst/>
                        </a:rPr>
                        <a:t>ტრანსფერები რომელიც სხვაგან არ არის კლასიფიცირებული </a:t>
                      </a:r>
                      <a:endParaRPr lang="ka-GE" sz="900" b="1" i="0" u="none" strike="noStrike">
                        <a:solidFill>
                          <a:srgbClr val="0070C0"/>
                        </a:solidFill>
                        <a:effectLst/>
                        <a:latin typeface="Sylfaen" panose="010A0502050306030303" pitchFamily="18" charset="0"/>
                      </a:endParaRPr>
                    </a:p>
                  </a:txBody>
                  <a:tcPr marL="4416" marR="4416" marT="4416" marB="0"/>
                </a:tc>
                <a:tc>
                  <a:txBody>
                    <a:bodyPr/>
                    <a:lstStyle/>
                    <a:p>
                      <a:pPr algn="ctr" fontAlgn="ctr"/>
                      <a:r>
                        <a:rPr lang="en-US" sz="800" u="none" strike="noStrike">
                          <a:effectLst/>
                        </a:rPr>
                        <a:t>                53.7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267.6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60.000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60.0   </a:t>
                      </a:r>
                      <a:endParaRPr lang="en-US" sz="800" b="1" i="0" u="none" strike="noStrike">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60.0   </a:t>
                      </a:r>
                      <a:endParaRPr lang="en-US" sz="800" b="1" i="0" u="none" strike="noStrike" dirty="0">
                        <a:solidFill>
                          <a:srgbClr val="0070C0"/>
                        </a:solidFill>
                        <a:effectLst/>
                        <a:latin typeface="Arial Cyr" panose="020B0604020202020204" pitchFamily="34" charset="0"/>
                      </a:endParaRPr>
                    </a:p>
                  </a:txBody>
                  <a:tcPr marL="4416" marR="4416" marT="4416" marB="0" anchor="ctr"/>
                </a:tc>
                <a:tc>
                  <a:txBody>
                    <a:bodyPr/>
                    <a:lstStyle/>
                    <a:p>
                      <a:pPr algn="ctr" fontAlgn="ctr"/>
                      <a:r>
                        <a:rPr lang="en-US" sz="800" u="none" strike="noStrike">
                          <a:effectLst/>
                        </a:rPr>
                        <a:t>                                                   60.0   </a:t>
                      </a:r>
                      <a:endParaRPr lang="en-US" sz="800" b="1" i="0" u="none" strike="noStrike">
                        <a:solidFill>
                          <a:srgbClr val="0070C0"/>
                        </a:solidFill>
                        <a:effectLst/>
                        <a:latin typeface="Arial Cyr" panose="020B0604020202020204" pitchFamily="34" charset="0"/>
                      </a:endParaRPr>
                    </a:p>
                  </a:txBody>
                  <a:tcPr marL="4416" marR="4416" marT="4416" marB="0" anchor="ctr"/>
                </a:tc>
              </a:tr>
              <a:tr h="123643">
                <a:tc>
                  <a:txBody>
                    <a:bodyPr/>
                    <a:lstStyle/>
                    <a:p>
                      <a:pPr algn="l" fontAlgn="ctr"/>
                      <a:r>
                        <a:rPr lang="ka-GE" sz="800" u="none" strike="noStrike">
                          <a:effectLst/>
                        </a:rPr>
                        <a:t>                   სასოფლო-სამეურნეო დანიშნულების მიწის არასასოფლო-სამეურნეო დანიშნულებით სტატუსის ცვლილებიდან მიღებული შემოსავლები</a:t>
                      </a:r>
                      <a:endParaRPr lang="ka-GE" sz="8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r>
              <a:tr h="145722">
                <a:tc>
                  <a:txBody>
                    <a:bodyPr/>
                    <a:lstStyle/>
                    <a:p>
                      <a:pPr algn="l" fontAlgn="ctr"/>
                      <a:r>
                        <a:rPr lang="ka-GE" sz="900" b="1" u="none" strike="noStrike" dirty="0">
                          <a:effectLst/>
                        </a:rPr>
                        <a:t>                   შემოსავალი ხელშეკრულების პირობების დარღვევის გამო დაკისრებული </a:t>
                      </a:r>
                      <a:r>
                        <a:rPr lang="ka-GE" sz="900" b="1" u="none" strike="noStrike" dirty="0" err="1">
                          <a:effectLst/>
                        </a:rPr>
                        <a:t>პირგასამტეხლოდან</a:t>
                      </a:r>
                      <a:endParaRPr lang="ka-GE" sz="900" b="1" i="0" u="none" strike="noStrike" dirty="0">
                        <a:solidFill>
                          <a:srgbClr val="000000"/>
                        </a:solidFill>
                        <a:effectLst/>
                        <a:latin typeface="Sylfaen" panose="010A0502050306030303" pitchFamily="18"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267.6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30.000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30.0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a:effectLst/>
                        </a:rPr>
                        <a:t>                                                   30.0   </a:t>
                      </a:r>
                      <a:endParaRPr lang="en-US" sz="800" b="1" i="0" u="none" strike="noStrike">
                        <a:effectLst/>
                        <a:latin typeface="Arial Cyr" panose="020B0604020202020204" pitchFamily="34" charset="0"/>
                      </a:endParaRPr>
                    </a:p>
                  </a:txBody>
                  <a:tcPr marL="4416" marR="4416" marT="4416" marB="0" anchor="ctr">
                    <a:solidFill>
                      <a:schemeClr val="accent5">
                        <a:lumMod val="40000"/>
                        <a:lumOff val="60000"/>
                      </a:schemeClr>
                    </a:solidFill>
                  </a:tcPr>
                </a:tc>
                <a:tc>
                  <a:txBody>
                    <a:bodyPr/>
                    <a:lstStyle/>
                    <a:p>
                      <a:pPr algn="ctr" fontAlgn="ctr"/>
                      <a:r>
                        <a:rPr lang="en-US" sz="800" b="1" u="none" strike="noStrike" dirty="0">
                          <a:effectLst/>
                        </a:rPr>
                        <a:t>                                                   30.0   </a:t>
                      </a:r>
                      <a:endParaRPr lang="en-US" sz="800" b="1" i="0" u="none" strike="noStrike" dirty="0">
                        <a:effectLst/>
                        <a:latin typeface="Arial Cyr" panose="020B0604020202020204" pitchFamily="34" charset="0"/>
                      </a:endParaRPr>
                    </a:p>
                  </a:txBody>
                  <a:tcPr marL="4416" marR="4416" marT="4416" marB="0" anchor="ctr">
                    <a:solidFill>
                      <a:schemeClr val="accent5">
                        <a:lumMod val="40000"/>
                        <a:lumOff val="60000"/>
                      </a:schemeClr>
                    </a:solidFill>
                  </a:tcPr>
                </a:tc>
              </a:tr>
              <a:tr h="123643">
                <a:tc>
                  <a:txBody>
                    <a:bodyPr/>
                    <a:lstStyle/>
                    <a:p>
                      <a:pPr algn="l" fontAlgn="ctr"/>
                      <a:r>
                        <a:rPr lang="ka-GE" sz="800" u="none" strike="noStrike">
                          <a:effectLst/>
                        </a:rPr>
                        <a:t>                   წინა წელს გამოუყენებული და დაბრუნებული საბიუჯეტო სახსრები</a:t>
                      </a:r>
                      <a:endParaRPr lang="ka-GE" sz="8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r>
              <a:tr h="123643">
                <a:tc>
                  <a:txBody>
                    <a:bodyPr/>
                    <a:lstStyle/>
                    <a:p>
                      <a:pPr algn="l" fontAlgn="ctr"/>
                      <a:r>
                        <a:rPr lang="ka-GE" sz="800" u="none" strike="noStrike">
                          <a:effectLst/>
                        </a:rPr>
                        <a:t>                  შემოსულობა ადგილობრივი საქალაქო რეგულარული სამგზავრო გადაყვანის ნებართვაზე</a:t>
                      </a:r>
                      <a:endParaRPr lang="ka-GE" sz="800" b="0" i="0" u="none" strike="noStrike">
                        <a:solidFill>
                          <a:srgbClr val="000000"/>
                        </a:solidFill>
                        <a:effectLst/>
                        <a:latin typeface="Sylfaen" panose="010A0502050306030303" pitchFamily="18"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a:effectLst/>
                        </a:rPr>
                        <a:t> </a:t>
                      </a:r>
                      <a:endParaRPr lang="en-US" sz="700" b="0" i="0" u="none" strike="noStrike">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c>
                  <a:txBody>
                    <a:bodyPr/>
                    <a:lstStyle/>
                    <a:p>
                      <a:pPr algn="ctr" fontAlgn="ctr"/>
                      <a:r>
                        <a:rPr lang="en-US" sz="700" u="none" strike="noStrike" dirty="0">
                          <a:effectLst/>
                        </a:rPr>
                        <a:t> </a:t>
                      </a:r>
                      <a:endParaRPr lang="en-US" sz="700" b="0" i="0" u="none" strike="noStrike" dirty="0">
                        <a:effectLst/>
                        <a:latin typeface="Arial Cyr" panose="020B0604020202020204" pitchFamily="34" charset="0"/>
                      </a:endParaRPr>
                    </a:p>
                  </a:txBody>
                  <a:tcPr marL="4416" marR="4416" marT="4416" marB="0" anchor="ctr"/>
                </a:tc>
              </a:tr>
              <a:tr h="132474">
                <a:tc>
                  <a:txBody>
                    <a:bodyPr/>
                    <a:lstStyle/>
                    <a:p>
                      <a:pPr algn="l" fontAlgn="ctr"/>
                      <a:r>
                        <a:rPr lang="ka-GE" sz="900" u="none" strike="noStrike" dirty="0">
                          <a:effectLst/>
                        </a:rPr>
                        <a:t>                  სხვა </a:t>
                      </a:r>
                      <a:r>
                        <a:rPr lang="ka-GE" sz="900" u="none" strike="noStrike" dirty="0" err="1">
                          <a:effectLst/>
                        </a:rPr>
                        <a:t>არაკლასიფიცირებული</a:t>
                      </a:r>
                      <a:r>
                        <a:rPr lang="ka-GE" sz="900" u="none" strike="noStrike" dirty="0">
                          <a:effectLst/>
                        </a:rPr>
                        <a:t> შემოსავლები</a:t>
                      </a:r>
                      <a:endParaRPr lang="ka-GE" sz="900" b="0" i="0" u="none" strike="noStrike" dirty="0">
                        <a:solidFill>
                          <a:srgbClr val="000000"/>
                        </a:solidFill>
                        <a:effectLst/>
                        <a:latin typeface="Sylfaen" panose="010A0502050306030303" pitchFamily="18" charset="0"/>
                      </a:endParaRPr>
                    </a:p>
                  </a:txBody>
                  <a:tcPr marL="4416" marR="4416" marT="4416" marB="0" anchor="ctr"/>
                </a:tc>
                <a:tc>
                  <a:txBody>
                    <a:bodyPr/>
                    <a:lstStyle/>
                    <a:p>
                      <a:pPr algn="ctr" fontAlgn="ctr"/>
                      <a:r>
                        <a:rPr lang="en-US" sz="800" u="none" strike="noStrike" dirty="0">
                          <a:effectLst/>
                        </a:rPr>
                        <a:t>                53.7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30.000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30.0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30.0   </a:t>
                      </a:r>
                      <a:endParaRPr lang="en-US" sz="800" b="0" i="0" u="none" strike="noStrike" dirty="0">
                        <a:effectLst/>
                        <a:latin typeface="Arial Cyr" panose="020B0604020202020204" pitchFamily="34" charset="0"/>
                      </a:endParaRPr>
                    </a:p>
                  </a:txBody>
                  <a:tcPr marL="4416" marR="4416" marT="4416" marB="0" anchor="ctr"/>
                </a:tc>
                <a:tc>
                  <a:txBody>
                    <a:bodyPr/>
                    <a:lstStyle/>
                    <a:p>
                      <a:pPr algn="ctr" fontAlgn="ctr"/>
                      <a:r>
                        <a:rPr lang="en-US" sz="800" u="none" strike="noStrike" dirty="0">
                          <a:effectLst/>
                        </a:rPr>
                        <a:t>                                                   30.0   </a:t>
                      </a:r>
                      <a:endParaRPr lang="en-US" sz="800" b="0" i="0" u="none" strike="noStrike" dirty="0">
                        <a:effectLst/>
                        <a:latin typeface="Arial Cyr" panose="020B0604020202020204" pitchFamily="34" charset="0"/>
                      </a:endParaRPr>
                    </a:p>
                  </a:txBody>
                  <a:tcPr marL="4416" marR="4416" marT="4416" marB="0" anchor="ctr"/>
                </a:tc>
              </a:tr>
            </a:tbl>
          </a:graphicData>
        </a:graphic>
      </p:graphicFrame>
    </p:spTree>
    <p:extLst>
      <p:ext uri="{BB962C8B-B14F-4D97-AF65-F5344CB8AC3E}">
        <p14:creationId xmlns:p14="http://schemas.microsoft.com/office/powerpoint/2010/main" val="2909483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84511284"/>
              </p:ext>
            </p:extLst>
          </p:nvPr>
        </p:nvGraphicFramePr>
        <p:xfrm>
          <a:off x="599537" y="1649429"/>
          <a:ext cx="10515599" cy="3514472"/>
        </p:xfrm>
        <a:graphic>
          <a:graphicData uri="http://schemas.openxmlformats.org/drawingml/2006/table">
            <a:tbl>
              <a:tblPr firstRow="1" firstCol="1" bandRow="1">
                <a:tableStyleId>{5C22544A-7EE6-4342-B048-85BDC9FD1C3A}</a:tableStyleId>
              </a:tblPr>
              <a:tblGrid>
                <a:gridCol w="3810853"/>
                <a:gridCol w="1156716"/>
                <a:gridCol w="1089416"/>
                <a:gridCol w="1249253"/>
                <a:gridCol w="1120963"/>
                <a:gridCol w="961126"/>
                <a:gridCol w="1127272"/>
              </a:tblGrid>
              <a:tr h="446790">
                <a:tc>
                  <a:txBody>
                    <a:bodyPr/>
                    <a:lstStyle/>
                    <a:p>
                      <a:pPr marL="0" marR="0" algn="ctr">
                        <a:lnSpc>
                          <a:spcPct val="107000"/>
                        </a:lnSpc>
                        <a:spcBef>
                          <a:spcPts val="0"/>
                        </a:spcBef>
                        <a:spcAft>
                          <a:spcPts val="0"/>
                        </a:spcAft>
                      </a:pPr>
                      <a:r>
                        <a:rPr lang="ru-RU" sz="1050" dirty="0">
                          <a:effectLst/>
                        </a:rPr>
                        <a:t>დასახელება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2022 ფაქტიური</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2023 გეგმა</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2024 პროგნოზი</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2025 პროგნოზი</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2026 პროგნოზი</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00">
                          <a:effectLst/>
                        </a:rPr>
                        <a:t>2027 პროგნოზი</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62309">
                <a:tc>
                  <a:txBody>
                    <a:bodyPr/>
                    <a:lstStyle/>
                    <a:p>
                      <a:pPr marL="0" marR="0" algn="l">
                        <a:lnSpc>
                          <a:spcPct val="107000"/>
                        </a:lnSpc>
                        <a:spcBef>
                          <a:spcPts val="0"/>
                        </a:spcBef>
                        <a:spcAft>
                          <a:spcPts val="0"/>
                        </a:spcAft>
                      </a:pPr>
                      <a:r>
                        <a:rPr lang="ru-RU" sz="1050" dirty="0">
                          <a:effectLst/>
                        </a:rPr>
                        <a:t>გადასახდელები სული</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dirty="0">
                          <a:effectLst/>
                        </a:rPr>
                        <a:t>               23,694.8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a:effectLst/>
                        </a:rPr>
                        <a:t>         21,734.3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a:effectLst/>
                        </a:rPr>
                        <a:t>              13,877.9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a:effectLst/>
                        </a:rPr>
                        <a:t>      14,588.6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a:effectLst/>
                        </a:rPr>
                        <a:t>      15,571.6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50" dirty="0">
                          <a:effectLst/>
                        </a:rPr>
                        <a:t>      16,647.9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46293">
                <a:tc>
                  <a:txBody>
                    <a:bodyPr/>
                    <a:lstStyle/>
                    <a:p>
                      <a:pPr marL="0" marR="0" algn="l">
                        <a:lnSpc>
                          <a:spcPct val="107000"/>
                        </a:lnSpc>
                        <a:spcBef>
                          <a:spcPts val="0"/>
                        </a:spcBef>
                        <a:spcAft>
                          <a:spcPts val="0"/>
                        </a:spcAft>
                      </a:pPr>
                      <a:r>
                        <a:rPr lang="ru-RU" sz="1100" dirty="0">
                          <a:effectLst/>
                        </a:rPr>
                        <a:t>ინფრასტრუქტურის განვითარება</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13,551.5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8,882.2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2,404.6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2,510.5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2,726.6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3,050.6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69563">
                <a:tc>
                  <a:txBody>
                    <a:bodyPr/>
                    <a:lstStyle/>
                    <a:p>
                      <a:pPr marL="0" marR="0" algn="l">
                        <a:lnSpc>
                          <a:spcPct val="107000"/>
                        </a:lnSpc>
                        <a:spcBef>
                          <a:spcPts val="0"/>
                        </a:spcBef>
                        <a:spcAft>
                          <a:spcPts val="0"/>
                        </a:spcAft>
                      </a:pPr>
                      <a:r>
                        <a:rPr lang="ru-RU" sz="1000" dirty="0">
                          <a:effectLst/>
                        </a:rPr>
                        <a:t>დასუფთავება და გარემოს დაცვა</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996.8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1,098.7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1,160.1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1,234.3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1,316.2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1,392.2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88188">
                <a:tc>
                  <a:txBody>
                    <a:bodyPr/>
                    <a:lstStyle/>
                    <a:p>
                      <a:pPr marL="0" marR="0" algn="l">
                        <a:lnSpc>
                          <a:spcPct val="107000"/>
                        </a:lnSpc>
                        <a:spcBef>
                          <a:spcPts val="0"/>
                        </a:spcBef>
                        <a:spcAft>
                          <a:spcPts val="0"/>
                        </a:spcAft>
                      </a:pPr>
                      <a:r>
                        <a:rPr lang="ru-RU" sz="1000" dirty="0">
                          <a:effectLst/>
                        </a:rPr>
                        <a:t>განათლება</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1,781.5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1,940.1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1,849.3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1,966.3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2,083.3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2,200.3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88189">
                <a:tc>
                  <a:txBody>
                    <a:bodyPr/>
                    <a:lstStyle/>
                    <a:p>
                      <a:pPr marL="0" marR="0" algn="l">
                        <a:lnSpc>
                          <a:spcPct val="107000"/>
                        </a:lnSpc>
                        <a:spcBef>
                          <a:spcPts val="0"/>
                        </a:spcBef>
                        <a:spcAft>
                          <a:spcPts val="0"/>
                        </a:spcAft>
                      </a:pPr>
                      <a:r>
                        <a:rPr lang="ru-RU" sz="1000" dirty="0">
                          <a:effectLst/>
                        </a:rPr>
                        <a:t>კულტურა, ახალგაზრდობა და სპორტი</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2,811.0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2,544.2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2,614.0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2,785.4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2,999.4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3,170.5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465826">
                <a:tc>
                  <a:txBody>
                    <a:bodyPr/>
                    <a:lstStyle/>
                    <a:p>
                      <a:pPr marL="0" marR="0" algn="l">
                        <a:lnSpc>
                          <a:spcPct val="107000"/>
                        </a:lnSpc>
                        <a:spcBef>
                          <a:spcPts val="0"/>
                        </a:spcBef>
                        <a:spcAft>
                          <a:spcPts val="0"/>
                        </a:spcAft>
                      </a:pPr>
                      <a:r>
                        <a:rPr lang="ru-RU" sz="1000" dirty="0">
                          <a:effectLst/>
                        </a:rPr>
                        <a:t>ჯანმრთელობის დაცვა და სოციალური უზრუნველყოფა</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765.3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964.8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1,152.1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1,154.9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1,154.9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1,154.9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747314">
                <a:tc>
                  <a:txBody>
                    <a:bodyPr/>
                    <a:lstStyle/>
                    <a:p>
                      <a:pPr marL="0" marR="0" algn="l">
                        <a:lnSpc>
                          <a:spcPct val="107000"/>
                        </a:lnSpc>
                        <a:spcBef>
                          <a:spcPts val="0"/>
                        </a:spcBef>
                        <a:spcAft>
                          <a:spcPts val="0"/>
                        </a:spcAft>
                      </a:pPr>
                      <a:r>
                        <a:rPr lang="ru-RU" sz="1000" dirty="0">
                          <a:effectLst/>
                        </a:rPr>
                        <a:t>მმართველობა და საერთო დანიშნულების ხარჯები</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3,788.7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6,304.3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4,697.8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a:effectLst/>
                        </a:rPr>
                        <a:t>          4,937.2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5,291.2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l">
                        <a:lnSpc>
                          <a:spcPct val="107000"/>
                        </a:lnSpc>
                        <a:spcBef>
                          <a:spcPts val="0"/>
                        </a:spcBef>
                        <a:spcAft>
                          <a:spcPts val="0"/>
                        </a:spcAft>
                      </a:pPr>
                      <a:r>
                        <a:rPr lang="ru-RU" sz="1000" dirty="0">
                          <a:effectLst/>
                        </a:rPr>
                        <a:t>          5,679.4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3" name="TextBox 2"/>
          <p:cNvSpPr txBox="1"/>
          <p:nvPr/>
        </p:nvSpPr>
        <p:spPr>
          <a:xfrm>
            <a:off x="655608" y="560717"/>
            <a:ext cx="6944264" cy="369332"/>
          </a:xfrm>
          <a:prstGeom prst="rect">
            <a:avLst/>
          </a:prstGeom>
          <a:noFill/>
        </p:spPr>
        <p:txBody>
          <a:bodyPr wrap="square" rtlCol="0">
            <a:spAutoFit/>
          </a:bodyPr>
          <a:lstStyle/>
          <a:p>
            <a:r>
              <a:rPr lang="ka-GE" b="1" dirty="0"/>
              <a:t>ამბროლაურის მუნიციპალიტეტის ბიუჯეტის გადასახდელები</a:t>
            </a:r>
            <a:endParaRPr lang="en-US" b="1" dirty="0"/>
          </a:p>
        </p:txBody>
      </p:sp>
    </p:spTree>
    <p:extLst>
      <p:ext uri="{BB962C8B-B14F-4D97-AF65-F5344CB8AC3E}">
        <p14:creationId xmlns:p14="http://schemas.microsoft.com/office/powerpoint/2010/main" val="2259319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78366991"/>
              </p:ext>
            </p:extLst>
          </p:nvPr>
        </p:nvGraphicFramePr>
        <p:xfrm>
          <a:off x="327803" y="844694"/>
          <a:ext cx="10515601" cy="5481068"/>
        </p:xfrm>
        <a:graphic>
          <a:graphicData uri="http://schemas.openxmlformats.org/drawingml/2006/table">
            <a:tbl>
              <a:tblPr firstRow="1" firstCol="1" bandRow="1">
                <a:tableStyleId>{5C22544A-7EE6-4342-B048-85BDC9FD1C3A}</a:tableStyleId>
              </a:tblPr>
              <a:tblGrid>
                <a:gridCol w="1017918"/>
                <a:gridCol w="4040086"/>
                <a:gridCol w="910651"/>
                <a:gridCol w="910651"/>
                <a:gridCol w="910651"/>
                <a:gridCol w="910651"/>
                <a:gridCol w="910651"/>
                <a:gridCol w="904342"/>
              </a:tblGrid>
              <a:tr h="354881">
                <a:tc>
                  <a:txBody>
                    <a:bodyPr/>
                    <a:lstStyle/>
                    <a:p>
                      <a:pPr marL="0" marR="0" algn="ctr">
                        <a:lnSpc>
                          <a:spcPct val="107000"/>
                        </a:lnSpc>
                        <a:spcBef>
                          <a:spcPts val="0"/>
                        </a:spcBef>
                        <a:spcAft>
                          <a:spcPts val="0"/>
                        </a:spcAft>
                      </a:pPr>
                      <a:r>
                        <a:rPr lang="ru-RU" sz="1200" dirty="0">
                          <a:effectLst/>
                        </a:rPr>
                        <a:t>პროგრამული კოდი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en-US" sz="1200" dirty="0">
                          <a:effectLst/>
                        </a:rPr>
                        <a:t> </a:t>
                      </a:r>
                      <a:r>
                        <a:rPr lang="ru-RU" sz="1200" dirty="0">
                          <a:effectLst/>
                        </a:rPr>
                        <a:t>პრიორიტეტი, პროგრამა, ქვეპროგრამა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2022 ფაქტი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2023 წლის გეგმა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2024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2025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2026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900">
                          <a:effectLst/>
                        </a:rPr>
                        <a:t> 2027 წლის პროექტი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272616">
                <a:tc>
                  <a:txBody>
                    <a:bodyPr/>
                    <a:lstStyle/>
                    <a:p>
                      <a:pPr marL="0" marR="0" algn="ctr">
                        <a:lnSpc>
                          <a:spcPct val="107000"/>
                        </a:lnSpc>
                        <a:spcBef>
                          <a:spcPts val="0"/>
                        </a:spcBef>
                        <a:spcAft>
                          <a:spcPts val="0"/>
                        </a:spcAft>
                      </a:pPr>
                      <a:r>
                        <a:rPr lang="ru-RU" sz="1200" dirty="0">
                          <a:effectLst/>
                        </a:rPr>
                        <a:t> 02 00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ინფრასტრუქტურის განვითარება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13,551.5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8,882.2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2,404.6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2,510.5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2,726.6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3,050.6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a:effectLst/>
                        </a:rPr>
                        <a:t>   საგზაო ინფრასტრუქტურის განვითარება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5,774.1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3,024.5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445.6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433.5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450.0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697.6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02 01 01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გზების მოვლა-შენახვა და მიმდინარე შეკეთება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441.5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470.5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270.0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250.0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250.0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347.6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40034">
                <a:tc>
                  <a:txBody>
                    <a:bodyPr/>
                    <a:lstStyle/>
                    <a:p>
                      <a:pPr marL="0" marR="0" algn="ctr">
                        <a:lnSpc>
                          <a:spcPct val="107000"/>
                        </a:lnSpc>
                        <a:spcBef>
                          <a:spcPts val="0"/>
                        </a:spcBef>
                        <a:spcAft>
                          <a:spcPts val="0"/>
                        </a:spcAft>
                      </a:pPr>
                      <a:r>
                        <a:rPr lang="ru-RU" sz="1200">
                          <a:effectLst/>
                        </a:rPr>
                        <a:t> 02 01 02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a:effectLst/>
                        </a:rPr>
                        <a:t> გზების კაპიტალური შეკეთება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5,332.5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2,554.0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175.6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183.5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350.0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02 02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წყლის სისტემების განვითარება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900.6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1,403.3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597.0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625.0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653.0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681.0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02 02 01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a:effectLst/>
                        </a:rPr>
                        <a:t> წყლის სისტემების ექსპლოატაცია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416.2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475.0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497.0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525.0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553.0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581.0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02 02 01 01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წყლის სისტემის მიერ მოხმარებული ელექტროენერგიის ხარჯი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90.0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02 02 01 02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წყლის სისტემების მოვლა-პატრონობა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414.3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467.5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497.0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525.0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553.0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581.0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02 02 02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წყლის სისტემების რეაბილიტაცია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484.4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928.3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100.0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100.0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100.0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100.0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02 03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გარე განათება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598.7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611.1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672.0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672.0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692.0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692.0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02 03 01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გარე განათების ქსელის ექსპლოტაცია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597.9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515.4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672.0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672.0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692.0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692.0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279603">
                <a:tc>
                  <a:txBody>
                    <a:bodyPr/>
                    <a:lstStyle/>
                    <a:p>
                      <a:pPr marL="0" marR="0" algn="ctr">
                        <a:lnSpc>
                          <a:spcPct val="107000"/>
                        </a:lnSpc>
                        <a:spcBef>
                          <a:spcPts val="0"/>
                        </a:spcBef>
                        <a:spcAft>
                          <a:spcPts val="0"/>
                        </a:spcAft>
                      </a:pPr>
                      <a:r>
                        <a:rPr lang="ru-RU" sz="1200">
                          <a:effectLst/>
                        </a:rPr>
                        <a:t> 02 03 01 01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გარე განათების ქსელი მოხმარებული ელექტროენერგიის ხარჯის ანაზღაურება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429.7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300.0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450.0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450.0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470.0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470.0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02 03 01 02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გარე განთების ქსელის მოვლა-პატრონობა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168.3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215.4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222.0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222.0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222.0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222.0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279603">
                <a:tc>
                  <a:txBody>
                    <a:bodyPr/>
                    <a:lstStyle/>
                    <a:p>
                      <a:pPr marL="0" marR="0" algn="ctr">
                        <a:lnSpc>
                          <a:spcPct val="107000"/>
                        </a:lnSpc>
                        <a:spcBef>
                          <a:spcPts val="0"/>
                        </a:spcBef>
                        <a:spcAft>
                          <a:spcPts val="0"/>
                        </a:spcAft>
                      </a:pPr>
                      <a:r>
                        <a:rPr lang="ru-RU" sz="1200">
                          <a:effectLst/>
                        </a:rPr>
                        <a:t> 02 04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სტიქიის პრევენცია, ავარიული ობიექტების და შენობების რეაბილიტაცია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17.5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565.0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02 06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კეთილმოწყობის ღონისძიებები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4,838.5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1,532.2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80.0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80.0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80.0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80.0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02 07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სოფლის მხარდაჭერის პროგრამა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788.6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772.0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42120">
                <a:tc>
                  <a:txBody>
                    <a:bodyPr/>
                    <a:lstStyle/>
                    <a:p>
                      <a:pPr marL="0" marR="0" algn="ctr">
                        <a:lnSpc>
                          <a:spcPct val="107000"/>
                        </a:lnSpc>
                        <a:spcBef>
                          <a:spcPts val="0"/>
                        </a:spcBef>
                        <a:spcAft>
                          <a:spcPts val="0"/>
                        </a:spcAft>
                      </a:pPr>
                      <a:r>
                        <a:rPr lang="ru-RU" sz="1200">
                          <a:effectLst/>
                        </a:rPr>
                        <a:t> 02 08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სანიაღვრე არხების, სარწყავი არხების და ნაპირსამაგრი ნაგებობების მშენებლობა რეაბილიტაცია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135.2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112.6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100.0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a:effectLst/>
                        </a:rPr>
                        <a:t>          100.0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236.0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gn="ctr">
                        <a:lnSpc>
                          <a:spcPct val="107000"/>
                        </a:lnSpc>
                        <a:spcBef>
                          <a:spcPts val="0"/>
                        </a:spcBef>
                        <a:spcAft>
                          <a:spcPts val="0"/>
                        </a:spcAft>
                      </a:pPr>
                      <a:r>
                        <a:rPr lang="ru-RU" sz="1050" dirty="0">
                          <a:effectLst/>
                        </a:rPr>
                        <a:t>          265.0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342120">
                <a:tc>
                  <a:txBody>
                    <a:bodyPr/>
                    <a:lstStyle/>
                    <a:p>
                      <a:pPr marL="0" marR="0" algn="ctr">
                        <a:lnSpc>
                          <a:spcPct val="107000"/>
                        </a:lnSpc>
                        <a:spcBef>
                          <a:spcPts val="0"/>
                        </a:spcBef>
                        <a:spcAft>
                          <a:spcPts val="0"/>
                        </a:spcAft>
                      </a:pPr>
                      <a:r>
                        <a:rPr lang="ru-RU" sz="1200">
                          <a:effectLst/>
                        </a:rPr>
                        <a:t> 02 09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რეგიონალური პროექტების პროექტირებისა და ტექინკური ზედამხედველობის დაფინანსება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356.3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414.0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325.0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a:effectLst/>
                        </a:rPr>
                        <a:t>          400.0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415.0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415.0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r h="176437">
                <a:tc>
                  <a:txBody>
                    <a:bodyPr/>
                    <a:lstStyle/>
                    <a:p>
                      <a:pPr marL="0" marR="0" algn="ctr">
                        <a:lnSpc>
                          <a:spcPct val="107000"/>
                        </a:lnSpc>
                        <a:spcBef>
                          <a:spcPts val="0"/>
                        </a:spcBef>
                        <a:spcAft>
                          <a:spcPts val="0"/>
                        </a:spcAft>
                      </a:pPr>
                      <a:r>
                        <a:rPr lang="ru-RU" sz="1200">
                          <a:effectLst/>
                        </a:rPr>
                        <a:t> 02 10 </a:t>
                      </a:r>
                      <a:endParaRPr lang="en-US" sz="20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200" dirty="0">
                          <a:effectLst/>
                        </a:rPr>
                        <a:t> სატრანსპორტო მომსახურება </a:t>
                      </a:r>
                      <a:endParaRPr lang="en-US" sz="20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a:effectLst/>
                        </a:rPr>
                        <a:t>          142.1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447.5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a:effectLst/>
                        </a:rPr>
                        <a:t>          185.0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a:effectLst/>
                        </a:rPr>
                        <a:t>          200.0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a:effectLst/>
                        </a:rPr>
                        <a:t>          200.6   </a:t>
                      </a:r>
                      <a:endParaRPr lang="en-US" sz="160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marR="0">
                        <a:lnSpc>
                          <a:spcPct val="107000"/>
                        </a:lnSpc>
                        <a:spcBef>
                          <a:spcPts val="0"/>
                        </a:spcBef>
                        <a:spcAft>
                          <a:spcPts val="0"/>
                        </a:spcAft>
                      </a:pPr>
                      <a:r>
                        <a:rPr lang="ru-RU" sz="1050" dirty="0">
                          <a:effectLst/>
                        </a:rPr>
                        <a:t>          220.0   </a:t>
                      </a:r>
                      <a:endParaRPr lang="en-US" sz="1600" dirty="0">
                        <a:effectLst/>
                        <a:latin typeface="AcadNusx" pitchFamily="2" charset="0"/>
                        <a:ea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3" name="TextBox 2"/>
          <p:cNvSpPr txBox="1"/>
          <p:nvPr/>
        </p:nvSpPr>
        <p:spPr>
          <a:xfrm>
            <a:off x="327803" y="301924"/>
            <a:ext cx="5822830" cy="369332"/>
          </a:xfrm>
          <a:prstGeom prst="rect">
            <a:avLst/>
          </a:prstGeom>
          <a:noFill/>
        </p:spPr>
        <p:txBody>
          <a:bodyPr wrap="square" rtlCol="0">
            <a:spAutoFit/>
          </a:bodyPr>
          <a:lstStyle/>
          <a:p>
            <a:r>
              <a:rPr lang="ka-GE"/>
              <a:t>ინფრასტრუქტურის განვითარება</a:t>
            </a:r>
            <a:endParaRPr lang="en-US" dirty="0"/>
          </a:p>
        </p:txBody>
      </p:sp>
    </p:spTree>
    <p:extLst>
      <p:ext uri="{BB962C8B-B14F-4D97-AF65-F5344CB8AC3E}">
        <p14:creationId xmlns:p14="http://schemas.microsoft.com/office/powerpoint/2010/main" val="63212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244576899"/>
              </p:ext>
            </p:extLst>
          </p:nvPr>
        </p:nvGraphicFramePr>
        <p:xfrm>
          <a:off x="70448" y="86264"/>
          <a:ext cx="12121551" cy="4193118"/>
        </p:xfrm>
        <a:graphic>
          <a:graphicData uri="http://schemas.openxmlformats.org/drawingml/2006/table">
            <a:tbl>
              <a:tblPr firstRow="1" firstCol="1" bandRow="1">
                <a:tableStyleId>{5C22544A-7EE6-4342-B048-85BDC9FD1C3A}</a:tableStyleId>
              </a:tblPr>
              <a:tblGrid>
                <a:gridCol w="678807"/>
                <a:gridCol w="803500"/>
                <a:gridCol w="3982089"/>
                <a:gridCol w="1801263"/>
                <a:gridCol w="1617015"/>
                <a:gridCol w="1617015"/>
                <a:gridCol w="1621862"/>
              </a:tblGrid>
              <a:tr h="460466">
                <a:tc>
                  <a:txBody>
                    <a:bodyPr/>
                    <a:lstStyle/>
                    <a:p>
                      <a:pPr marL="0" marR="0" algn="ctr">
                        <a:lnSpc>
                          <a:spcPct val="107000"/>
                        </a:lnSpc>
                        <a:spcBef>
                          <a:spcPts val="0"/>
                        </a:spcBef>
                        <a:spcAft>
                          <a:spcPts val="0"/>
                        </a:spcAft>
                      </a:pPr>
                      <a:r>
                        <a:rPr lang="en-US" sz="600" dirty="0" err="1">
                          <a:effectLst/>
                        </a:rPr>
                        <a:t>კოდი</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lnSpc>
                          <a:spcPct val="107000"/>
                        </a:lnSpc>
                        <a:spcBef>
                          <a:spcPts val="0"/>
                        </a:spcBef>
                        <a:spcAft>
                          <a:spcPts val="0"/>
                        </a:spcAft>
                      </a:pPr>
                      <a:r>
                        <a:rPr lang="en-US" sz="900" dirty="0" err="1">
                          <a:effectLst/>
                        </a:rPr>
                        <a:t>პროგრამის</a:t>
                      </a:r>
                      <a:r>
                        <a:rPr lang="en-US" sz="900" dirty="0">
                          <a:effectLst/>
                        </a:rPr>
                        <a:t> </a:t>
                      </a:r>
                      <a:r>
                        <a:rPr lang="en-US" sz="900" dirty="0" err="1">
                          <a:effectLst/>
                        </a:rPr>
                        <a:t>დასახელება</a:t>
                      </a:r>
                      <a:r>
                        <a:rPr lang="en-US" sz="900" dirty="0">
                          <a:effectLst/>
                        </a:rPr>
                        <a:t> </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lnSpc>
                          <a:spcPct val="107000"/>
                        </a:lnSpc>
                        <a:spcBef>
                          <a:spcPts val="0"/>
                        </a:spcBef>
                        <a:spcAft>
                          <a:spcPts val="0"/>
                        </a:spcAft>
                      </a:pPr>
                      <a:r>
                        <a:rPr lang="en-US" sz="1050" dirty="0" err="1">
                          <a:effectLst/>
                        </a:rPr>
                        <a:t>გარე</a:t>
                      </a:r>
                      <a:r>
                        <a:rPr lang="en-US" sz="1050" dirty="0">
                          <a:effectLst/>
                        </a:rPr>
                        <a:t> </a:t>
                      </a:r>
                      <a:r>
                        <a:rPr lang="en-US" sz="1050" dirty="0" err="1">
                          <a:effectLst/>
                        </a:rPr>
                        <a:t>განათების</a:t>
                      </a:r>
                      <a:r>
                        <a:rPr lang="en-US" sz="1050" dirty="0">
                          <a:effectLst/>
                        </a:rPr>
                        <a:t> </a:t>
                      </a:r>
                      <a:r>
                        <a:rPr lang="en-US" sz="1050" dirty="0" err="1">
                          <a:effectLst/>
                        </a:rPr>
                        <a:t>ქსელის</a:t>
                      </a:r>
                      <a:r>
                        <a:rPr lang="en-US" sz="1050" dirty="0">
                          <a:effectLst/>
                        </a:rPr>
                        <a:t> </a:t>
                      </a:r>
                      <a:r>
                        <a:rPr lang="en-US" sz="1050" dirty="0" err="1">
                          <a:effectLst/>
                        </a:rPr>
                        <a:t>ექსპლუატაცია</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2024 </a:t>
                      </a:r>
                      <a:r>
                        <a:rPr lang="en-US" sz="1050" dirty="0" err="1">
                          <a:effectLst/>
                        </a:rPr>
                        <a:t>წლის</a:t>
                      </a:r>
                      <a:r>
                        <a:rPr lang="en-US" sz="1050" dirty="0">
                          <a:effectLst/>
                        </a:rPr>
                        <a:t> </a:t>
                      </a:r>
                      <a:r>
                        <a:rPr lang="en-US" sz="1050" dirty="0" err="1">
                          <a:effectLst/>
                        </a:rPr>
                        <a:t>დაფინანსება</a:t>
                      </a:r>
                      <a:r>
                        <a:rPr lang="en-US" sz="1050" dirty="0">
                          <a:effectLst/>
                        </a:rPr>
                        <a:t/>
                      </a:r>
                      <a:br>
                        <a:rPr lang="en-US" sz="1050" dirty="0">
                          <a:effectLst/>
                        </a:rPr>
                      </a:br>
                      <a:r>
                        <a:rPr lang="en-US" sz="1050" dirty="0">
                          <a:effectLst/>
                        </a:rPr>
                        <a:t> </a:t>
                      </a:r>
                      <a:r>
                        <a:rPr lang="en-US" sz="1050" dirty="0" err="1">
                          <a:effectLst/>
                        </a:rPr>
                        <a:t>ათას</a:t>
                      </a:r>
                      <a:r>
                        <a:rPr lang="en-US" sz="1050" dirty="0">
                          <a:effectLst/>
                        </a:rPr>
                        <a:t> </a:t>
                      </a:r>
                      <a:r>
                        <a:rPr lang="en-US" sz="1050" dirty="0" err="1">
                          <a:effectLst/>
                        </a:rPr>
                        <a:t>ლარში</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2025 </a:t>
                      </a:r>
                      <a:r>
                        <a:rPr lang="en-US" sz="1050" dirty="0" err="1">
                          <a:effectLst/>
                        </a:rPr>
                        <a:t>წლის</a:t>
                      </a:r>
                      <a:r>
                        <a:rPr lang="en-US" sz="1050" dirty="0">
                          <a:effectLst/>
                        </a:rPr>
                        <a:t> </a:t>
                      </a:r>
                      <a:r>
                        <a:rPr lang="en-US" sz="1050" dirty="0" err="1">
                          <a:effectLst/>
                        </a:rPr>
                        <a:t>დაფინანსება</a:t>
                      </a:r>
                      <a:r>
                        <a:rPr lang="en-US" sz="1050" dirty="0">
                          <a:effectLst/>
                        </a:rPr>
                        <a:t/>
                      </a:r>
                      <a:br>
                        <a:rPr lang="en-US" sz="1050" dirty="0">
                          <a:effectLst/>
                        </a:rPr>
                      </a:br>
                      <a:r>
                        <a:rPr lang="en-US" sz="1050" dirty="0">
                          <a:effectLst/>
                        </a:rPr>
                        <a:t> </a:t>
                      </a:r>
                      <a:r>
                        <a:rPr lang="en-US" sz="1050" dirty="0" err="1">
                          <a:effectLst/>
                        </a:rPr>
                        <a:t>ათას</a:t>
                      </a:r>
                      <a:r>
                        <a:rPr lang="en-US" sz="1050" dirty="0">
                          <a:effectLst/>
                        </a:rPr>
                        <a:t> </a:t>
                      </a:r>
                      <a:r>
                        <a:rPr lang="en-US" sz="1050" dirty="0" err="1">
                          <a:effectLst/>
                        </a:rPr>
                        <a:t>ლარში</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2026 </a:t>
                      </a:r>
                      <a:r>
                        <a:rPr lang="en-US" sz="1050" dirty="0" err="1">
                          <a:effectLst/>
                        </a:rPr>
                        <a:t>წლის</a:t>
                      </a:r>
                      <a:r>
                        <a:rPr lang="en-US" sz="1050" dirty="0">
                          <a:effectLst/>
                        </a:rPr>
                        <a:t> </a:t>
                      </a:r>
                      <a:r>
                        <a:rPr lang="en-US" sz="1050" dirty="0" err="1">
                          <a:effectLst/>
                        </a:rPr>
                        <a:t>დაფინანსება</a:t>
                      </a:r>
                      <a:r>
                        <a:rPr lang="en-US" sz="1050" dirty="0">
                          <a:effectLst/>
                        </a:rPr>
                        <a:t/>
                      </a:r>
                      <a:br>
                        <a:rPr lang="en-US" sz="1050" dirty="0">
                          <a:effectLst/>
                        </a:rPr>
                      </a:br>
                      <a:r>
                        <a:rPr lang="en-US" sz="1050" dirty="0">
                          <a:effectLst/>
                        </a:rPr>
                        <a:t> </a:t>
                      </a:r>
                      <a:r>
                        <a:rPr lang="en-US" sz="1050" dirty="0" err="1">
                          <a:effectLst/>
                        </a:rPr>
                        <a:t>ათას</a:t>
                      </a:r>
                      <a:r>
                        <a:rPr lang="en-US" sz="1050" dirty="0">
                          <a:effectLst/>
                        </a:rPr>
                        <a:t> </a:t>
                      </a:r>
                      <a:r>
                        <a:rPr lang="en-US" sz="1050" dirty="0" err="1">
                          <a:effectLst/>
                        </a:rPr>
                        <a:t>ლარში</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a:effectLst/>
                        </a:rPr>
                        <a:t>2027 წლის დაფინანსება</a:t>
                      </a:r>
                      <a:br>
                        <a:rPr lang="en-US" sz="1050">
                          <a:effectLst/>
                        </a:rPr>
                      </a:br>
                      <a:r>
                        <a:rPr lang="en-US" sz="1050">
                          <a:effectLst/>
                        </a:rPr>
                        <a:t> ათას ლარში</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r>
              <a:tr h="143665">
                <a:tc>
                  <a:txBody>
                    <a:bodyPr/>
                    <a:lstStyle/>
                    <a:p>
                      <a:pPr marL="0" marR="0" algn="ctr">
                        <a:lnSpc>
                          <a:spcPct val="107000"/>
                        </a:lnSpc>
                        <a:spcBef>
                          <a:spcPts val="0"/>
                        </a:spcBef>
                        <a:spcAft>
                          <a:spcPts val="0"/>
                        </a:spcAft>
                      </a:pPr>
                      <a:r>
                        <a:rPr lang="en-US" sz="600" dirty="0">
                          <a:effectLst/>
                        </a:rPr>
                        <a:t>02 03 01 </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ru-RU" sz="1050">
                          <a:effectLst/>
                        </a:rPr>
                        <a:t>          672.0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ru-RU" sz="1050">
                          <a:effectLst/>
                        </a:rPr>
                        <a:t>          672.0   </a:t>
                      </a:r>
                      <a:endParaRPr lang="en-US" sz="105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ru-RU" sz="1050" dirty="0">
                          <a:effectLst/>
                        </a:rPr>
                        <a:t>          692.0   </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ru-RU" sz="1050" dirty="0">
                          <a:effectLst/>
                        </a:rPr>
                        <a:t>          692.0   </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r>
              <a:tr h="411627">
                <a:tc gridSpan="2">
                  <a:txBody>
                    <a:bodyPr/>
                    <a:lstStyle/>
                    <a:p>
                      <a:pPr marL="0" marR="0" algn="ctr">
                        <a:lnSpc>
                          <a:spcPct val="107000"/>
                        </a:lnSpc>
                        <a:spcBef>
                          <a:spcPts val="0"/>
                        </a:spcBef>
                        <a:spcAft>
                          <a:spcPts val="0"/>
                        </a:spcAft>
                      </a:pPr>
                      <a:r>
                        <a:rPr lang="en-US" sz="900" dirty="0" err="1">
                          <a:effectLst/>
                        </a:rPr>
                        <a:t>პროგრამის</a:t>
                      </a:r>
                      <a:r>
                        <a:rPr lang="en-US" sz="900" dirty="0">
                          <a:effectLst/>
                        </a:rPr>
                        <a:t> </a:t>
                      </a:r>
                      <a:r>
                        <a:rPr lang="en-US" sz="900" dirty="0" err="1">
                          <a:effectLst/>
                        </a:rPr>
                        <a:t>განმახორციელებელი</a:t>
                      </a:r>
                      <a:r>
                        <a:rPr lang="en-US" sz="900" dirty="0">
                          <a:effectLst/>
                        </a:rPr>
                        <a:t> </a:t>
                      </a:r>
                      <a:r>
                        <a:rPr lang="en-US" sz="900" dirty="0" err="1">
                          <a:effectLst/>
                        </a:rPr>
                        <a:t>სამსახური</a:t>
                      </a:r>
                      <a:endParaRPr lang="en-US" sz="9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5">
                  <a:txBody>
                    <a:bodyPr/>
                    <a:lstStyle/>
                    <a:p>
                      <a:pPr marL="0" marR="0">
                        <a:lnSpc>
                          <a:spcPct val="107000"/>
                        </a:lnSpc>
                        <a:spcBef>
                          <a:spcPts val="0"/>
                        </a:spcBef>
                        <a:spcAft>
                          <a:spcPts val="0"/>
                        </a:spcAft>
                      </a:pPr>
                      <a:r>
                        <a:rPr lang="ru-RU" sz="1050" dirty="0">
                          <a:effectLst/>
                        </a:rPr>
                        <a:t>საფინანსო სამსახური;</a:t>
                      </a:r>
                      <a:br>
                        <a:rPr lang="ru-RU" sz="1050" dirty="0">
                          <a:effectLst/>
                        </a:rPr>
                      </a:br>
                      <a:r>
                        <a:rPr lang="ru-RU" sz="1050" dirty="0">
                          <a:effectLst/>
                        </a:rPr>
                        <a:t>ა(ა)იპ „ამბროლაურის მუნიციპალიტეტის დასუფთავების და კეთილმოწყობის სამსახური</a:t>
                      </a:r>
                      <a:r>
                        <a:rPr lang="ka-GE" sz="1050" dirty="0">
                          <a:effectLst/>
                        </a:rPr>
                        <a:t>“</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86387">
                <a:tc gridSpan="2">
                  <a:txBody>
                    <a:bodyPr/>
                    <a:lstStyle/>
                    <a:p>
                      <a:pPr marL="0" marR="0" algn="ctr">
                        <a:lnSpc>
                          <a:spcPct val="107000"/>
                        </a:lnSpc>
                        <a:spcBef>
                          <a:spcPts val="0"/>
                        </a:spcBef>
                        <a:spcAft>
                          <a:spcPts val="0"/>
                        </a:spcAft>
                      </a:pPr>
                      <a:r>
                        <a:rPr lang="en-US" sz="800" dirty="0" err="1">
                          <a:effectLst/>
                        </a:rPr>
                        <a:t>პროგრამის</a:t>
                      </a:r>
                      <a:r>
                        <a:rPr lang="en-US" sz="800" dirty="0">
                          <a:effectLst/>
                        </a:rPr>
                        <a:t> </a:t>
                      </a:r>
                      <a:r>
                        <a:rPr lang="en-US" sz="800" dirty="0" err="1">
                          <a:effectLst/>
                        </a:rPr>
                        <a:t>აღწერა</a:t>
                      </a:r>
                      <a:r>
                        <a:rPr lang="en-US" sz="800" dirty="0">
                          <a:effectLst/>
                        </a:rPr>
                        <a:t> </a:t>
                      </a:r>
                      <a:endParaRPr lang="en-US" sz="8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5">
                  <a:txBody>
                    <a:bodyPr/>
                    <a:lstStyle/>
                    <a:p>
                      <a:pPr marL="0" marR="0">
                        <a:lnSpc>
                          <a:spcPct val="107000"/>
                        </a:lnSpc>
                        <a:spcBef>
                          <a:spcPts val="0"/>
                        </a:spcBef>
                        <a:spcAft>
                          <a:spcPts val="1200"/>
                        </a:spcAft>
                      </a:pPr>
                      <a:r>
                        <a:rPr lang="ru-RU" sz="1050" dirty="0">
                          <a:effectLst/>
                        </a:rPr>
                        <a:t>დღეის მდგომარეობით მუნიციპალიტეტის ტერიტორიაზე გარე განათების ქსელი ფუნქციონირებს ქ. ამბროლაურში და </a:t>
                      </a:r>
                      <a:r>
                        <a:rPr lang="ka-GE" sz="1050" dirty="0">
                          <a:effectLst/>
                        </a:rPr>
                        <a:t>68</a:t>
                      </a:r>
                      <a:r>
                        <a:rPr lang="ru-RU" sz="1050" dirty="0">
                          <a:effectLst/>
                        </a:rPr>
                        <a:t> სოფელში. ქვეპროგრამის ფარგლებში ხორციელდება მუნიციპალიტეტის ტერიტორიაზე განთავსებული </a:t>
                      </a:r>
                      <a:r>
                        <a:rPr lang="ka-GE" sz="1050" dirty="0">
                          <a:effectLst/>
                        </a:rPr>
                        <a:t>6220</a:t>
                      </a:r>
                      <a:r>
                        <a:rPr lang="ru-RU" sz="1050" dirty="0">
                          <a:effectLst/>
                        </a:rPr>
                        <a:t> სანათი წერტილის მოვლა-პატრონობა, მათ შორის</a:t>
                      </a:r>
                      <a:r>
                        <a:rPr lang="ka-GE" sz="1050" dirty="0">
                          <a:effectLst/>
                        </a:rPr>
                        <a:t>,</a:t>
                      </a:r>
                      <a:r>
                        <a:rPr lang="ru-RU" sz="1050" dirty="0">
                          <a:effectLst/>
                        </a:rPr>
                        <a:t> ქ. ამბროლაურში 1</a:t>
                      </a:r>
                      <a:r>
                        <a:rPr lang="ka-GE" sz="1050" dirty="0">
                          <a:effectLst/>
                        </a:rPr>
                        <a:t>1</a:t>
                      </a:r>
                      <a:r>
                        <a:rPr lang="en-US" sz="1050" dirty="0">
                          <a:effectLst/>
                        </a:rPr>
                        <a:t>90</a:t>
                      </a:r>
                      <a:r>
                        <a:rPr lang="ru-RU" sz="1050" dirty="0">
                          <a:effectLst/>
                        </a:rPr>
                        <a:t> და სოფლებში  5030  წერტილი.</a:t>
                      </a:r>
                      <a:br>
                        <a:rPr lang="ru-RU" sz="1050" dirty="0">
                          <a:effectLst/>
                        </a:rPr>
                      </a:br>
                      <a:r>
                        <a:rPr lang="ru-RU" sz="1050" dirty="0">
                          <a:effectLst/>
                        </a:rPr>
                        <a:t>გარე განათების ქსელის ექპლოტაციის პროგრამა შედგება 2 ქვეპროგრამისაგან:</a:t>
                      </a:r>
                      <a:br>
                        <a:rPr lang="ru-RU" sz="1050" dirty="0">
                          <a:effectLst/>
                        </a:rPr>
                      </a:br>
                      <a:r>
                        <a:rPr lang="ru-RU" sz="1050" dirty="0">
                          <a:effectLst/>
                        </a:rPr>
                        <a:t>- გარე განათების ქსელი</a:t>
                      </a:r>
                      <a:r>
                        <a:rPr lang="ka-GE" sz="1050" dirty="0">
                          <a:effectLst/>
                        </a:rPr>
                        <a:t>ს</a:t>
                      </a:r>
                      <a:r>
                        <a:rPr lang="ru-RU" sz="1050" dirty="0">
                          <a:effectLst/>
                        </a:rPr>
                        <a:t> მოხმარებული ელექტროენერგიის ხარჯის ანაზღაურება;</a:t>
                      </a:r>
                      <a:br>
                        <a:rPr lang="ru-RU" sz="1050" dirty="0">
                          <a:effectLst/>
                        </a:rPr>
                      </a:br>
                      <a:r>
                        <a:rPr lang="ru-RU" sz="1050" dirty="0">
                          <a:effectLst/>
                        </a:rPr>
                        <a:t>- გარე განთების ქსელის მოვლა-პატრონობა;</a:t>
                      </a:r>
                      <a:br>
                        <a:rPr lang="ru-RU" sz="1050" dirty="0">
                          <a:effectLst/>
                        </a:rPr>
                      </a:br>
                      <a:r>
                        <a:rPr lang="ru-RU" sz="1050" dirty="0">
                          <a:effectLst/>
                        </a:rPr>
                        <a:t>გარე განათების ქსელის მოხმარებული ელექტროენერგიის ხარჯის ანაზღაურების ქვეპროგ</a:t>
                      </a:r>
                      <a:r>
                        <a:rPr lang="ka-GE" sz="1050" dirty="0">
                          <a:effectLst/>
                        </a:rPr>
                        <a:t>რ</a:t>
                      </a:r>
                      <a:r>
                        <a:rPr lang="ru-RU" sz="1050" dirty="0">
                          <a:effectLst/>
                        </a:rPr>
                        <a:t>ამ</a:t>
                      </a:r>
                      <a:r>
                        <a:rPr lang="ka-GE" sz="1050" dirty="0">
                          <a:effectLst/>
                        </a:rPr>
                        <a:t>ი</a:t>
                      </a:r>
                      <a:r>
                        <a:rPr lang="ru-RU" sz="1050" dirty="0">
                          <a:effectLst/>
                        </a:rPr>
                        <a:t>სათვის გათვალისწინებული ასიგნებები ხმარდება ამბროლაურის მ</a:t>
                      </a:r>
                      <a:r>
                        <a:rPr lang="ka-GE" sz="1050" dirty="0">
                          <a:effectLst/>
                        </a:rPr>
                        <a:t>უ</a:t>
                      </a:r>
                      <a:r>
                        <a:rPr lang="ru-RU" sz="1050" dirty="0">
                          <a:effectLst/>
                        </a:rPr>
                        <a:t>ნიციპალიტეტის ტერიტორიაზე არსებული მუნიციპალიტეტის ბალანსზე არსებული განათების წერტილების </a:t>
                      </a:r>
                      <a:r>
                        <a:rPr lang="en-US" sz="1050" dirty="0">
                          <a:effectLst/>
                        </a:rPr>
                        <a:t>(5850</a:t>
                      </a:r>
                      <a:r>
                        <a:rPr lang="ru-RU" sz="1050" dirty="0">
                          <a:effectLst/>
                        </a:rPr>
                        <a:t> სანათი</a:t>
                      </a:r>
                      <a:r>
                        <a:rPr lang="en-US" sz="1050" dirty="0">
                          <a:effectLst/>
                        </a:rPr>
                        <a:t>)</a:t>
                      </a:r>
                      <a:r>
                        <a:rPr lang="ru-RU" sz="1050" dirty="0">
                          <a:effectLst/>
                        </a:rPr>
                        <a:t> წერტილის მიერ მოხმარებული ელექტროენერგიის ხარჯების ანაზღაურებას.</a:t>
                      </a:r>
                      <a:br>
                        <a:rPr lang="ru-RU" sz="1050" dirty="0">
                          <a:effectLst/>
                        </a:rPr>
                      </a:br>
                      <a:r>
                        <a:rPr lang="ru-RU" sz="1050" dirty="0">
                          <a:effectLst/>
                        </a:rPr>
                        <a:t>გარე განთების ქსელის მოვლა-პატრონობის ქვეპროგრამის ფარგლებში მუნიციპალიტეტის ტერიტორიაზე არსებული გარე განათების ქსელის გამართული ფუნქციონირებისათვის ხორციელდება მისი პერიოდული შეკეთება, რომელიც მოიცავს:</a:t>
                      </a:r>
                      <a:br>
                        <a:rPr lang="ru-RU" sz="1050" dirty="0">
                          <a:effectLst/>
                        </a:rPr>
                      </a:br>
                      <a:r>
                        <a:rPr lang="ru-RU" sz="1050" dirty="0">
                          <a:effectLst/>
                        </a:rPr>
                        <a:t> - მუნიციპალიტეტის ტერიტორიაზე არსებულ ქსელში მწყობრიდან გამოსული ნათურების გამოცვლას;</a:t>
                      </a:r>
                      <a:br>
                        <a:rPr lang="ru-RU" sz="1050" dirty="0">
                          <a:effectLst/>
                        </a:rPr>
                      </a:br>
                      <a:r>
                        <a:rPr lang="ru-RU" sz="1050" dirty="0">
                          <a:effectLst/>
                        </a:rPr>
                        <a:t> - ამორტიზებული და დაზიანებული განათების ბოძების შეკეთება, ახლით ჩანაცვლებას;</a:t>
                      </a:r>
                      <a:br>
                        <a:rPr lang="ru-RU" sz="1050" dirty="0">
                          <a:effectLst/>
                        </a:rPr>
                      </a:br>
                      <a:r>
                        <a:rPr lang="ru-RU" sz="1050" dirty="0">
                          <a:effectLst/>
                        </a:rPr>
                        <a:t> - დაზიანებული სადენების აღდგენა, შეკეთებას.</a:t>
                      </a: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24466">
                <a:tc gridSpan="2">
                  <a:txBody>
                    <a:bodyPr/>
                    <a:lstStyle/>
                    <a:p>
                      <a:pPr marL="0" marR="0" algn="ctr">
                        <a:lnSpc>
                          <a:spcPct val="107000"/>
                        </a:lnSpc>
                        <a:spcBef>
                          <a:spcPts val="0"/>
                        </a:spcBef>
                        <a:spcAft>
                          <a:spcPts val="0"/>
                        </a:spcAft>
                      </a:pPr>
                      <a:r>
                        <a:rPr lang="en-US" sz="800" dirty="0" err="1">
                          <a:effectLst/>
                        </a:rPr>
                        <a:t>პროგრამის</a:t>
                      </a:r>
                      <a:r>
                        <a:rPr lang="en-US" sz="800" dirty="0">
                          <a:effectLst/>
                        </a:rPr>
                        <a:t> </a:t>
                      </a:r>
                      <a:r>
                        <a:rPr lang="en-US" sz="800" dirty="0" err="1">
                          <a:effectLst/>
                        </a:rPr>
                        <a:t>მიზანი</a:t>
                      </a:r>
                      <a:r>
                        <a:rPr lang="en-US" sz="800" dirty="0">
                          <a:effectLst/>
                        </a:rPr>
                        <a:t> </a:t>
                      </a:r>
                      <a:r>
                        <a:rPr lang="en-US" sz="800" dirty="0" err="1">
                          <a:effectLst/>
                        </a:rPr>
                        <a:t>და</a:t>
                      </a:r>
                      <a:r>
                        <a:rPr lang="en-US" sz="800" dirty="0">
                          <a:effectLst/>
                        </a:rPr>
                        <a:t> </a:t>
                      </a:r>
                      <a:r>
                        <a:rPr lang="en-US" sz="800" dirty="0" err="1">
                          <a:effectLst/>
                        </a:rPr>
                        <a:t>მოსალოდნელი</a:t>
                      </a:r>
                      <a:r>
                        <a:rPr lang="en-US" sz="800" dirty="0">
                          <a:effectLst/>
                        </a:rPr>
                        <a:t> </a:t>
                      </a:r>
                      <a:r>
                        <a:rPr lang="en-US" sz="800" dirty="0" err="1">
                          <a:effectLst/>
                        </a:rPr>
                        <a:t>შედეგი</a:t>
                      </a:r>
                      <a:endParaRPr lang="en-US" sz="8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5">
                  <a:txBody>
                    <a:bodyPr/>
                    <a:lstStyle/>
                    <a:p>
                      <a:pPr marL="0" marR="0">
                        <a:lnSpc>
                          <a:spcPct val="107000"/>
                        </a:lnSpc>
                        <a:spcBef>
                          <a:spcPts val="0"/>
                        </a:spcBef>
                        <a:spcAft>
                          <a:spcPts val="0"/>
                        </a:spcAft>
                      </a:pPr>
                      <a:r>
                        <a:rPr lang="ru-RU" sz="1050" dirty="0">
                          <a:effectLst/>
                        </a:rPr>
                        <a:t>ღამის საათებში ამბროლაურის მუნიციპალიტეტის მოსახლეობისთვის უსაფრთხო და კომფორტული გადაადგილების უზრუნველყოფა;</a:t>
                      </a:r>
                      <a:br>
                        <a:rPr lang="ru-RU" sz="1050" dirty="0">
                          <a:effectLst/>
                        </a:rPr>
                      </a:br>
                      <a:r>
                        <a:rPr lang="ru-RU" sz="1050" dirty="0">
                          <a:effectLst/>
                        </a:rPr>
                        <a:t>გარე განათების სისტემის გამართული ფუნქციონირება;</a:t>
                      </a:r>
                      <a:br>
                        <a:rPr lang="ru-RU" sz="1050" dirty="0">
                          <a:effectLst/>
                        </a:rPr>
                      </a:br>
                      <a:endParaRPr lang="en-US" sz="105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584679731"/>
              </p:ext>
            </p:extLst>
          </p:nvPr>
        </p:nvGraphicFramePr>
        <p:xfrm>
          <a:off x="80511" y="4279878"/>
          <a:ext cx="12111489" cy="2483231"/>
        </p:xfrm>
        <a:graphic>
          <a:graphicData uri="http://schemas.openxmlformats.org/drawingml/2006/table">
            <a:tbl>
              <a:tblPr firstRow="1" firstCol="1" bandRow="1">
                <a:tableStyleId>{5C22544A-7EE6-4342-B048-85BDC9FD1C3A}</a:tableStyleId>
              </a:tblPr>
              <a:tblGrid>
                <a:gridCol w="678244"/>
                <a:gridCol w="1487290"/>
                <a:gridCol w="1581761"/>
                <a:gridCol w="2388385"/>
                <a:gridCol w="1123946"/>
                <a:gridCol w="1615673"/>
                <a:gridCol w="1615673"/>
                <a:gridCol w="1620517"/>
              </a:tblGrid>
              <a:tr h="657225">
                <a:tc>
                  <a:txBody>
                    <a:bodyPr/>
                    <a:lstStyle/>
                    <a:p>
                      <a:pPr marL="0" marR="0" algn="ctr">
                        <a:lnSpc>
                          <a:spcPct val="107000"/>
                        </a:lnSpc>
                        <a:spcBef>
                          <a:spcPts val="0"/>
                        </a:spcBef>
                        <a:spcAft>
                          <a:spcPts val="0"/>
                        </a:spcAft>
                      </a:pPr>
                      <a:r>
                        <a:rPr lang="en-US" sz="800" dirty="0">
                          <a:effectLst/>
                        </a:rPr>
                        <a:t>#</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dirty="0" err="1">
                          <a:effectLst/>
                        </a:rPr>
                        <a:t>მოსალოდნელი</a:t>
                      </a:r>
                      <a:r>
                        <a:rPr lang="en-US" sz="800" dirty="0">
                          <a:effectLst/>
                        </a:rPr>
                        <a:t> </a:t>
                      </a:r>
                      <a:r>
                        <a:rPr lang="en-US" sz="800" dirty="0" err="1">
                          <a:effectLst/>
                        </a:rPr>
                        <a:t>შედეგის</a:t>
                      </a:r>
                      <a:r>
                        <a:rPr lang="en-US" sz="800" dirty="0">
                          <a:effectLst/>
                        </a:rPr>
                        <a:t> </a:t>
                      </a:r>
                      <a:r>
                        <a:rPr lang="en-US" sz="800" dirty="0" err="1">
                          <a:effectLst/>
                        </a:rPr>
                        <a:t>შეფასების</a:t>
                      </a:r>
                      <a:r>
                        <a:rPr lang="en-US" sz="800" dirty="0">
                          <a:effectLst/>
                        </a:rPr>
                        <a:t> </a:t>
                      </a:r>
                      <a:r>
                        <a:rPr lang="en-US" sz="800" dirty="0" err="1">
                          <a:effectLst/>
                        </a:rPr>
                        <a:t>ინდიკატორი</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ინდიკატორის საბაზისო მაჩვენებელი</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dirty="0" err="1">
                          <a:effectLst/>
                        </a:rPr>
                        <a:t>ინდიკატორის</a:t>
                      </a:r>
                      <a:r>
                        <a:rPr lang="en-US" sz="800" dirty="0">
                          <a:effectLst/>
                        </a:rPr>
                        <a:t> </a:t>
                      </a:r>
                      <a:r>
                        <a:rPr lang="en-US" sz="800" dirty="0" err="1">
                          <a:effectLst/>
                        </a:rPr>
                        <a:t>მიზნობრივი</a:t>
                      </a:r>
                      <a:r>
                        <a:rPr lang="en-US" sz="800" dirty="0">
                          <a:effectLst/>
                        </a:rPr>
                        <a:t> </a:t>
                      </a:r>
                      <a:r>
                        <a:rPr lang="en-US" sz="800" dirty="0" err="1">
                          <a:effectLst/>
                        </a:rPr>
                        <a:t>მაჩვენებელი</a:t>
                      </a:r>
                      <a:r>
                        <a:rPr lang="en-US" sz="800" dirty="0">
                          <a:effectLst/>
                        </a:rPr>
                        <a:t> 2024 </a:t>
                      </a:r>
                      <a:r>
                        <a:rPr lang="en-US" sz="800" dirty="0" err="1">
                          <a:effectLst/>
                        </a:rPr>
                        <a:t>წელს</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dirty="0" err="1">
                          <a:effectLst/>
                        </a:rPr>
                        <a:t>ცდომილების</a:t>
                      </a:r>
                      <a:r>
                        <a:rPr lang="en-US" sz="800" dirty="0">
                          <a:effectLst/>
                        </a:rPr>
                        <a:t> </a:t>
                      </a:r>
                      <a:r>
                        <a:rPr lang="en-US" sz="800" dirty="0" err="1">
                          <a:effectLst/>
                        </a:rPr>
                        <a:t>ალბათობა</a:t>
                      </a:r>
                      <a:r>
                        <a:rPr lang="en-US" sz="800" dirty="0">
                          <a:effectLst/>
                        </a:rPr>
                        <a:t> (%/</a:t>
                      </a:r>
                      <a:r>
                        <a:rPr lang="en-US" sz="800" dirty="0" err="1">
                          <a:effectLst/>
                        </a:rPr>
                        <a:t>აღწერა</a:t>
                      </a:r>
                      <a:r>
                        <a:rPr lang="en-US" sz="800" dirty="0">
                          <a:effectLst/>
                        </a:rPr>
                        <a:t>)</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ინდიკატორის მიზნობრივი მაჩვენებელი 2025 წელს</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ინდიკატორის მიზნობრივი მაჩვენებელი 2026 წელს</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ინდიკატორის მიზნობრივი მაჩვენებელი 2027 წელს</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r>
              <a:tr h="343535">
                <a:tc>
                  <a:txBody>
                    <a:bodyPr/>
                    <a:lstStyle/>
                    <a:p>
                      <a:pPr marL="0" marR="0" algn="ctr">
                        <a:lnSpc>
                          <a:spcPct val="107000"/>
                        </a:lnSpc>
                        <a:spcBef>
                          <a:spcPts val="0"/>
                        </a:spcBef>
                        <a:spcAft>
                          <a:spcPts val="0"/>
                        </a:spcAft>
                      </a:pPr>
                      <a:r>
                        <a:rPr lang="en-US" sz="800">
                          <a:effectLst/>
                        </a:rPr>
                        <a:t>1</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ru-RU" sz="800">
                          <a:effectLst/>
                        </a:rPr>
                        <a:t>გარე განათების წერტების რაოდენობა, რომელთა მოვლა-პატრონობა ხორციელდება პროგრამის ფარგლებში</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ka-GE" sz="800">
                          <a:effectLst/>
                        </a:rPr>
                        <a:t>6220</a:t>
                      </a:r>
                      <a:r>
                        <a:rPr lang="ru-RU" sz="800">
                          <a:effectLst/>
                        </a:rPr>
                        <a:t> ერთეული</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800" dirty="0">
                          <a:effectLst/>
                        </a:rPr>
                        <a:t> </a:t>
                      </a:r>
                      <a:r>
                        <a:rPr lang="ru-RU" sz="800" dirty="0">
                          <a:effectLst/>
                        </a:rPr>
                        <a:t>მიმდინარე ეტაპზე ხორციელდება ყველა არსებული </a:t>
                      </a:r>
                      <a:r>
                        <a:rPr lang="ka-GE" sz="800" dirty="0">
                          <a:effectLst/>
                        </a:rPr>
                        <a:t>6220 </a:t>
                      </a:r>
                      <a:r>
                        <a:rPr lang="ru-RU" sz="800" dirty="0">
                          <a:effectLst/>
                        </a:rPr>
                        <a:t>ერთეული სანათი წერტილების მოვლა-პატრონობა. პროგრამის მიზნობრივი მაჩვენებული არის მუნიციპალიტეტის ბალანსზე არსებული ყველა (მ.შ. გაზრდილი) სანათი წერტილის მოვლა-პატრონობა (ელექტროენერგიის ხარჯების ანაზღაურება) </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800" dirty="0">
                          <a:effectLst/>
                        </a:rPr>
                        <a:t>10%</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განხორციელდება საბაზისე მაჩვენებლით გათვალისწინებული რაოდენობის სანათი წერტილების მოვლა-პატრონობა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განხორციელდება საბაზისე მაჩვენებლით გათვალისწინებული რაოდენობის სანათი წერტილების მოვლა-პატრონობა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განხორციელდება საბაზისე მაჩვენებლით გათვალისწინებული რაოდენობის სანათი წერტილების მოვლა-პატრონობა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r>
              <a:tr h="560705">
                <a:tc>
                  <a:txBody>
                    <a:bodyPr/>
                    <a:lstStyle/>
                    <a:p>
                      <a:pPr marL="0" marR="0" algn="ctr">
                        <a:lnSpc>
                          <a:spcPct val="107000"/>
                        </a:lnSpc>
                        <a:spcBef>
                          <a:spcPts val="0"/>
                        </a:spcBef>
                        <a:spcAft>
                          <a:spcPts val="0"/>
                        </a:spcAft>
                      </a:pPr>
                      <a:r>
                        <a:rPr lang="en-US" sz="800">
                          <a:effectLst/>
                        </a:rPr>
                        <a:t>2</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ru-RU" sz="800">
                          <a:effectLst/>
                        </a:rPr>
                        <a:t>შეკეთებული (გამოცვლილი) სანათი წერტილების რაოდენობა, განათების ბოძების რაოდენობა  და სადენების სიგრძე</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ru-RU" sz="800">
                          <a:effectLst/>
                        </a:rPr>
                        <a:t>საშუალოდ, წლის განმავლობაში ხორციელდება </a:t>
                      </a:r>
                      <a:r>
                        <a:rPr lang="ka-GE" sz="800">
                          <a:effectLst/>
                        </a:rPr>
                        <a:t>3000</a:t>
                      </a:r>
                      <a:r>
                        <a:rPr lang="ru-RU" sz="800">
                          <a:effectLst/>
                        </a:rPr>
                        <a:t> ერთეული სანათი წერტილის, </a:t>
                      </a:r>
                      <a:r>
                        <a:rPr lang="ka-GE" sz="800">
                          <a:effectLst/>
                        </a:rPr>
                        <a:t>50</a:t>
                      </a:r>
                      <a:r>
                        <a:rPr lang="ru-RU" sz="800">
                          <a:effectLst/>
                        </a:rPr>
                        <a:t> ერთეული განათების ბოძის და </a:t>
                      </a:r>
                      <a:r>
                        <a:rPr lang="ka-GE" sz="800">
                          <a:effectLst/>
                        </a:rPr>
                        <a:t>4</a:t>
                      </a:r>
                      <a:r>
                        <a:rPr lang="ru-RU" sz="800">
                          <a:effectLst/>
                        </a:rPr>
                        <a:t>500 გრძივი მეტრი სადენის შეკეთება (გამოცვლა)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ru-RU" sz="800">
                          <a:effectLst/>
                        </a:rPr>
                        <a:t>202</a:t>
                      </a:r>
                      <a:r>
                        <a:rPr lang="ka-GE" sz="800">
                          <a:effectLst/>
                        </a:rPr>
                        <a:t>4</a:t>
                      </a:r>
                      <a:r>
                        <a:rPr lang="ru-RU" sz="800">
                          <a:effectLst/>
                        </a:rPr>
                        <a:t> წე</a:t>
                      </a:r>
                      <a:r>
                        <a:rPr lang="ka-GE" sz="800">
                          <a:effectLst/>
                        </a:rPr>
                        <a:t>ლს</a:t>
                      </a:r>
                      <a:r>
                        <a:rPr lang="ru-RU" sz="800">
                          <a:effectLst/>
                        </a:rPr>
                        <a:t> ასევე გაგრძელდება გარე განათების დაზანებული ინფრასტრუქტურის შეკეთება. </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800">
                          <a:effectLst/>
                        </a:rPr>
                        <a:t>10%</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არანაკლებ საბაზისო მაჩვენებლის მოცულობის სამუშაოების შესრულება.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a:effectLst/>
                        </a:rPr>
                        <a:t>არანაკლებ საბაზისო მაჩვენებლის მოცულობის სამუშაოების შესრულება.</a:t>
                      </a:r>
                      <a:endParaRPr lang="en-US" sz="120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800" dirty="0" err="1">
                          <a:effectLst/>
                        </a:rPr>
                        <a:t>არანაკლებ</a:t>
                      </a:r>
                      <a:r>
                        <a:rPr lang="en-US" sz="800" dirty="0">
                          <a:effectLst/>
                        </a:rPr>
                        <a:t> </a:t>
                      </a:r>
                      <a:r>
                        <a:rPr lang="en-US" sz="800" dirty="0" err="1">
                          <a:effectLst/>
                        </a:rPr>
                        <a:t>საბაზისო</a:t>
                      </a:r>
                      <a:r>
                        <a:rPr lang="en-US" sz="800" dirty="0">
                          <a:effectLst/>
                        </a:rPr>
                        <a:t> </a:t>
                      </a:r>
                      <a:r>
                        <a:rPr lang="en-US" sz="800" dirty="0" err="1">
                          <a:effectLst/>
                        </a:rPr>
                        <a:t>მაჩვენებლის</a:t>
                      </a:r>
                      <a:r>
                        <a:rPr lang="en-US" sz="800" dirty="0">
                          <a:effectLst/>
                        </a:rPr>
                        <a:t> </a:t>
                      </a:r>
                      <a:r>
                        <a:rPr lang="en-US" sz="800" dirty="0" err="1">
                          <a:effectLst/>
                        </a:rPr>
                        <a:t>მოცულობის</a:t>
                      </a:r>
                      <a:r>
                        <a:rPr lang="en-US" sz="800" dirty="0">
                          <a:effectLst/>
                        </a:rPr>
                        <a:t> </a:t>
                      </a:r>
                      <a:r>
                        <a:rPr lang="en-US" sz="800" dirty="0" err="1">
                          <a:effectLst/>
                        </a:rPr>
                        <a:t>სამუშაოების</a:t>
                      </a:r>
                      <a:r>
                        <a:rPr lang="en-US" sz="800" dirty="0">
                          <a:effectLst/>
                        </a:rPr>
                        <a:t> </a:t>
                      </a:r>
                      <a:r>
                        <a:rPr lang="en-US" sz="800" dirty="0" err="1">
                          <a:effectLst/>
                        </a:rPr>
                        <a:t>შესრულება</a:t>
                      </a:r>
                      <a:r>
                        <a:rPr lang="en-US" sz="800" dirty="0">
                          <a:effectLst/>
                        </a:rPr>
                        <a:t>.</a:t>
                      </a:r>
                      <a:endParaRPr lang="en-US" sz="1200" dirty="0">
                        <a:effectLst/>
                        <a:latin typeface="AcadNusx" pitchFamily="2"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10552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4125</Words>
  <Application>Microsoft Office PowerPoint</Application>
  <PresentationFormat>Widescreen</PresentationFormat>
  <Paragraphs>1208</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AcadNusx</vt:lpstr>
      <vt:lpstr>Arial</vt:lpstr>
      <vt:lpstr>Arial Cyr</vt:lpstr>
      <vt:lpstr>Arial Cyr</vt:lpstr>
      <vt:lpstr>Calibri</vt:lpstr>
      <vt:lpstr>Calibri Light</vt:lpstr>
      <vt:lpstr>Sylfaen</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Bezhan Kobakhidze</dc:creator>
  <cp:lastModifiedBy>Bezhan Kobakhidze</cp:lastModifiedBy>
  <cp:revision>18</cp:revision>
  <dcterms:created xsi:type="dcterms:W3CDTF">2023-10-17T13:46:45Z</dcterms:created>
  <dcterms:modified xsi:type="dcterms:W3CDTF">2023-10-18T06:34:47Z</dcterms:modified>
</cp:coreProperties>
</file>