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954252" cy="242837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ka-G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„მარნეულის </a:t>
            </a:r>
            <a:r>
              <a:rPr lang="ka-G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მუნიციპალიტეტში არსებული სოციალური სერვისების შესახებ სპეციალური საჭიროებების მქონე </a:t>
            </a:r>
            <a:r>
              <a:rPr lang="ka-G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პირთა ინფორმირებულობის </a:t>
            </a:r>
            <a:r>
              <a:rPr lang="ka-G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კამპანია</a:t>
            </a:r>
            <a:r>
              <a:rPr lang="ka-G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’’</a:t>
            </a:r>
          </a:p>
          <a:p>
            <a:pPr marL="0" indent="0">
              <a:buNone/>
            </a:pPr>
            <a:endParaRPr lang="ka-G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ka-GE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a-G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პროექტი </a:t>
            </a:r>
            <a:r>
              <a:rPr lang="ka-G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ხორციელდება მარნეულის მუნიციპალიტეტის მერიის მიერ, ევროპის საბჭოს ფინანსური მხარდაჭერით. </a:t>
            </a:r>
          </a:p>
          <a:p>
            <a:endParaRPr lang="ka-G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436371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tamar.kiparoidze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689684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tamar.kiparoidze\Desktop\1433258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46" y="2885574"/>
            <a:ext cx="4860925" cy="38862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3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6416040" cy="30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spcBef>
                <a:spcPts val="800"/>
              </a:spcBef>
            </a:pPr>
            <a:r>
              <a:rPr lang="ka-GE" sz="1100" b="1" cap="none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ka-GE" sz="1100" b="1" cap="none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ka-GE" sz="1100" b="1" cap="none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ka-GE" sz="1100" b="1" cap="none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ka-GE" sz="1100" b="1" cap="none" dirty="0" smtClean="0">
                <a:solidFill>
                  <a:srgbClr val="000000"/>
                </a:solidFill>
                <a:ea typeface="+mn-ea"/>
                <a:cs typeface="+mn-cs"/>
              </a:rPr>
              <a:t>სოციალური </a:t>
            </a:r>
            <a:r>
              <a:rPr lang="ka-GE" sz="1100" b="1" cap="none" dirty="0">
                <a:solidFill>
                  <a:srgbClr val="000000"/>
                </a:solidFill>
                <a:ea typeface="+mn-ea"/>
                <a:cs typeface="+mn-cs"/>
              </a:rPr>
              <a:t>სერვისების მიღებისთვის მუნიციპალიტეტში წარსადგენი საბუთები</a:t>
            </a:r>
            <a:br>
              <a:rPr lang="ka-GE" sz="1100" b="1" cap="none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001000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ka-GE" dirty="0"/>
          </a:p>
          <a:p>
            <a:r>
              <a:rPr lang="ka-GE" dirty="0"/>
              <a:t>მოქალაქემ (ბენეფიციარმა), მისი ოჯახის სრულწლოვანმა წევრმა ან </a:t>
            </a:r>
            <a:r>
              <a:rPr lang="ka-GE" dirty="0" smtClean="0"/>
              <a:t>შესაბამისად </a:t>
            </a:r>
            <a:r>
              <a:rPr lang="ka-GE" dirty="0"/>
              <a:t>უფლებამოსილმა პირმა, დახმარების მიღების მიზნით, </a:t>
            </a:r>
            <a:r>
              <a:rPr lang="ka-GE" u="sng" dirty="0"/>
              <a:t>მარნეულის მუნიციპალიტეტის მერიაში უნდა წარმოადგინოს:</a:t>
            </a:r>
          </a:p>
          <a:p>
            <a:r>
              <a:rPr lang="ka-GE" dirty="0" smtClean="0"/>
              <a:t>ა) წერილობითი </a:t>
            </a:r>
            <a:r>
              <a:rPr lang="ka-GE" dirty="0"/>
              <a:t>განცხადება მუნიციპალიტეტის მერის სახელზე; </a:t>
            </a:r>
            <a:endParaRPr lang="ka-GE" dirty="0"/>
          </a:p>
          <a:p>
            <a:r>
              <a:rPr lang="ka-GE" dirty="0" smtClean="0"/>
              <a:t>ბ)ბენეფიციარის </a:t>
            </a:r>
            <a:r>
              <a:rPr lang="ka-GE" dirty="0"/>
              <a:t>და განმცხადებლის პირადობის მოწმობის ასლი; </a:t>
            </a:r>
            <a:endParaRPr lang="ka-GE" dirty="0"/>
          </a:p>
          <a:p>
            <a:r>
              <a:rPr lang="ka-GE" dirty="0" smtClean="0"/>
              <a:t>გ) ცნობა </a:t>
            </a:r>
            <a:r>
              <a:rPr lang="ka-GE" dirty="0"/>
              <a:t>ჯანმრთელობის მდგომარეობის შესახებ (ფორმა №100);</a:t>
            </a:r>
          </a:p>
          <a:p>
            <a:r>
              <a:rPr lang="ka-GE" dirty="0" smtClean="0"/>
              <a:t>დ</a:t>
            </a:r>
            <a:r>
              <a:rPr lang="ka-GE" dirty="0"/>
              <a:t>) ხარჯთაღრიცხვის დოკუმენტი ან/და ანგარიშ-ფაქტურა სამედიცინო დაწესებულებიდან;</a:t>
            </a:r>
          </a:p>
          <a:p>
            <a:r>
              <a:rPr lang="ka-GE" dirty="0" smtClean="0"/>
              <a:t>ე) </a:t>
            </a:r>
            <a:r>
              <a:rPr lang="ka-GE" dirty="0" smtClean="0"/>
              <a:t>ანგარიშსწორება </a:t>
            </a:r>
            <a:r>
              <a:rPr lang="ka-GE" dirty="0"/>
              <a:t>განხორციელდება უნაღდო ანგარიშსწორების ფორმით, შესაბამისი დაწესებულების საბანკო ანგარიშზე.</a:t>
            </a:r>
          </a:p>
          <a:p>
            <a:endParaRPr lang="ka-GE" dirty="0" smtClean="0"/>
          </a:p>
          <a:p>
            <a:r>
              <a:rPr lang="ka-GE" dirty="0" smtClean="0"/>
              <a:t>დამატებითი </a:t>
            </a:r>
            <a:r>
              <a:rPr lang="ka-GE" dirty="0"/>
              <a:t>დოკუმენტაციის საჭიროებისას მიმართეთ: მარნეულის მუნიციპალიტე- ტის მერიის ჯანდაცვის, სოციალური უზრუნველყოფის, კულტურის, სპორტის, ბავშვის უფლებების დაცვისა და მხარდაჭერის სამსახურის, ჯანმრთელობის, სოციალური დაცვის, ბავშვის უფლებების დაცვისა და მხარდაჭერის </a:t>
            </a:r>
            <a:r>
              <a:rPr lang="ka-GE" dirty="0" smtClean="0"/>
              <a:t>განყოფილებას</a:t>
            </a:r>
            <a:r>
              <a:rPr lang="ka-GE" dirty="0" smtClean="0"/>
              <a:t>.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dirty="0"/>
              <a:t>საკონტაქტო ინფორმაცია:</a:t>
            </a:r>
          </a:p>
          <a:p>
            <a:r>
              <a:rPr lang="ka-GE" dirty="0"/>
              <a:t>მარნეულის მუნიციპალიტეტის მერია: მის: მარნეული, რუსთაველი ქუჩა №73 ტელ: (0357) 22 33 21 / ელფოსტა: </a:t>
            </a:r>
            <a:r>
              <a:rPr lang="en-US" dirty="0"/>
              <a:t>municipaliteti@marneuli.gov.ge / www.marneuli.gov.ge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21" y="24063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tamar.kiparoidze\Desktop\ketentu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294517"/>
            <a:ext cx="4114799" cy="2438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6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03" y="685800"/>
            <a:ext cx="7520940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2800" dirty="0" smtClean="0"/>
              <a:t>გმადლობთ ყურადღებისთვის 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11" y="0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tamar.kiparoidze\Desktop\შშმ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8580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086600" cy="5029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ka-GE" sz="1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მარნეულის მუნიციპალიტეტის თვითმმართველობის ერთ-ერთი პრიორიტეტი: </a:t>
            </a:r>
            <a:r>
              <a:rPr lang="ka-GE" sz="1100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ჯანმრთელობის </a:t>
            </a:r>
            <a:r>
              <a:rPr lang="ka-GE" sz="1100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დაცვა </a:t>
            </a:r>
            <a:r>
              <a:rPr lang="ka-GE" sz="1100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და </a:t>
            </a:r>
            <a:r>
              <a:rPr lang="ka-GE" sz="1100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სოციალური უზრუნველყოფა</a:t>
            </a:r>
          </a:p>
          <a:p>
            <a:pPr>
              <a:buFont typeface="Wingdings" pitchFamily="2" charset="2"/>
              <a:buChar char="ü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2022  წლის ბიუჯეტი სოციალური მიმართულებით: 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3 000 000 (სამი მილიონი) ლარზე </a:t>
            </a: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მეტი</a:t>
            </a:r>
          </a:p>
          <a:p>
            <a:r>
              <a:rPr lang="ka-GE" sz="1100" u="sng" dirty="0" smtClean="0">
                <a:solidFill>
                  <a:prstClr val="black"/>
                </a:solidFill>
                <a:latin typeface="+mj-lt"/>
              </a:rPr>
              <a:t>სოციალური დახმარების წესით მოსარგებლე მიზნობრივი ჯგუფები: </a:t>
            </a: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შეზღუდული 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შესაძლებლობების მქონე პირთა სოციალური სერვისები; </a:t>
            </a:r>
            <a:endParaRPr lang="ka-GE" sz="1100" dirty="0" smtClean="0">
              <a:solidFill>
                <a:prstClr val="black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სერვისები 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საქართველოს თავისუფლებისა და ტერიტორიული მთლიანობისათვის დაღუპული მეომართა ოჯახებისათვის; </a:t>
            </a:r>
            <a:endParaRPr lang="ka-GE" sz="1100" dirty="0" smtClean="0">
              <a:solidFill>
                <a:prstClr val="black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სტუდენტებისთვის;</a:t>
            </a: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ვეტერანებისთვის; </a:t>
            </a:r>
            <a:endParaRPr lang="ka-GE" sz="1100" dirty="0" smtClean="0">
              <a:solidFill>
                <a:prstClr val="black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ხანდაზმულებისთვის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; </a:t>
            </a:r>
            <a:endParaRPr lang="ka-GE" sz="1100" dirty="0" smtClean="0">
              <a:solidFill>
                <a:prstClr val="black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დედ-მამით 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ობოლ ან/და მზრუნველობა მოკლებული ბავშვებისთვის</a:t>
            </a: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მარტოხელა მშობლის სტატუსის მქონე პირებისთვის; </a:t>
            </a:r>
            <a:endParaRPr lang="ka-GE" sz="1100" dirty="0" smtClean="0">
              <a:solidFill>
                <a:prstClr val="black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სოცი- 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ლური ქულებით შეფასებული მოქალაქეებისთვის, </a:t>
            </a:r>
            <a:endParaRPr lang="ka-GE" sz="1100" dirty="0" smtClean="0">
              <a:solidFill>
                <a:prstClr val="black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ka-GE" sz="1100" dirty="0" smtClean="0">
                <a:solidFill>
                  <a:prstClr val="black"/>
                </a:solidFill>
                <a:latin typeface="+mj-lt"/>
              </a:rPr>
              <a:t>იძულებით </a:t>
            </a:r>
            <a:r>
              <a:rPr lang="ka-GE" sz="1100" dirty="0">
                <a:solidFill>
                  <a:prstClr val="black"/>
                </a:solidFill>
                <a:latin typeface="+mj-lt"/>
              </a:rPr>
              <a:t>გადაადგილე- ბული პირების</a:t>
            </a:r>
            <a:endParaRPr lang="ka-GE" sz="1100" dirty="0" smtClean="0">
              <a:latin typeface="+mj-lt"/>
            </a:endParaRPr>
          </a:p>
          <a:p>
            <a:endParaRPr lang="ka-GE" sz="1100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ka-GE" sz="1100" dirty="0" smtClean="0">
                <a:latin typeface="+mj-lt"/>
              </a:rPr>
              <a:t>მარნეულის </a:t>
            </a:r>
            <a:r>
              <a:rPr lang="ka-GE" sz="1100" dirty="0">
                <a:latin typeface="+mj-lt"/>
              </a:rPr>
              <a:t>მუნიციპალიტეტის მერიის ბაზაზე არსებობს სოციალური და ჯანდაცვის საკითხების განმხილველი </a:t>
            </a:r>
            <a:r>
              <a:rPr lang="ka-GE" sz="1100" dirty="0" smtClean="0">
                <a:latin typeface="+mj-lt"/>
              </a:rPr>
              <a:t>საბჭო.  </a:t>
            </a:r>
          </a:p>
          <a:p>
            <a:pPr>
              <a:buFont typeface="Wingdings" pitchFamily="2" charset="2"/>
              <a:buChar char="ü"/>
            </a:pPr>
            <a:r>
              <a:rPr lang="ka-GE" sz="1100" dirty="0" smtClean="0">
                <a:latin typeface="+mj-lt"/>
              </a:rPr>
              <a:t>შეზღუდული  შესაძლებლობების </a:t>
            </a:r>
            <a:r>
              <a:rPr lang="ka-GE" sz="1100" dirty="0">
                <a:latin typeface="+mj-lt"/>
              </a:rPr>
              <a:t>მქონე პირთა </a:t>
            </a:r>
            <a:r>
              <a:rPr lang="ka-GE" sz="1100" dirty="0" smtClean="0">
                <a:latin typeface="+mj-lt"/>
              </a:rPr>
              <a:t>საბჭო</a:t>
            </a:r>
            <a:r>
              <a:rPr lang="ka-GE" sz="1100" dirty="0">
                <a:latin typeface="+mj-lt"/>
              </a:rPr>
              <a:t>.</a:t>
            </a:r>
            <a:endParaRPr lang="ka-GE" sz="1100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ka-GE" sz="1100" dirty="0" smtClean="0">
                <a:latin typeface="+mj-lt"/>
              </a:rPr>
              <a:t> </a:t>
            </a:r>
            <a:r>
              <a:rPr lang="ka-GE" sz="1100" dirty="0">
                <a:latin typeface="+mj-lt"/>
              </a:rPr>
              <a:t>მარნეულის მუნიციპალიტეტის  მერიის  ჯანდაცვის,  სოციალური  უზრუნველყოფის,  კულ- ტურის, სპორტის, ბავშვის უფლებების დაცვისა და მხარდაჭერის </a:t>
            </a:r>
            <a:r>
              <a:rPr lang="ka-GE" sz="1100" dirty="0" smtClean="0">
                <a:latin typeface="+mj-lt"/>
              </a:rPr>
              <a:t>სამსახური</a:t>
            </a:r>
            <a:endParaRPr lang="ka-GE" sz="1100" dirty="0">
              <a:latin typeface="+mj-lt"/>
            </a:endParaRPr>
          </a:p>
        </p:txBody>
      </p:sp>
      <p:pic>
        <p:nvPicPr>
          <p:cNvPr id="2050" name="Picture 2" descr="C:\Users\tamar.kiparoidze\Desktop\download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75" y="1727200"/>
            <a:ext cx="36195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18903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tamar.kiparoidze\Desktop\375224739_694341352730966_91146231338597954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87" y="4876800"/>
            <a:ext cx="350520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6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105400" cy="457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ka-GE" sz="105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105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ka-GE" sz="105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105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ka-GE" sz="105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105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ka-GE" sz="1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მუნიციპალური </a:t>
            </a:r>
            <a:r>
              <a:rPr lang="ka-GE" sz="1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სერვისები</a:t>
            </a:r>
            <a:br>
              <a:rPr lang="ka-GE" sz="1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en-US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" y="685800"/>
            <a:ext cx="9047747" cy="4419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u="sng" dirty="0" smtClean="0"/>
              <a:t> შეზღუდული </a:t>
            </a:r>
            <a:r>
              <a:rPr lang="ka-GE" u="sng" dirty="0"/>
              <a:t>შესაძლებლობების მქონე პირთა სოციალური </a:t>
            </a:r>
            <a:r>
              <a:rPr lang="ka-GE" u="sng" dirty="0" smtClean="0"/>
              <a:t>სერვისები</a:t>
            </a:r>
            <a:endParaRPr lang="ka-GE" u="sng" dirty="0"/>
          </a:p>
          <a:p>
            <a:r>
              <a:rPr lang="ka-GE" dirty="0"/>
              <a:t>•	</a:t>
            </a:r>
            <a:r>
              <a:rPr lang="ka-GE" dirty="0" smtClean="0"/>
              <a:t>არასრულწლოვან შშმ პირს ერთჯერადად წლის </a:t>
            </a:r>
            <a:r>
              <a:rPr lang="ka-GE" dirty="0"/>
              <a:t>განმავლობაში - 200 </a:t>
            </a:r>
            <a:r>
              <a:rPr lang="ka-GE" dirty="0" smtClean="0"/>
              <a:t>ლარი;</a:t>
            </a:r>
            <a:endParaRPr lang="ka-GE" dirty="0"/>
          </a:p>
          <a:p>
            <a:r>
              <a:rPr lang="ka-GE" dirty="0"/>
              <a:t>•	ომისა და სამხედრო ძალების </a:t>
            </a:r>
            <a:r>
              <a:rPr lang="ka-GE" dirty="0" smtClean="0"/>
              <a:t>შშმ ვეტერანს</a:t>
            </a:r>
            <a:r>
              <a:rPr lang="ka-GE" dirty="0"/>
              <a:t>, </a:t>
            </a:r>
            <a:r>
              <a:rPr lang="ka-GE" dirty="0" smtClean="0"/>
              <a:t> </a:t>
            </a:r>
            <a:r>
              <a:rPr lang="ka-GE" dirty="0"/>
              <a:t>წლის განმავლობაში ერთჯერადი </a:t>
            </a:r>
            <a:r>
              <a:rPr lang="ka-GE" dirty="0" smtClean="0"/>
              <a:t>დახმარება  - 300 ლარი;</a:t>
            </a:r>
            <a:endParaRPr lang="ka-GE" dirty="0"/>
          </a:p>
          <a:p>
            <a:r>
              <a:rPr lang="ka-GE" dirty="0"/>
              <a:t>•	მკვეთრად, მნიშვნელოვნად და ზომიერად შეზღუდული შესაძლებლობის მქონე პირს, ოპერაციის ან/და რეაბილიტაციის ან/და გამოკვლევის ან/ და მკურნალობის ან/და მედიკამენტების შეძენის დაფინანსების მიზნით, დახმარება გაეწევა წარმოდგენილი თანხობრივი ღირებულების 80%-ით, </a:t>
            </a:r>
            <a:r>
              <a:rPr lang="ka-GE" dirty="0" smtClean="0"/>
              <a:t>წლის </a:t>
            </a:r>
            <a:r>
              <a:rPr lang="ka-GE" dirty="0"/>
              <a:t>განმავლობაში არაუმეტეს 1 000 </a:t>
            </a:r>
            <a:r>
              <a:rPr lang="ka-GE" dirty="0" smtClean="0"/>
              <a:t>ლარით</a:t>
            </a:r>
            <a:endParaRPr lang="ka-GE" dirty="0"/>
          </a:p>
          <a:p>
            <a:r>
              <a:rPr lang="ka-GE" dirty="0"/>
              <a:t>•	გონებრივი განვითარების შეფერხების ან გონებრივი განვითარების </a:t>
            </a:r>
            <a:r>
              <a:rPr lang="ka-GE" dirty="0" smtClean="0"/>
              <a:t>დაყოვნების მქონე</a:t>
            </a:r>
            <a:r>
              <a:rPr lang="ka-GE" dirty="0"/>
              <a:t>, 0-13 წლამდე პირს რეაბილიტაციის ან/და გამოკვლევის ან/და მკურნალობის ან/და მედიკამენტების შეძენის </a:t>
            </a:r>
            <a:r>
              <a:rPr lang="ka-GE" dirty="0" smtClean="0"/>
              <a:t>დაფინანსებისთვის  დახმარება </a:t>
            </a:r>
            <a:r>
              <a:rPr lang="ka-GE" dirty="0"/>
              <a:t>გაეწევა წარმოდგენილი თანხობრივი ღირებულების 80%-ით, </a:t>
            </a:r>
            <a:r>
              <a:rPr lang="ka-GE" dirty="0"/>
              <a:t> </a:t>
            </a:r>
            <a:r>
              <a:rPr lang="ka-GE" dirty="0" smtClean="0"/>
              <a:t>წლის </a:t>
            </a:r>
            <a:r>
              <a:rPr lang="ka-GE" dirty="0"/>
              <a:t>განმავლობაში არაუმეტეს 1 000 ლარის </a:t>
            </a:r>
            <a:r>
              <a:rPr lang="ka-GE" dirty="0" smtClean="0"/>
              <a:t>ოდენობით</a:t>
            </a:r>
            <a:r>
              <a:rPr lang="ka-GE" dirty="0" smtClean="0"/>
              <a:t>.</a:t>
            </a:r>
            <a:endParaRPr lang="ka-GE" dirty="0" smtClean="0"/>
          </a:p>
          <a:p>
            <a:pPr marL="0" indent="0">
              <a:buNone/>
            </a:pPr>
            <a:r>
              <a:rPr lang="ka-GE" u="sng" dirty="0" smtClean="0"/>
              <a:t>მხედველობის </a:t>
            </a:r>
            <a:r>
              <a:rPr lang="ka-GE" u="sng" dirty="0"/>
              <a:t>მკვეთრად გამოხატული შეზღუდული შესაძლებლობის მქონე პირები</a:t>
            </a:r>
          </a:p>
          <a:p>
            <a:r>
              <a:rPr lang="ka-GE" dirty="0"/>
              <a:t>•	მხედველობის მკვეთრად </a:t>
            </a:r>
            <a:r>
              <a:rPr lang="ka-GE" dirty="0" smtClean="0"/>
              <a:t>გამოხატული შშმ  პირს და </a:t>
            </a:r>
            <a:r>
              <a:rPr lang="ka-GE" dirty="0"/>
              <a:t>18 წლამდე ასაკის უსინათლო ბენეფიციარებს, </a:t>
            </a:r>
            <a:r>
              <a:rPr lang="ka-GE" dirty="0" smtClean="0"/>
              <a:t>ყოველთვიური დამხარება – </a:t>
            </a:r>
            <a:r>
              <a:rPr lang="ka-GE" dirty="0"/>
              <a:t>130 </a:t>
            </a:r>
            <a:r>
              <a:rPr lang="ka-GE" dirty="0" smtClean="0"/>
              <a:t>ლარი;</a:t>
            </a:r>
            <a:endParaRPr lang="ka-GE" dirty="0"/>
          </a:p>
          <a:p>
            <a:r>
              <a:rPr lang="ka-GE" dirty="0"/>
              <a:t>•	მხედველობის მნიშვნელოვნად და ზომიერად გამოხატული </a:t>
            </a:r>
            <a:r>
              <a:rPr lang="ka-GE" dirty="0" smtClean="0"/>
              <a:t>შშმ  ბენეფიციარებს</a:t>
            </a:r>
            <a:r>
              <a:rPr lang="ka-GE" dirty="0"/>
              <a:t>, ყოველთვიური </a:t>
            </a:r>
            <a:r>
              <a:rPr lang="ka-GE" dirty="0"/>
              <a:t> </a:t>
            </a:r>
            <a:r>
              <a:rPr lang="ka-GE" dirty="0" smtClean="0"/>
              <a:t>დახმარება – </a:t>
            </a:r>
            <a:r>
              <a:rPr lang="ka-GE" dirty="0"/>
              <a:t>100 </a:t>
            </a:r>
            <a:r>
              <a:rPr lang="ka-GE" dirty="0" smtClean="0"/>
              <a:t>ლარი;</a:t>
            </a:r>
            <a:endParaRPr lang="ka-GE" dirty="0"/>
          </a:p>
          <a:p>
            <a:r>
              <a:rPr lang="ka-GE" dirty="0"/>
              <a:t>•	ახალი წლის დღესასწაულთან დაკავშირებით, უსინათლო </a:t>
            </a:r>
            <a:r>
              <a:rPr lang="ka-GE" dirty="0"/>
              <a:t> </a:t>
            </a:r>
            <a:r>
              <a:rPr lang="ka-GE" dirty="0" smtClean="0"/>
              <a:t>შშმ  </a:t>
            </a:r>
            <a:r>
              <a:rPr lang="ka-GE" dirty="0" smtClean="0"/>
              <a:t>ბენეფიციარებს</a:t>
            </a:r>
            <a:r>
              <a:rPr lang="ka-GE" dirty="0"/>
              <a:t>, </a:t>
            </a:r>
            <a:r>
              <a:rPr lang="ka-GE" dirty="0" smtClean="0"/>
              <a:t>ერთჯერადი დახმარება - </a:t>
            </a:r>
            <a:r>
              <a:rPr lang="ka-GE" dirty="0"/>
              <a:t>100 </a:t>
            </a:r>
            <a:r>
              <a:rPr lang="ka-GE" dirty="0" smtClean="0"/>
              <a:t>ლარი;</a:t>
            </a:r>
            <a:endParaRPr lang="ka-GE" dirty="0" smtClean="0"/>
          </a:p>
          <a:p>
            <a:pPr marL="0" indent="0">
              <a:buNone/>
            </a:pPr>
            <a:r>
              <a:rPr lang="ka-GE" u="sng" dirty="0" smtClean="0"/>
              <a:t>ყრუ-მუნჯი </a:t>
            </a:r>
            <a:r>
              <a:rPr lang="ka-GE" u="sng" dirty="0"/>
              <a:t>შეზღუდული შესაძლებლობის მქონე პირები</a:t>
            </a:r>
          </a:p>
          <a:p>
            <a:r>
              <a:rPr lang="ka-GE" dirty="0"/>
              <a:t>•	ახალი წლის დღესასწაულთან დაკავშირებით, ყრუ-მუნჯ </a:t>
            </a:r>
            <a:r>
              <a:rPr lang="ka-GE" dirty="0" smtClean="0"/>
              <a:t>შშმ  </a:t>
            </a:r>
            <a:r>
              <a:rPr lang="ka-GE" dirty="0"/>
              <a:t>ბენეფიციარებს, ერთჯერადი </a:t>
            </a:r>
            <a:r>
              <a:rPr lang="ka-GE" dirty="0" smtClean="0"/>
              <a:t> დახმარება - </a:t>
            </a:r>
            <a:r>
              <a:rPr lang="ka-GE" dirty="0"/>
              <a:t>100 </a:t>
            </a:r>
            <a:r>
              <a:rPr lang="ka-GE" dirty="0" smtClean="0"/>
              <a:t>ლარი;</a:t>
            </a:r>
          </a:p>
          <a:p>
            <a:r>
              <a:rPr lang="ka-GE" dirty="0" smtClean="0"/>
              <a:t>•</a:t>
            </a:r>
            <a:r>
              <a:rPr lang="ka-GE" dirty="0"/>
              <a:t>	ყრუ-მუნჯ </a:t>
            </a:r>
            <a:r>
              <a:rPr lang="ka-GE" dirty="0" smtClean="0"/>
              <a:t>შშმ პირს ყოველთვიური  დახმარება – </a:t>
            </a:r>
            <a:r>
              <a:rPr lang="ka-GE" dirty="0"/>
              <a:t>100 </a:t>
            </a:r>
            <a:r>
              <a:rPr lang="ka-GE" dirty="0" smtClean="0"/>
              <a:t>ლარი;</a:t>
            </a:r>
            <a:endParaRPr lang="ka-GE" dirty="0" smtClean="0"/>
          </a:p>
          <a:p>
            <a:pPr marL="0" indent="0">
              <a:buNone/>
            </a:pPr>
            <a:r>
              <a:rPr lang="ka-GE" u="sng" dirty="0" smtClean="0"/>
              <a:t>დიალეზზე </a:t>
            </a:r>
            <a:r>
              <a:rPr lang="ka-GE" u="sng" dirty="0"/>
              <a:t>მყოფი პირები</a:t>
            </a:r>
          </a:p>
          <a:p>
            <a:r>
              <a:rPr lang="ka-GE" dirty="0"/>
              <a:t>•	     დიალიზზე მყოფ ბენეფიციარებს, ტრანსპორტირების ხარჯების </a:t>
            </a:r>
            <a:r>
              <a:rPr lang="ka-GE" dirty="0" smtClean="0"/>
              <a:t>ანაზღაურებისთვის, </a:t>
            </a:r>
            <a:r>
              <a:rPr lang="ka-GE" dirty="0"/>
              <a:t>დახმარება </a:t>
            </a:r>
            <a:r>
              <a:rPr lang="ka-GE" dirty="0" smtClean="0"/>
              <a:t> გაეწევა ყოველთვიურად</a:t>
            </a:r>
            <a:r>
              <a:rPr lang="ka-GE" dirty="0"/>
              <a:t>, ქ. მარნეულის ადმინისტრაციულ ერთეულში </a:t>
            </a:r>
            <a:r>
              <a:rPr lang="ka-GE" dirty="0" smtClean="0"/>
              <a:t>რეგისტრირებულ </a:t>
            </a:r>
            <a:r>
              <a:rPr lang="ka-GE" dirty="0"/>
              <a:t>ბენეფიციარს 70 </a:t>
            </a:r>
            <a:r>
              <a:rPr lang="ka-GE" dirty="0"/>
              <a:t> </a:t>
            </a:r>
            <a:r>
              <a:rPr lang="ka-GE" dirty="0" smtClean="0"/>
              <a:t>ლარის </a:t>
            </a:r>
            <a:r>
              <a:rPr lang="ka-GE" dirty="0"/>
              <a:t>ოდენობით, ხოლო </a:t>
            </a:r>
            <a:r>
              <a:rPr lang="ka-GE" dirty="0" smtClean="0"/>
              <a:t>მუნიციპალიტეტის </a:t>
            </a:r>
            <a:r>
              <a:rPr lang="ka-GE" dirty="0"/>
              <a:t>დანარჩენ ადმინისტრაციულ ერთეულში რეგისტრირებულ ბენეფიციარებს 100 </a:t>
            </a:r>
            <a:r>
              <a:rPr lang="ka-GE" dirty="0"/>
              <a:t> </a:t>
            </a:r>
            <a:r>
              <a:rPr lang="ka-GE" dirty="0" smtClean="0"/>
              <a:t>ლარის </a:t>
            </a:r>
            <a:r>
              <a:rPr lang="ka-GE" dirty="0"/>
              <a:t>ოდენობით.</a:t>
            </a:r>
          </a:p>
          <a:p>
            <a:endParaRPr lang="ka-GE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-4011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tamar.kiparoidze\Desktop\images (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95" y="5105400"/>
            <a:ext cx="396240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1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924800" cy="381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a-GE" sz="13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13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ka-GE" sz="13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13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ka-GE" sz="1300" dirty="0" smtClean="0">
                <a:solidFill>
                  <a:prstClr val="black"/>
                </a:solidFill>
                <a:ea typeface="+mn-ea"/>
                <a:cs typeface="+mn-cs"/>
              </a:rPr>
              <a:t>მუნიციპალური </a:t>
            </a:r>
            <a:r>
              <a:rPr lang="ka-GE" sz="1300" dirty="0">
                <a:solidFill>
                  <a:prstClr val="black"/>
                </a:solidFill>
                <a:ea typeface="+mn-ea"/>
                <a:cs typeface="+mn-cs"/>
              </a:rPr>
              <a:t>სოციალური სერვისები ყველა მიზნობრივი ჯგუფისთვის მათ შორის შშმ პირებისთვის</a:t>
            </a:r>
            <a:br>
              <a:rPr lang="ka-GE" sz="13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325755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a-GE" sz="1200" u="sng" dirty="0" smtClean="0"/>
              <a:t>სერვისები </a:t>
            </a:r>
            <a:r>
              <a:rPr lang="ka-GE" sz="1200" u="sng" dirty="0"/>
              <a:t>სოციალური ქულებით შეფასებული </a:t>
            </a:r>
            <a:r>
              <a:rPr lang="ka-GE" sz="1200" u="sng" dirty="0" smtClean="0"/>
              <a:t>ბენეფიციარებისთვის</a:t>
            </a:r>
            <a:endParaRPr lang="ka-GE" sz="1200" u="sng" dirty="0"/>
          </a:p>
          <a:p>
            <a:r>
              <a:rPr lang="ka-GE" sz="1200" dirty="0"/>
              <a:t>•	მარნეულის მუნიციპალიტეტის ტერიტორიაზე რეგისტრირებულ </a:t>
            </a:r>
            <a:r>
              <a:rPr lang="ka-GE" sz="1200" dirty="0" smtClean="0"/>
              <a:t> 0-დან </a:t>
            </a:r>
            <a:r>
              <a:rPr lang="ka-GE" sz="1200" dirty="0"/>
              <a:t>120 000-მდე სოციალური სარეიტინგო ქულით შეფასებულ ბენეფიციარს, </a:t>
            </a:r>
            <a:r>
              <a:rPr lang="ka-GE" sz="1200" dirty="0"/>
              <a:t> </a:t>
            </a:r>
            <a:r>
              <a:rPr lang="ka-GE" sz="1200" dirty="0" smtClean="0"/>
              <a:t>წლის </a:t>
            </a:r>
            <a:r>
              <a:rPr lang="ka-GE" sz="1200" dirty="0"/>
              <a:t>განმავლობაში ეტაპობრივად, მედიკამენტებით დახმარება გაეწევა წარმოდგენილი თანხობრივი ღირებულების 80%- ით, არაუმეტეს 400 ლარის ოდენობით. </a:t>
            </a:r>
            <a:r>
              <a:rPr lang="ka-GE" sz="1200" dirty="0"/>
              <a:t> </a:t>
            </a:r>
            <a:r>
              <a:rPr lang="ka-GE" sz="1200" dirty="0" smtClean="0"/>
              <a:t>ასევე,</a:t>
            </a:r>
            <a:r>
              <a:rPr lang="ka-GE" sz="1200" dirty="0" smtClean="0"/>
              <a:t> </a:t>
            </a:r>
            <a:r>
              <a:rPr lang="ka-GE" sz="1200" dirty="0"/>
              <a:t>ერთჯერადად, მკურნალობის ან/და გამოკვლევის (გარდა 18 წლიდან ზემოთ ასაკის პირებისათვის ფიზიოთერაპიის და მასაჟისა) </a:t>
            </a:r>
            <a:r>
              <a:rPr lang="ka-GE" sz="1200" dirty="0" smtClean="0"/>
              <a:t>დაფინანსებისთვის </a:t>
            </a:r>
            <a:r>
              <a:rPr lang="ka-GE" sz="1200" dirty="0"/>
              <a:t>დახმარება გაეწევა წარმოდგენილი თანხობრივი </a:t>
            </a:r>
            <a:r>
              <a:rPr lang="ka-GE" sz="1200" dirty="0" smtClean="0"/>
              <a:t>ღირებულების </a:t>
            </a:r>
            <a:r>
              <a:rPr lang="ka-GE" sz="1200" dirty="0"/>
              <a:t>80%-ით, არაუმეტეს 400 </a:t>
            </a:r>
            <a:r>
              <a:rPr lang="ka-GE" sz="1200" dirty="0" smtClean="0"/>
              <a:t>ლარით.</a:t>
            </a:r>
            <a:endParaRPr lang="ka-GE" sz="1200" dirty="0"/>
          </a:p>
          <a:p>
            <a:r>
              <a:rPr lang="ka-GE" sz="1200" dirty="0"/>
              <a:t>•	</a:t>
            </a:r>
            <a:r>
              <a:rPr lang="ka-GE" sz="1200" dirty="0" smtClean="0"/>
              <a:t>წლის </a:t>
            </a:r>
            <a:r>
              <a:rPr lang="ka-GE" sz="1200" dirty="0"/>
              <a:t>განმავლობაში ერთჯერადად </a:t>
            </a:r>
            <a:r>
              <a:rPr lang="ka-GE" sz="1200" dirty="0" smtClean="0"/>
              <a:t> 0-დან-120 </a:t>
            </a:r>
            <a:r>
              <a:rPr lang="ka-GE" sz="1200" dirty="0"/>
              <a:t>000-მდე სოციალური სარეიტინგო ქულით შეფასებულ პირს, ოპერაციის </a:t>
            </a:r>
            <a:r>
              <a:rPr lang="ka-GE" sz="1200" dirty="0" smtClean="0"/>
              <a:t>დაფინანსებისთვის, </a:t>
            </a:r>
            <a:r>
              <a:rPr lang="ka-GE" sz="1200" dirty="0"/>
              <a:t>სახელმწიფოს მიერ სადაზღვევო პროგრამის ფარგლებში გაცემული დახმარების შემდეგ,  აუნაზღაურდება მხოლოდ  200 ლარი </a:t>
            </a:r>
            <a:r>
              <a:rPr lang="ka-GE" sz="1200" dirty="0" smtClean="0"/>
              <a:t>და მეტი </a:t>
            </a:r>
            <a:r>
              <a:rPr lang="ka-GE" sz="1200" dirty="0" smtClean="0"/>
              <a:t> ოდენობის </a:t>
            </a:r>
            <a:r>
              <a:rPr lang="ka-GE" sz="1200" dirty="0"/>
              <a:t>დარჩენილი თანხის არსებობისას დასაფარი თანხის 80%, არაუმეტეს 2000 ლარისა;</a:t>
            </a:r>
          </a:p>
          <a:p>
            <a:r>
              <a:rPr lang="ka-GE" sz="1200" dirty="0"/>
              <a:t>•	0-დან 15 000-მდე სოციალური სარეიტინგო ქულით შეფასებულ ოჯახს, </a:t>
            </a:r>
            <a:r>
              <a:rPr lang="ka-GE" sz="1200" dirty="0" smtClean="0"/>
              <a:t>წლის </a:t>
            </a:r>
            <a:r>
              <a:rPr lang="ka-GE" sz="1200" dirty="0"/>
              <a:t>განმავლობაში ერთჯერადად, დახმარება გაეწევა - 400 </a:t>
            </a:r>
            <a:r>
              <a:rPr lang="ka-GE" sz="1200" dirty="0" smtClean="0"/>
              <a:t>ლარით;</a:t>
            </a:r>
            <a:endParaRPr lang="ka-GE" sz="1200" dirty="0"/>
          </a:p>
          <a:p>
            <a:r>
              <a:rPr lang="ka-GE" sz="1200" dirty="0"/>
              <a:t>•	0-დან 120 000-მდე სოციალური სარეიტინგო ქულით შეფასებულ ოჯახს, რომელსაც  ჰყავს  4  და  </a:t>
            </a:r>
            <a:r>
              <a:rPr lang="ka-GE" sz="1200" dirty="0" smtClean="0"/>
              <a:t>მეტი  </a:t>
            </a:r>
            <a:r>
              <a:rPr lang="ka-GE" sz="1200" dirty="0"/>
              <a:t>არასრულწლოვანი  შვილი, </a:t>
            </a:r>
            <a:r>
              <a:rPr lang="ka-GE" sz="1200" dirty="0" smtClean="0"/>
              <a:t>  </a:t>
            </a:r>
            <a:r>
              <a:rPr lang="ka-GE" sz="1200" dirty="0"/>
              <a:t>წლის განმავლობაში ერთჯერადად, დახმარება გაეწევათ 300 </a:t>
            </a:r>
            <a:r>
              <a:rPr lang="ka-GE" sz="1200" dirty="0" smtClean="0"/>
              <a:t>ლარით;</a:t>
            </a:r>
            <a:endParaRPr lang="ka-GE" sz="12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31" y="0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tamar.kiparoidze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62806"/>
            <a:ext cx="3352800" cy="125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1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1"/>
            <a:ext cx="7902826" cy="50139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a-GE" sz="4800" u="sng" dirty="0"/>
              <a:t>გულის ოპერაცია</a:t>
            </a:r>
          </a:p>
          <a:p>
            <a:r>
              <a:rPr lang="ka-GE" sz="3700" dirty="0"/>
              <a:t>•	გულის ოპერაციის </a:t>
            </a:r>
            <a:r>
              <a:rPr lang="ka-GE" sz="3700" dirty="0" smtClean="0"/>
              <a:t>დაფინანსებისთვის, წლის </a:t>
            </a:r>
            <a:r>
              <a:rPr lang="ka-GE" sz="3700" dirty="0"/>
              <a:t>განმავლობაში ერთჯერადად დახმარება გაეწევა, დარჩენილი </a:t>
            </a:r>
            <a:r>
              <a:rPr lang="ka-GE" sz="3700" dirty="0" smtClean="0"/>
              <a:t>თანხის </a:t>
            </a:r>
            <a:r>
              <a:rPr lang="ka-GE" sz="3700" dirty="0"/>
              <a:t>არსებობისას დასაფარავი თანხის 80%, არაუმეტეს 1 000 </a:t>
            </a:r>
            <a:r>
              <a:rPr lang="ka-GE" sz="3700" dirty="0" smtClean="0"/>
              <a:t>ლარით;</a:t>
            </a:r>
            <a:endParaRPr lang="ka-GE" sz="3700" dirty="0"/>
          </a:p>
          <a:p>
            <a:pPr marL="0" indent="0">
              <a:buNone/>
            </a:pPr>
            <a:r>
              <a:rPr lang="ka-GE" sz="4800" u="sng" dirty="0" smtClean="0"/>
              <a:t>ხანდაზმული </a:t>
            </a:r>
            <a:r>
              <a:rPr lang="ka-GE" sz="4800" u="sng" dirty="0"/>
              <a:t>პირი</a:t>
            </a:r>
          </a:p>
          <a:p>
            <a:r>
              <a:rPr lang="ka-GE" sz="3700" dirty="0"/>
              <a:t>•	ასი და მეტი წლოვანების ხანდაზმულს, </a:t>
            </a:r>
            <a:r>
              <a:rPr lang="ka-GE" sz="3700" dirty="0" smtClean="0"/>
              <a:t>წლის განმავლობაში </a:t>
            </a:r>
            <a:r>
              <a:rPr lang="ka-GE" sz="3700" dirty="0"/>
              <a:t>ერთჯერადად, დახმარება გაეწევა- 400 </a:t>
            </a:r>
            <a:r>
              <a:rPr lang="ka-GE" sz="3700" dirty="0" smtClean="0"/>
              <a:t>ლარით;</a:t>
            </a:r>
            <a:endParaRPr lang="ka-GE" sz="3700" dirty="0" smtClean="0"/>
          </a:p>
          <a:p>
            <a:pPr marL="0" indent="0">
              <a:buNone/>
            </a:pPr>
            <a:r>
              <a:rPr lang="ka-GE" sz="4800" u="sng" dirty="0" smtClean="0"/>
              <a:t>ომისა </a:t>
            </a:r>
            <a:r>
              <a:rPr lang="ka-GE" sz="4800" u="sng" dirty="0"/>
              <a:t>და სამხედრო ძალების ვეტერანები</a:t>
            </a:r>
          </a:p>
          <a:p>
            <a:r>
              <a:rPr lang="ka-GE" sz="3700" dirty="0"/>
              <a:t>•	0-დან 120 000-მდე სოციალური სარეიტინგო ქულით შეფასებულ ომისა და სამხედრო ძალების ვეტერანს დახმარება გაეწევა </a:t>
            </a:r>
            <a:r>
              <a:rPr lang="ka-GE" sz="3700" dirty="0" smtClean="0"/>
              <a:t> </a:t>
            </a:r>
            <a:r>
              <a:rPr lang="ka-GE" sz="3700" dirty="0"/>
              <a:t>წლის განმავლობაში ერთჯერადად - 300 </a:t>
            </a:r>
            <a:r>
              <a:rPr lang="ka-GE" sz="3700" dirty="0" smtClean="0"/>
              <a:t>ლარით;</a:t>
            </a:r>
            <a:endParaRPr lang="ka-GE" sz="3700" dirty="0"/>
          </a:p>
          <a:p>
            <a:r>
              <a:rPr lang="ka-GE" sz="3700" dirty="0"/>
              <a:t>•	სამხედრო ძალების ვეტერანის ოჯახს, რომელსაც ჰყავს 4 და მეტი </a:t>
            </a:r>
            <a:r>
              <a:rPr lang="ka-GE" sz="3700" dirty="0" smtClean="0"/>
              <a:t> </a:t>
            </a:r>
            <a:r>
              <a:rPr lang="ka-GE" sz="3700" dirty="0"/>
              <a:t>არასრულწლოვანი შვილი, </a:t>
            </a:r>
            <a:r>
              <a:rPr lang="ka-GE" sz="3700" dirty="0" smtClean="0"/>
              <a:t> წლის </a:t>
            </a:r>
            <a:r>
              <a:rPr lang="ka-GE" sz="3700" dirty="0"/>
              <a:t>განმავლობაში ერთჯერადად, დახმარება გაეწევათ 300 </a:t>
            </a:r>
            <a:r>
              <a:rPr lang="ka-GE" sz="3700" dirty="0" smtClean="0"/>
              <a:t>ლარით;</a:t>
            </a:r>
            <a:endParaRPr lang="ka-GE" sz="3700" dirty="0"/>
          </a:p>
          <a:p>
            <a:r>
              <a:rPr lang="ka-GE" sz="3700" dirty="0"/>
              <a:t>•	მეორე მსოფლიო ომის ვეტერანებს, </a:t>
            </a:r>
            <a:r>
              <a:rPr lang="ka-GE" sz="3700" dirty="0" smtClean="0"/>
              <a:t>წლის  </a:t>
            </a:r>
            <a:r>
              <a:rPr lang="ka-GE" sz="3700" dirty="0"/>
              <a:t>მაისის  თვეში, (9  მაისთან  დაკავშირებით)  ერთჯერადი  საჩუქრის  სახით, </a:t>
            </a:r>
            <a:r>
              <a:rPr lang="ka-GE" sz="3700" dirty="0" smtClean="0"/>
              <a:t>დახმარება </a:t>
            </a:r>
            <a:r>
              <a:rPr lang="ka-GE" sz="3700" dirty="0"/>
              <a:t>გაეწევათ 250 </a:t>
            </a:r>
            <a:r>
              <a:rPr lang="ka-GE" sz="3700" dirty="0" smtClean="0"/>
              <a:t>ლარით;</a:t>
            </a:r>
            <a:endParaRPr lang="ka-GE" sz="3700" dirty="0"/>
          </a:p>
          <a:p>
            <a:r>
              <a:rPr lang="ka-GE" sz="3700" dirty="0"/>
              <a:t>•	</a:t>
            </a:r>
            <a:r>
              <a:rPr lang="ka-GE" sz="3700" dirty="0" smtClean="0"/>
              <a:t>ომისა </a:t>
            </a:r>
            <a:r>
              <a:rPr lang="ka-GE" sz="3700" dirty="0"/>
              <a:t>და სამხედრო ძალების ვეტერანს, რომლის სოციალური სარეიტინგო </a:t>
            </a:r>
            <a:r>
              <a:rPr lang="ka-GE" sz="3700" dirty="0" smtClean="0"/>
              <a:t>ქულაა </a:t>
            </a:r>
            <a:r>
              <a:rPr lang="ka-GE" sz="3700" dirty="0"/>
              <a:t>0-დან 120 000-მდე, მედიკამენტების შეძენისა ან/და მკურნალობის დაფინანსების მიზნით </a:t>
            </a:r>
            <a:r>
              <a:rPr lang="ka-GE" sz="3700" dirty="0"/>
              <a:t> </a:t>
            </a:r>
            <a:r>
              <a:rPr lang="ka-GE" sz="3700" dirty="0" smtClean="0"/>
              <a:t>წლის </a:t>
            </a:r>
            <a:r>
              <a:rPr lang="ka-GE" sz="3700" dirty="0"/>
              <a:t>განმავლობაში </a:t>
            </a:r>
            <a:r>
              <a:rPr lang="ka-GE" sz="3700" dirty="0" smtClean="0"/>
              <a:t>ერთჯერადად </a:t>
            </a:r>
            <a:r>
              <a:rPr lang="ka-GE" sz="3700" dirty="0"/>
              <a:t>დახმარება გაეწევა წარმოდგენილი თანხობრივი ღირებულების 80%- ით,  არაუმეტეს  800  ლარის  ოდენობით.  ასევე  </a:t>
            </a:r>
            <a:r>
              <a:rPr lang="ka-GE" sz="3700" dirty="0" smtClean="0"/>
              <a:t>წლის  განმავლობაში </a:t>
            </a:r>
            <a:r>
              <a:rPr lang="ka-GE" sz="3700" dirty="0"/>
              <a:t>ერთჯერადად, მედიკამენტების </a:t>
            </a:r>
            <a:r>
              <a:rPr lang="ka-GE" sz="3700" dirty="0" smtClean="0"/>
              <a:t>შეძენისთვის დახმარება </a:t>
            </a:r>
            <a:r>
              <a:rPr lang="ka-GE" sz="3700" dirty="0"/>
              <a:t>გაეწევა წარმოდგენილი თანხმობრივი ღირებულების 80%-ით, არაუმეტეს 300 </a:t>
            </a:r>
            <a:r>
              <a:rPr lang="ka-GE" sz="3700" dirty="0" smtClean="0"/>
              <a:t>ლარით</a:t>
            </a:r>
            <a:endParaRPr lang="ka-GE" sz="3700" dirty="0"/>
          </a:p>
          <a:p>
            <a:pPr marL="0" indent="0">
              <a:buNone/>
            </a:pPr>
            <a:r>
              <a:rPr lang="ka-GE" sz="4800" u="sng" dirty="0"/>
              <a:t>იძულებით გადაადგილებული პირი - დევნილი</a:t>
            </a:r>
          </a:p>
          <a:p>
            <a:r>
              <a:rPr lang="ka-GE" sz="3700" dirty="0"/>
              <a:t>•	</a:t>
            </a:r>
            <a:r>
              <a:rPr lang="ka-GE" sz="3700" dirty="0" smtClean="0"/>
              <a:t>იძულებით </a:t>
            </a:r>
            <a:r>
              <a:rPr lang="ka-GE" sz="3700" dirty="0"/>
              <a:t>გადაადგილებულ პირს </a:t>
            </a:r>
            <a:r>
              <a:rPr lang="ka-GE" sz="3700" dirty="0" smtClean="0"/>
              <a:t>დევნილს</a:t>
            </a:r>
            <a:r>
              <a:rPr lang="ka-GE" sz="3700" dirty="0"/>
              <a:t>, </a:t>
            </a:r>
            <a:r>
              <a:rPr lang="ka-GE" sz="3700" dirty="0" smtClean="0"/>
              <a:t>წლის განმავლობაში, მედიკამენტებით </a:t>
            </a:r>
            <a:r>
              <a:rPr lang="ka-GE" sz="3700" dirty="0"/>
              <a:t>დახმარება გაეწევა წარმოდგენილი თანხობრივი ღირებულების 80%-ით, არაუმეტეს 400 ლარის </a:t>
            </a:r>
            <a:r>
              <a:rPr lang="ka-GE" sz="3700" dirty="0" smtClean="0"/>
              <a:t>ოდენობით. </a:t>
            </a:r>
            <a:r>
              <a:rPr lang="ka-GE" sz="3700" dirty="0" smtClean="0"/>
              <a:t>ასევე, წლის </a:t>
            </a:r>
            <a:r>
              <a:rPr lang="ka-GE" sz="3700" dirty="0"/>
              <a:t>განმავლობაში ერთჯერადად, მკურნალობის ან/და გამოკვლევის </a:t>
            </a:r>
            <a:r>
              <a:rPr lang="ka-GE" sz="3700" dirty="0" smtClean="0"/>
              <a:t>დაფინანსებისთვის, </a:t>
            </a:r>
            <a:r>
              <a:rPr lang="ka-GE" sz="3700" dirty="0"/>
              <a:t>დახმარება გაეწევა </a:t>
            </a:r>
            <a:r>
              <a:rPr lang="ka-GE" sz="3700" dirty="0" smtClean="0"/>
              <a:t>წარმოდგენილი </a:t>
            </a:r>
            <a:r>
              <a:rPr lang="ka-GE" sz="3700" dirty="0"/>
              <a:t>თანხობრივი ღირებულების 80%-ით, არაუმეტეს 400 </a:t>
            </a:r>
            <a:r>
              <a:rPr lang="ka-GE" sz="3700" dirty="0" smtClean="0"/>
              <a:t>ლარით;</a:t>
            </a:r>
            <a:endParaRPr lang="ka-GE" sz="3700" dirty="0"/>
          </a:p>
          <a:p>
            <a:r>
              <a:rPr lang="ka-GE" sz="3700" dirty="0"/>
              <a:t>•	ახალშობილის დაბადებასთან დაკავშირებით, მისი დაბადებიდან ორი </a:t>
            </a:r>
            <a:r>
              <a:rPr lang="ka-GE" sz="3700" dirty="0" smtClean="0"/>
              <a:t> </a:t>
            </a:r>
            <a:r>
              <a:rPr lang="ka-GE" sz="3700" dirty="0"/>
              <a:t>თვის ვადაში განცხადების წარმოდგენისას, </a:t>
            </a:r>
            <a:r>
              <a:rPr lang="ka-GE" sz="3700" dirty="0" smtClean="0"/>
              <a:t>დევნილს </a:t>
            </a:r>
            <a:r>
              <a:rPr lang="ka-GE" sz="3700" dirty="0"/>
              <a:t>დახმარება გაეწევა პირველ ბავშვზე 250 ლარის ოდენობით, ყოველი მომდევნო ბავშვის დაბადების შემთხვევაში დახმარება გაიცემა უკვე შეძენილ შვილებზეც და გასაცემი თანხის </a:t>
            </a:r>
            <a:r>
              <a:rPr lang="ka-GE" sz="3700" dirty="0" smtClean="0"/>
              <a:t>მოცულობა </a:t>
            </a:r>
            <a:r>
              <a:rPr lang="ka-GE" sz="3700" dirty="0"/>
              <a:t>გაიზრდება თითოეულისათვის 200 ლარის ოდენობით </a:t>
            </a:r>
            <a:r>
              <a:rPr lang="ka-GE" sz="3700" dirty="0"/>
              <a:t>.</a:t>
            </a:r>
            <a:r>
              <a:rPr lang="ka-GE" sz="3700" dirty="0" smtClean="0"/>
              <a:t>  </a:t>
            </a:r>
            <a:r>
              <a:rPr lang="ka-GE" sz="3700" dirty="0" smtClean="0"/>
              <a:t>ხოლო</a:t>
            </a:r>
            <a:r>
              <a:rPr lang="ka-GE" sz="3700" dirty="0" smtClean="0"/>
              <a:t> </a:t>
            </a:r>
            <a:r>
              <a:rPr lang="ka-GE" sz="3700" dirty="0"/>
              <a:t>ტყუპების  </a:t>
            </a:r>
            <a:r>
              <a:rPr lang="ka-GE" sz="3700" dirty="0" smtClean="0"/>
              <a:t>შეძენისასა  </a:t>
            </a:r>
            <a:r>
              <a:rPr lang="ka-GE" sz="3700" dirty="0"/>
              <a:t>თითოეულისათვის  </a:t>
            </a:r>
            <a:r>
              <a:rPr lang="ka-GE" sz="3700" dirty="0" smtClean="0"/>
              <a:t>შესაბამისი თანაბარი </a:t>
            </a:r>
            <a:r>
              <a:rPr lang="ka-GE" sz="3700" dirty="0"/>
              <a:t>ოდენობის თანხა.</a:t>
            </a:r>
          </a:p>
          <a:p>
            <a:r>
              <a:rPr lang="ka-GE" sz="3700" dirty="0"/>
              <a:t>•	იძულებით გადაადგილებულ პირს – დევნილ ოჯახს, რომელსაც ჰყავს 4 და </a:t>
            </a:r>
            <a:r>
              <a:rPr lang="ka-GE" sz="3700" dirty="0" smtClean="0"/>
              <a:t>მეტი არასრულწლოვანი </a:t>
            </a:r>
            <a:r>
              <a:rPr lang="ka-GE" sz="3700" dirty="0"/>
              <a:t>შვილი, </a:t>
            </a:r>
            <a:r>
              <a:rPr lang="ka-GE" sz="3700" dirty="0" smtClean="0"/>
              <a:t>წლის </a:t>
            </a:r>
            <a:r>
              <a:rPr lang="ka-GE" sz="3700" dirty="0"/>
              <a:t>განმავლობაში ერთჯერადად, დახმარება გაეწევათ 300 </a:t>
            </a:r>
            <a:r>
              <a:rPr lang="ka-GE" sz="3700" dirty="0" smtClean="0"/>
              <a:t>ლარით;</a:t>
            </a:r>
            <a:endParaRPr lang="ka-GE" sz="3700" dirty="0"/>
          </a:p>
          <a:p>
            <a:r>
              <a:rPr lang="ka-GE" sz="3700" dirty="0"/>
              <a:t>•	ახალი წლის დღესასწაულთან დაკავშირებით, </a:t>
            </a:r>
            <a:r>
              <a:rPr lang="ka-GE" sz="3700" dirty="0"/>
              <a:t> </a:t>
            </a:r>
            <a:r>
              <a:rPr lang="ka-GE" sz="3700" dirty="0" smtClean="0"/>
              <a:t>დევნილ </a:t>
            </a:r>
            <a:r>
              <a:rPr lang="ka-GE" sz="3700" dirty="0"/>
              <a:t>ოჯახებს დახმარება გაეწევათ </a:t>
            </a:r>
            <a:r>
              <a:rPr lang="ka-GE" sz="3700" dirty="0" smtClean="0"/>
              <a:t>ერთჯერადად - </a:t>
            </a:r>
            <a:r>
              <a:rPr lang="ka-GE" sz="3700" dirty="0"/>
              <a:t>100 </a:t>
            </a:r>
            <a:r>
              <a:rPr lang="ka-GE" sz="3700" dirty="0" smtClean="0"/>
              <a:t>ლარით.</a:t>
            </a:r>
            <a:endParaRPr lang="ka-GE" sz="3700" dirty="0"/>
          </a:p>
          <a:p>
            <a:endParaRPr lang="en-US" sz="3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26" y="0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tamar.kiparoidze\Desktop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77" y="5103896"/>
            <a:ext cx="3925344" cy="17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0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1"/>
            <a:ext cx="8229600" cy="495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sz="1300" u="sng" dirty="0"/>
              <a:t>დედ-მამით ობოლი ან/და მზრუნველობა მოკლებული ბავშვები</a:t>
            </a:r>
          </a:p>
          <a:p>
            <a:r>
              <a:rPr lang="ka-GE" dirty="0"/>
              <a:t>•	</a:t>
            </a:r>
            <a:r>
              <a:rPr lang="ka-GE" sz="1200" dirty="0"/>
              <a:t>ახალი წლის დღესასწაულთან დაკავშირებით, დედ-მამით ობოლ </a:t>
            </a:r>
            <a:r>
              <a:rPr lang="ka-GE" sz="1200" dirty="0" smtClean="0"/>
              <a:t>არასრულწლოვან </a:t>
            </a:r>
            <a:r>
              <a:rPr lang="ka-GE" sz="1200" dirty="0"/>
              <a:t>ბენეფიციარს, დახმარება გაეწევა </a:t>
            </a:r>
            <a:r>
              <a:rPr lang="ka-GE" sz="1200" dirty="0" smtClean="0"/>
              <a:t>ერთჯერადად -200 ლარით;</a:t>
            </a:r>
            <a:endParaRPr lang="ka-GE" sz="1200" dirty="0"/>
          </a:p>
          <a:p>
            <a:r>
              <a:rPr lang="ka-GE" sz="1200" dirty="0"/>
              <a:t>•	</a:t>
            </a:r>
            <a:r>
              <a:rPr lang="ka-GE" sz="1200" dirty="0" smtClean="0"/>
              <a:t> სახელმწიფო </a:t>
            </a:r>
            <a:r>
              <a:rPr lang="ka-GE" sz="1200" dirty="0"/>
              <a:t>მზრუნველობიდან ბიოლოგიურ ოჯახში ან კანონიერ </a:t>
            </a:r>
            <a:r>
              <a:rPr lang="ka-GE" sz="1200" dirty="0" smtClean="0"/>
              <a:t>წარმომადგენელთან  რეინტეგრირებულ </a:t>
            </a:r>
            <a:r>
              <a:rPr lang="ka-GE" sz="1200" dirty="0"/>
              <a:t>არასრულწლოვან ბენეფიციარს დახმარება გაეწევა </a:t>
            </a:r>
            <a:r>
              <a:rPr lang="ka-GE" sz="1200" dirty="0"/>
              <a:t> </a:t>
            </a:r>
            <a:r>
              <a:rPr lang="ka-GE" sz="1200" dirty="0" smtClean="0"/>
              <a:t>წლის </a:t>
            </a:r>
            <a:r>
              <a:rPr lang="ka-GE" sz="1200" dirty="0"/>
              <a:t>განმავლობაში ყოველთვიურად, 50 </a:t>
            </a:r>
            <a:r>
              <a:rPr lang="ka-GE" sz="1200" dirty="0" smtClean="0"/>
              <a:t>ლარით;</a:t>
            </a:r>
            <a:endParaRPr lang="ka-GE" sz="1200" dirty="0"/>
          </a:p>
          <a:p>
            <a:r>
              <a:rPr lang="ka-GE" sz="1300" u="sng" dirty="0"/>
              <a:t>მარტოხელა მშობლის სტატუსი მქონე პირი</a:t>
            </a:r>
          </a:p>
          <a:p>
            <a:r>
              <a:rPr lang="ka-GE" dirty="0"/>
              <a:t>•	</a:t>
            </a:r>
            <a:r>
              <a:rPr lang="ka-GE" sz="1200" dirty="0"/>
              <a:t>0-დან 100 000-მდე სოციალური სარეიტინგო ქულით შეფასებულ </a:t>
            </a:r>
            <a:r>
              <a:rPr lang="ka-GE" sz="1200" dirty="0" smtClean="0"/>
              <a:t>არასრულწლოვანი </a:t>
            </a:r>
            <a:r>
              <a:rPr lang="ka-GE" sz="1200" dirty="0"/>
              <a:t>შვილის მარტოხელა მშობელს, </a:t>
            </a:r>
            <a:r>
              <a:rPr lang="ka-GE" sz="1200" dirty="0" smtClean="0"/>
              <a:t>წლის განმავლობაში </a:t>
            </a:r>
            <a:r>
              <a:rPr lang="ka-GE" sz="1200" dirty="0"/>
              <a:t>ერთჯერადად, გაეწევა დახმარება 200 </a:t>
            </a:r>
            <a:r>
              <a:rPr lang="ka-GE" sz="1200" dirty="0" smtClean="0"/>
              <a:t>ლარით;</a:t>
            </a:r>
            <a:endParaRPr lang="ka-GE" sz="1300" dirty="0"/>
          </a:p>
          <a:p>
            <a:pPr marL="0" indent="0">
              <a:buNone/>
            </a:pPr>
            <a:r>
              <a:rPr lang="ka-GE" sz="1300" u="sng" dirty="0"/>
              <a:t>საქართველოს თავისუფლებისა და ტერიტორიული მთლიანობისათვის დაღუპული მეომართა ოჯახები</a:t>
            </a:r>
          </a:p>
          <a:p>
            <a:r>
              <a:rPr lang="ka-GE" dirty="0"/>
              <a:t>•	</a:t>
            </a:r>
            <a:r>
              <a:rPr lang="ka-GE" sz="1200" dirty="0"/>
              <a:t>საქართველოს თავისუფლებისა და ტერიტორიული მთლიანობისათვის დაღუპულ მეომართა ოჯახებს </a:t>
            </a:r>
            <a:r>
              <a:rPr lang="ka-GE" sz="1200" dirty="0"/>
              <a:t> </a:t>
            </a:r>
            <a:r>
              <a:rPr lang="ka-GE" sz="1200" dirty="0" smtClean="0"/>
              <a:t>წლის </a:t>
            </a:r>
            <a:r>
              <a:rPr lang="ka-GE" sz="1200" dirty="0"/>
              <a:t>განმავლობაში, ყოველთვიურად დახმარება გაეწევათ 100 </a:t>
            </a:r>
            <a:r>
              <a:rPr lang="ka-GE" sz="1200" dirty="0" smtClean="0"/>
              <a:t>ლარით, </a:t>
            </a:r>
            <a:r>
              <a:rPr lang="ka-GE" sz="1200" dirty="0"/>
              <a:t>ხოლო </a:t>
            </a:r>
            <a:r>
              <a:rPr lang="ka-GE" sz="1200" dirty="0"/>
              <a:t> </a:t>
            </a:r>
            <a:r>
              <a:rPr lang="ka-GE" sz="1200" dirty="0" smtClean="0"/>
              <a:t>აგვისტოს </a:t>
            </a:r>
            <a:r>
              <a:rPr lang="ka-GE" sz="1200" dirty="0"/>
              <a:t>თვეში </a:t>
            </a:r>
            <a:r>
              <a:rPr lang="ka-GE" sz="1200" dirty="0"/>
              <a:t> </a:t>
            </a:r>
            <a:r>
              <a:rPr lang="ka-GE" sz="1200" dirty="0" smtClean="0"/>
              <a:t> 500 ლარით;</a:t>
            </a:r>
            <a:endParaRPr lang="ka-GE" sz="1200" dirty="0"/>
          </a:p>
          <a:p>
            <a:r>
              <a:rPr lang="ka-GE" sz="1200" dirty="0"/>
              <a:t>•	ახალი წლის დღესასწაულთან დაკავშირებით, ომში დაღუპული </a:t>
            </a:r>
            <a:r>
              <a:rPr lang="ka-GE" sz="1200" dirty="0" smtClean="0"/>
              <a:t>მეომრების ოჯახს, </a:t>
            </a:r>
            <a:r>
              <a:rPr lang="ka-GE" sz="1200" dirty="0"/>
              <a:t>დახმარება გაეწევათ ერთჯერადად 100 </a:t>
            </a:r>
            <a:r>
              <a:rPr lang="ka-GE" sz="1200" dirty="0" smtClean="0"/>
              <a:t>ლარით</a:t>
            </a:r>
            <a:endParaRPr lang="ka-GE" sz="1200" dirty="0"/>
          </a:p>
          <a:p>
            <a:pPr marL="0" indent="0">
              <a:buNone/>
            </a:pPr>
            <a:r>
              <a:rPr lang="ka-GE" sz="1300" u="sng" dirty="0"/>
              <a:t>ონკოლოგია</a:t>
            </a:r>
          </a:p>
          <a:p>
            <a:r>
              <a:rPr lang="ka-GE" dirty="0"/>
              <a:t>•	</a:t>
            </a:r>
            <a:r>
              <a:rPr lang="ka-GE" sz="1300" dirty="0"/>
              <a:t>ონკოლოგიური დაავადების მქონე პირს,  გამოკვლევის ან/და </a:t>
            </a:r>
            <a:r>
              <a:rPr lang="ka-GE" sz="1300" dirty="0" smtClean="0"/>
              <a:t>მკურნალობის </a:t>
            </a:r>
            <a:r>
              <a:rPr lang="ka-GE" sz="1300" dirty="0"/>
              <a:t>ან/და ოპერაციის ან/და მედიკამენტების </a:t>
            </a:r>
            <a:r>
              <a:rPr lang="ka-GE" sz="1300" dirty="0" smtClean="0"/>
              <a:t>შეძენისთვის, </a:t>
            </a:r>
            <a:r>
              <a:rPr lang="ka-GE" sz="1300" dirty="0"/>
              <a:t>დახმარება გაეწევა წარმოდგენილი თანხობრივი ღირებულების 80%-ით, </a:t>
            </a:r>
            <a:r>
              <a:rPr lang="ka-GE" sz="1300" dirty="0" smtClean="0"/>
              <a:t>წლის </a:t>
            </a:r>
            <a:r>
              <a:rPr lang="ka-GE" sz="1300" dirty="0"/>
              <a:t>განმავლობაში ავთვისებიანი სიმსივნის შემთხვევაში </a:t>
            </a:r>
            <a:r>
              <a:rPr lang="ka-GE" sz="1300" dirty="0" smtClean="0"/>
              <a:t>არაუმეტეს </a:t>
            </a:r>
            <a:r>
              <a:rPr lang="ka-GE" sz="1300" dirty="0"/>
              <a:t>2000 </a:t>
            </a:r>
            <a:r>
              <a:rPr lang="ka-GE" sz="1300" dirty="0" smtClean="0"/>
              <a:t>ლარით, </a:t>
            </a:r>
            <a:r>
              <a:rPr lang="ka-GE" sz="1300" dirty="0"/>
              <a:t>ხოლო კეთილთვისებიანი სიმსივნის </a:t>
            </a:r>
            <a:r>
              <a:rPr lang="ka-GE" sz="1300" dirty="0" smtClean="0"/>
              <a:t>შემთხვევაში </a:t>
            </a:r>
            <a:r>
              <a:rPr lang="ka-GE" sz="1300" dirty="0"/>
              <a:t>არაუმეტეს 1000 </a:t>
            </a:r>
            <a:r>
              <a:rPr lang="ka-GE" sz="1300" dirty="0" smtClean="0"/>
              <a:t> ლარით,</a:t>
            </a:r>
            <a:endParaRPr lang="ka-GE" sz="1300" dirty="0"/>
          </a:p>
          <a:p>
            <a:r>
              <a:rPr lang="ka-GE" sz="1300" dirty="0"/>
              <a:t>•	არასრულწლოვანი ასაკის ონკოლოგიურად დაავადებულ ბენეფიციარებს ერთჯერადი ფულადი დახმარება გაეწევათ 200 </a:t>
            </a:r>
            <a:r>
              <a:rPr lang="ka-GE" sz="1300" dirty="0" smtClean="0"/>
              <a:t>ლარით.</a:t>
            </a:r>
            <a:endParaRPr lang="ka-GE" sz="1300" dirty="0"/>
          </a:p>
          <a:p>
            <a:endParaRPr lang="en-US" sz="1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4011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tamar.kiparoidze\Desktop\1049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76537"/>
            <a:ext cx="5029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5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2" y="36095"/>
            <a:ext cx="7086600" cy="495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a-GE" u="sng" dirty="0"/>
              <a:t>სტუდენტები</a:t>
            </a:r>
          </a:p>
          <a:p>
            <a:r>
              <a:rPr lang="ka-GE" dirty="0"/>
              <a:t>•	0-დან 120 000-მდე სოციალური სარეიტინგო ქულით შეფასებულ ოჯახებს, სიდანაც ორი ან მეტი შვილი, ასევე, 0-დან 30 000-მდე სოციალური </a:t>
            </a:r>
            <a:r>
              <a:rPr lang="ka-GE" dirty="0" smtClean="0"/>
              <a:t>სარეიტინგო </a:t>
            </a:r>
            <a:r>
              <a:rPr lang="ka-GE" dirty="0"/>
              <a:t>ქულის მქონე ოჯახებს, საიდანაც ერთი სტუდენტი მაინც სწავლობს აკრედიტებულ  უმაღლეს  საგანმანათლებლო  დაწესებულების  საბაკალა- ვრო პროგრამაზე, სწავლის </a:t>
            </a:r>
            <a:r>
              <a:rPr lang="ka-GE" dirty="0" smtClean="0"/>
              <a:t>დაფინანსებისთვის,  </a:t>
            </a:r>
            <a:r>
              <a:rPr lang="ka-GE" dirty="0"/>
              <a:t>წლის განმავლობაში ერთჯერადად, დახმარება გაეწევა </a:t>
            </a:r>
            <a:r>
              <a:rPr lang="ka-GE" dirty="0" smtClean="0"/>
              <a:t>500 ლარით.</a:t>
            </a:r>
            <a:endParaRPr lang="ka-GE" dirty="0"/>
          </a:p>
          <a:p>
            <a:r>
              <a:rPr lang="ka-GE" dirty="0"/>
              <a:t>•	</a:t>
            </a:r>
            <a:r>
              <a:rPr lang="ka-GE" dirty="0" smtClean="0"/>
              <a:t>0-დან </a:t>
            </a:r>
            <a:r>
              <a:rPr lang="ka-GE" dirty="0"/>
              <a:t>120 000-მდე სოციალური სარეიტინგო ქულით შეფასებულ </a:t>
            </a:r>
            <a:r>
              <a:rPr lang="ka-GE" dirty="0" smtClean="0"/>
              <a:t>სოციალურად  </a:t>
            </a:r>
            <a:r>
              <a:rPr lang="ka-GE" dirty="0"/>
              <a:t>დაუცველ  მარჩენალ  დაკარგულ  ბენეფიციარს,  რომელიც  </a:t>
            </a:r>
            <a:r>
              <a:rPr lang="ka-GE" dirty="0" smtClean="0"/>
              <a:t>სწავლობს უმაღლეს </a:t>
            </a:r>
            <a:r>
              <a:rPr lang="ka-GE" dirty="0"/>
              <a:t>საგანმანათლებლო დაწესებულების საბაკალავრო პროგრამაზე, სწავლის </a:t>
            </a:r>
            <a:r>
              <a:rPr lang="ka-GE" dirty="0" smtClean="0"/>
              <a:t>დაფინანსებისთვის, წლის </a:t>
            </a:r>
            <a:r>
              <a:rPr lang="ka-GE" dirty="0"/>
              <a:t>განმავლობაში ერთჯერადად, დახმარება გაეწევა 500 </a:t>
            </a:r>
            <a:r>
              <a:rPr lang="ka-GE" dirty="0" smtClean="0"/>
              <a:t>ლარით;</a:t>
            </a:r>
            <a:endParaRPr lang="ka-GE" dirty="0"/>
          </a:p>
          <a:p>
            <a:r>
              <a:rPr lang="ka-GE" dirty="0"/>
              <a:t>•	</a:t>
            </a:r>
            <a:r>
              <a:rPr lang="ka-GE" dirty="0" smtClean="0"/>
              <a:t>დედით </a:t>
            </a:r>
            <a:r>
              <a:rPr lang="ka-GE" dirty="0"/>
              <a:t>და მამით ობოლ ბენეფიციარს, რომელიც სწავლობს </a:t>
            </a:r>
            <a:r>
              <a:rPr lang="ka-GE" dirty="0" smtClean="0"/>
              <a:t>აკრედიტებულ </a:t>
            </a:r>
            <a:r>
              <a:rPr lang="ka-GE" dirty="0"/>
              <a:t>უმაღლეს საგანმანათლებლო დაწესებულების საბაკალავრო </a:t>
            </a:r>
            <a:r>
              <a:rPr lang="ka-GE" dirty="0" smtClean="0"/>
              <a:t>პროგრამაზე</a:t>
            </a:r>
            <a:r>
              <a:rPr lang="ka-GE" dirty="0"/>
              <a:t>,  სწავლის  </a:t>
            </a:r>
            <a:r>
              <a:rPr lang="ka-GE" dirty="0" smtClean="0"/>
              <a:t>დაფინანსებისთვის,  წლის  განმავლობაში </a:t>
            </a:r>
            <a:r>
              <a:rPr lang="ka-GE" dirty="0"/>
              <a:t>ერთჯერადად, დახმარება გაეწევა 500 </a:t>
            </a:r>
            <a:r>
              <a:rPr lang="ka-GE" dirty="0" smtClean="0"/>
              <a:t>ლარით;</a:t>
            </a:r>
            <a:endParaRPr lang="ka-GE" dirty="0"/>
          </a:p>
          <a:p>
            <a:r>
              <a:rPr lang="ka-GE" dirty="0"/>
              <a:t>•	</a:t>
            </a:r>
            <a:r>
              <a:rPr lang="ka-GE" dirty="0" smtClean="0"/>
              <a:t>დევნილთა </a:t>
            </a:r>
            <a:r>
              <a:rPr lang="ka-GE" dirty="0"/>
              <a:t>ოჯახებს, რომელთა შვილიც სწავლობს აკრედიტებულ უმაღლეს საგანმანათლებლო </a:t>
            </a:r>
            <a:r>
              <a:rPr lang="ka-GE" dirty="0" smtClean="0"/>
              <a:t>დაწესებულების </a:t>
            </a:r>
            <a:r>
              <a:rPr lang="ka-GE" dirty="0"/>
              <a:t>საბაკალავრო პროგრამაზე, სწავლის </a:t>
            </a:r>
            <a:r>
              <a:rPr lang="ka-GE" dirty="0" smtClean="0"/>
              <a:t>დაფინანსებისთვის,  </a:t>
            </a:r>
            <a:r>
              <a:rPr lang="ka-GE" dirty="0"/>
              <a:t>წლის განმავლობაში ერთჯერადად, დახმარება გაეწევათ 500 ლარის ოდენობით.</a:t>
            </a:r>
          </a:p>
          <a:p>
            <a:r>
              <a:rPr lang="ka-GE" dirty="0"/>
              <a:t>•	ომისა  და  სამხედრო  ძალების  ვეტერანების  შვილებს,  რომლებიც  </a:t>
            </a:r>
            <a:r>
              <a:rPr lang="ka-GE" dirty="0" smtClean="0"/>
              <a:t>სწავლობენ </a:t>
            </a:r>
            <a:r>
              <a:rPr lang="ka-GE" dirty="0"/>
              <a:t>აკრედიტებულ უმაღლეს საგანმანათლებლო დაწესებულების საბაკალავრო პროგრამაზე, სწავლის დაფინანსების მიზნით</a:t>
            </a:r>
            <a:r>
              <a:rPr lang="ka-GE" dirty="0" smtClean="0"/>
              <a:t>,, </a:t>
            </a:r>
            <a:r>
              <a:rPr lang="ka-GE" dirty="0"/>
              <a:t>წლის განმავლობაში ერთჯერადად, დახმარება გაეწევათ 500 </a:t>
            </a:r>
            <a:r>
              <a:rPr lang="ka-GE" dirty="0" smtClean="0"/>
              <a:t>ლარით.</a:t>
            </a:r>
            <a:endParaRPr lang="ka-GE" dirty="0"/>
          </a:p>
          <a:p>
            <a:r>
              <a:rPr lang="ka-GE" dirty="0"/>
              <a:t>•	მკვეთრად, მნიშვნელოვნად და ზომიერად </a:t>
            </a:r>
            <a:r>
              <a:rPr lang="ka-GE" dirty="0" smtClean="0"/>
              <a:t> შშმ  პირს</a:t>
            </a:r>
            <a:r>
              <a:rPr lang="ka-GE" dirty="0"/>
              <a:t>, რომელიც სწავლობს საგანმანათლებლო დაწესებულების უმაღლეს ან/და პროფესიულ პროგრამაზე, სწავლის დაფინანსების </a:t>
            </a:r>
            <a:r>
              <a:rPr lang="ka-GE" dirty="0" smtClean="0"/>
              <a:t>მიზნით</a:t>
            </a:r>
            <a:r>
              <a:rPr lang="ka-GE" dirty="0"/>
              <a:t>, </a:t>
            </a:r>
            <a:r>
              <a:rPr lang="ka-GE" dirty="0" smtClean="0"/>
              <a:t> </a:t>
            </a:r>
            <a:r>
              <a:rPr lang="ka-GE" dirty="0"/>
              <a:t>წლის განმავლობაში ერთჯერადად, დახმარება </a:t>
            </a:r>
            <a:r>
              <a:rPr lang="ka-GE" dirty="0" smtClean="0"/>
              <a:t>500 ლარით;</a:t>
            </a:r>
            <a:endParaRPr lang="ka-GE" dirty="0"/>
          </a:p>
          <a:p>
            <a:r>
              <a:rPr lang="ka-GE" dirty="0"/>
              <a:t>•	პროგრამა ,,სტუდენტების ტრანპორტირების ხარჯით დახმარება</a:t>
            </a:r>
            <a:r>
              <a:rPr lang="ka-GE" dirty="0" smtClean="0"/>
              <a:t>’’ ფარგლებში . </a:t>
            </a:r>
            <a:r>
              <a:rPr lang="ka-GE" dirty="0"/>
              <a:t>სტუდენტებს </a:t>
            </a:r>
            <a:r>
              <a:rPr lang="ka-GE" dirty="0" smtClean="0"/>
              <a:t>ტრანსპორტირების </a:t>
            </a:r>
            <a:r>
              <a:rPr lang="ka-GE" dirty="0"/>
              <a:t>ხარჯით დახმარება გაეწევათ თვეში 50 ლარის ოდენობით, </a:t>
            </a:r>
            <a:r>
              <a:rPr lang="ka-GE" dirty="0" smtClean="0"/>
              <a:t>წლის </a:t>
            </a:r>
            <a:r>
              <a:rPr lang="ka-GE" dirty="0"/>
              <a:t>განმავლობაში 10 თვე (გარდა ივლისის და აგვისტოს </a:t>
            </a:r>
            <a:r>
              <a:rPr lang="ka-GE" dirty="0" smtClean="0"/>
              <a:t>თვისა.</a:t>
            </a:r>
            <a:endParaRPr lang="ka-GE" dirty="0"/>
          </a:p>
          <a:p>
            <a:r>
              <a:rPr lang="ka-GE" dirty="0"/>
              <a:t>•	</a:t>
            </a:r>
            <a:r>
              <a:rPr lang="ka-GE" dirty="0" smtClean="0"/>
              <a:t>წარმატებული </a:t>
            </a:r>
            <a:r>
              <a:rPr lang="ka-GE" dirty="0"/>
              <a:t>სტუდენტების წახალისების </a:t>
            </a:r>
            <a:r>
              <a:rPr lang="ka-GE" dirty="0" smtClean="0"/>
              <a:t>წესის  შესაბამისად</a:t>
            </a:r>
            <a:r>
              <a:rPr lang="ka-GE" dirty="0"/>
              <a:t>, </a:t>
            </a:r>
            <a:r>
              <a:rPr lang="ka-GE" dirty="0" smtClean="0"/>
              <a:t> წარმატებულ სტუდენტებს გადაეცემა </a:t>
            </a:r>
            <a:r>
              <a:rPr lang="ka-GE" dirty="0"/>
              <a:t>ერთჯერადად ფულადი ჯილდო - 1000 </a:t>
            </a:r>
            <a:r>
              <a:rPr lang="ka-GE" dirty="0" smtClean="0"/>
              <a:t>ლარით. 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36095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tamar.kiparoidze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5962"/>
            <a:ext cx="19812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5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52400"/>
            <a:ext cx="5438274" cy="56673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ka-GE" sz="15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ka-GE" sz="1400" u="sng" dirty="0" smtClean="0"/>
              <a:t>   სოციალური </a:t>
            </a:r>
            <a:r>
              <a:rPr lang="ka-GE" sz="1400" u="sng" dirty="0"/>
              <a:t>და ჯანდაცვის სკითხების </a:t>
            </a:r>
            <a:endParaRPr lang="ka-GE" sz="1400" u="sng" dirty="0" smtClean="0"/>
          </a:p>
          <a:p>
            <a:pPr marL="0" indent="0">
              <a:buNone/>
            </a:pPr>
            <a:r>
              <a:rPr lang="ka-GE" sz="1400" u="sng" dirty="0" smtClean="0"/>
              <a:t>              განმხილველი   საბჭო</a:t>
            </a:r>
            <a:endParaRPr lang="ka-GE" sz="1400" u="sng" dirty="0"/>
          </a:p>
          <a:p>
            <a:endParaRPr lang="ka-GE" sz="1400" dirty="0"/>
          </a:p>
          <a:p>
            <a:endParaRPr lang="ka-GE" sz="1400" dirty="0" smtClean="0"/>
          </a:p>
          <a:p>
            <a:pPr>
              <a:buFont typeface="Wingdings" pitchFamily="2" charset="2"/>
              <a:buChar char="q"/>
            </a:pPr>
            <a:r>
              <a:rPr lang="ka-GE" sz="1400" u="sng" dirty="0" smtClean="0"/>
              <a:t>მარნეულის </a:t>
            </a:r>
            <a:r>
              <a:rPr lang="ka-GE" sz="1400" u="sng" dirty="0"/>
              <a:t>მერიის ბაზაზე არსებული შეზღუდული </a:t>
            </a:r>
            <a:r>
              <a:rPr lang="ka-GE" sz="1400" u="sng" dirty="0" smtClean="0"/>
              <a:t>შესაძლებლობების </a:t>
            </a:r>
            <a:r>
              <a:rPr lang="ka-GE" sz="1400" u="sng" dirty="0"/>
              <a:t>მქონე პირთა </a:t>
            </a:r>
            <a:r>
              <a:rPr lang="ka-GE" sz="1400" u="sng" dirty="0" smtClean="0"/>
              <a:t>საბჭო  </a:t>
            </a:r>
            <a:r>
              <a:rPr lang="ka-GE" sz="1400" dirty="0" smtClean="0"/>
              <a:t>(</a:t>
            </a:r>
            <a:r>
              <a:rPr lang="ka-GE" sz="1200" dirty="0" smtClean="0"/>
              <a:t>შშმ მოქალაქეების  </a:t>
            </a:r>
            <a:r>
              <a:rPr lang="ka-GE" sz="1200" dirty="0" smtClean="0"/>
              <a:t>კულტურულ-შემოქმედებით </a:t>
            </a:r>
            <a:r>
              <a:rPr lang="ka-GE" sz="1200" dirty="0"/>
              <a:t>ღონისძიებებში ჩართვა, განათლებისა და შემეცნებითი აქტივობებში მათი მონაწილეობის ხელშეწყობა, სოციალური დაცვის უზურუნველყოფა, შშმ პირთათვის ადაპტირებული გარემოს შექმნა და აგრეთვე, საზოგადოებაში ინტეგრაციის </a:t>
            </a:r>
            <a:r>
              <a:rPr lang="ka-GE" sz="1200" dirty="0" smtClean="0"/>
              <a:t>ხელშეწყობა)</a:t>
            </a:r>
            <a:endParaRPr lang="ka-GE" sz="1200" dirty="0"/>
          </a:p>
          <a:p>
            <a:endParaRPr lang="ka-GE" sz="1400" dirty="0" smtClean="0"/>
          </a:p>
          <a:p>
            <a:pPr>
              <a:buFont typeface="Wingdings" pitchFamily="2" charset="2"/>
              <a:buChar char="q"/>
            </a:pPr>
            <a:r>
              <a:rPr lang="ka-GE" sz="1400" u="sng" dirty="0" smtClean="0"/>
              <a:t>უფასო </a:t>
            </a:r>
            <a:r>
              <a:rPr lang="ka-GE" sz="1400" u="sng" dirty="0"/>
              <a:t>მუნიციპალური ტრანსპორტი </a:t>
            </a:r>
            <a:r>
              <a:rPr lang="ka-GE" sz="1400" u="sng" dirty="0" smtClean="0"/>
              <a:t>შშმ პირებისთვის;</a:t>
            </a:r>
            <a:endParaRPr lang="ka-GE" sz="1400" u="sng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00" y="16001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tamar.kiparoidze\Desktop\354031970_646086857556416_531423708965544246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290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amar.kiparoidze\Desktop\59916468_2714767411873175_8042962556869935104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84" y="4800600"/>
            <a:ext cx="34290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" y="2746375"/>
            <a:ext cx="3565357" cy="228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7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001000" cy="5181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a-GE" sz="13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მარნეულის სოციალური სერვისების ცენტრი - „ბავშვი, ოჯახი, საზოგადოება</a:t>
            </a:r>
            <a:r>
              <a:rPr lang="ka-GE" sz="1300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</a:t>
            </a:r>
          </a:p>
          <a:p>
            <a:endParaRPr lang="ka-GE" sz="1300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Font typeface="Wingdings" pitchFamily="2" charset="2"/>
              <a:buChar char="ü"/>
            </a:pPr>
            <a:r>
              <a:rPr lang="ka-GE" sz="1300" dirty="0" smtClean="0"/>
              <a:t>ორგანიზაცია </a:t>
            </a:r>
            <a:r>
              <a:rPr lang="ka-GE" sz="1300" dirty="0"/>
              <a:t>მუნიციპალიტეტის მასშტაბით პირველი დაწესებულებაა, სადაც  0-დან  7  წლამდე,  7-დან  18  წლამდე  და  18  წელს  ზემოთ  </a:t>
            </a:r>
            <a:r>
              <a:rPr lang="ka-GE" sz="1300" dirty="0" smtClean="0"/>
              <a:t>მყოფ შშმ ბავშვებს </a:t>
            </a:r>
            <a:r>
              <a:rPr lang="ka-GE" sz="1300" dirty="0"/>
              <a:t>და მათ ოჯახებს ადგილზე სხვადასხვა სერვისებს სთავაზობს.</a:t>
            </a:r>
          </a:p>
          <a:p>
            <a:pPr>
              <a:buFont typeface="Wingdings" pitchFamily="2" charset="2"/>
              <a:buChar char="ü"/>
            </a:pPr>
            <a:r>
              <a:rPr lang="ka-GE" sz="1300" dirty="0"/>
              <a:t>დღის ცენტრის პროგრამა ემსახურება 6-დან 18 წლამდე და </a:t>
            </a:r>
            <a:r>
              <a:rPr lang="ka-GE" sz="1300" dirty="0" smtClean="0"/>
              <a:t>18-ზემოთ შშმ პირებს;</a:t>
            </a:r>
            <a:endParaRPr lang="ka-GE" sz="1300" dirty="0"/>
          </a:p>
          <a:p>
            <a:pPr>
              <a:buFont typeface="Wingdings" pitchFamily="2" charset="2"/>
              <a:buChar char="ü"/>
            </a:pPr>
            <a:r>
              <a:rPr lang="ka-GE" sz="1300" dirty="0" smtClean="0"/>
              <a:t>სერვისის მიმწოდებლებლები არიან ადგილზე: ფსიქოლოგები</a:t>
            </a:r>
            <a:r>
              <a:rPr lang="ka-GE" sz="1300" dirty="0"/>
              <a:t>, მეტყველების თერაპევტები, ოკუპაციური თერაპევ- ტები, სპეციალური პედაგოგები, ფიზიკური თერაპევტები.</a:t>
            </a:r>
          </a:p>
          <a:p>
            <a:pPr>
              <a:buFont typeface="Wingdings" pitchFamily="2" charset="2"/>
              <a:buChar char="ü"/>
            </a:pPr>
            <a:r>
              <a:rPr lang="ka-GE" sz="1300" dirty="0"/>
              <a:t>ბავშვთა ადრეული განვითარების პროგრამის - ადრეული </a:t>
            </a:r>
            <a:r>
              <a:rPr lang="ka-GE" sz="1300" dirty="0" smtClean="0"/>
              <a:t>ინტერვენციის პროცესი </a:t>
            </a:r>
            <a:r>
              <a:rPr lang="ka-GE" sz="1300" dirty="0"/>
              <a:t>მოიცავს დაბადებიდან 3 წლამდე და საჭიროების შემთხვევაში, 7 წლამდე ასაკის განვითარების დარღვევის, ან ამ მხრივ რისკის მქონე ბავშვების შეფასებას, მომსახურების დაგეგმვასა და ბუნებრივ გარემოში მიწოდებას</a:t>
            </a:r>
            <a:r>
              <a:rPr lang="ka-GE" sz="1300" dirty="0" smtClean="0"/>
              <a:t>.</a:t>
            </a:r>
            <a:endParaRPr lang="ka-GE" sz="1300" dirty="0"/>
          </a:p>
          <a:p>
            <a:pPr>
              <a:buFont typeface="Wingdings" pitchFamily="2" charset="2"/>
              <a:buChar char="ü"/>
            </a:pPr>
            <a:r>
              <a:rPr lang="ka-GE" sz="1300" dirty="0"/>
              <a:t>მარნეულის სოციალური სერვისების ცენტრი 2023 წლის ოქტომბრიდან ბენეფიციარებს ასევე შესთავაზებს შემდეგ </a:t>
            </a:r>
            <a:r>
              <a:rPr lang="ka-GE" sz="1300" dirty="0" smtClean="0"/>
              <a:t>პროგრამებს: რეაბილიტაცია-აბილიტაციის </a:t>
            </a:r>
            <a:r>
              <a:rPr lang="ka-GE" sz="1300" dirty="0"/>
              <a:t>პროგრამა, სმენის რეაბილიტაციის </a:t>
            </a:r>
            <a:r>
              <a:rPr lang="ka-GE" sz="1300" dirty="0" smtClean="0"/>
              <a:t>კომპლექსური სერვისი ინდივიდუალური </a:t>
            </a:r>
            <a:r>
              <a:rPr lang="ka-GE" sz="1300" dirty="0"/>
              <a:t>თერაპიები.</a:t>
            </a:r>
          </a:p>
          <a:p>
            <a:r>
              <a:rPr lang="ka-GE" sz="1300" dirty="0" smtClean="0"/>
              <a:t>საკონტაქტო </a:t>
            </a:r>
            <a:r>
              <a:rPr lang="ka-GE" sz="1300" dirty="0"/>
              <a:t>ინფორმაცია</a:t>
            </a:r>
            <a:r>
              <a:rPr lang="ka-GE" dirty="0"/>
              <a:t>: </a:t>
            </a:r>
            <a:r>
              <a:rPr lang="ka-GE" sz="1100" dirty="0" smtClean="0"/>
              <a:t>ბავშვთა დღის  ცენტრის  პროგრამა  სოფ. ყიზილაჯილოს #1 საჯარო სკოლის შენობაში. ადრეული განვითა- რების პროგრამა და ზრდასრულთა დღის ცენტრის პროგრამა ხორციელდება სოფ. ყიზილაჯილოს ადმინისტრაციული ერთეულის შენობაში.</a:t>
            </a:r>
          </a:p>
          <a:p>
            <a:r>
              <a:rPr lang="ka-GE" sz="1100" dirty="0" smtClean="0"/>
              <a:t>ტელ</a:t>
            </a:r>
            <a:r>
              <a:rPr lang="ka-GE" sz="1100" dirty="0"/>
              <a:t>: +995 591 44 36 75 / +995 591 93 97 49 / ელ. ფოსტა: </a:t>
            </a:r>
            <a:r>
              <a:rPr lang="en-US" sz="1100" dirty="0"/>
              <a:t>marneuli@chfs.ge</a:t>
            </a:r>
          </a:p>
          <a:p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85" y="0"/>
            <a:ext cx="1189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tamar.kiparoidze\Desktop\362642401_667601562071612_638229478863169410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22" y="4255228"/>
            <a:ext cx="4267200" cy="2526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7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263</TotalTime>
  <Words>551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PowerPoint Presentation</vt:lpstr>
      <vt:lpstr>PowerPoint Presentation</vt:lpstr>
      <vt:lpstr>   მუნიციპალური სერვისები </vt:lpstr>
      <vt:lpstr>  მუნიციპალური სოციალური სერვისები ყველა მიზნობრივი ჯგუფისთვის მათ შორის შშმ პირებისთვის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სოციალური სერვისების მიღებისთვის მუნიციპალიტეტში წარსადგენი საბუთები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Kiparoidze</dc:creator>
  <cp:lastModifiedBy>Tamar Kiparoidze</cp:lastModifiedBy>
  <cp:revision>48</cp:revision>
  <dcterms:created xsi:type="dcterms:W3CDTF">2006-08-16T00:00:00Z</dcterms:created>
  <dcterms:modified xsi:type="dcterms:W3CDTF">2023-09-19T10:21:45Z</dcterms:modified>
</cp:coreProperties>
</file>