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Canva Sans 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8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790090" y="179078"/>
            <a:ext cx="1042308" cy="1571271"/>
          </a:xfrm>
          <a:custGeom>
            <a:avLst/>
            <a:gdLst/>
            <a:ahLst/>
            <a:cxnLst/>
            <a:rect l="l" t="t" r="r" b="b"/>
            <a:pathLst>
              <a:path w="1316772" h="1752799">
                <a:moveTo>
                  <a:pt x="0" y="0"/>
                </a:moveTo>
                <a:lnTo>
                  <a:pt x="1316772" y="0"/>
                </a:lnTo>
                <a:lnTo>
                  <a:pt x="1316772" y="1752800"/>
                </a:lnTo>
                <a:lnTo>
                  <a:pt x="0" y="1752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895420" y="419651"/>
            <a:ext cx="4761772" cy="1156418"/>
          </a:xfrm>
          <a:custGeom>
            <a:avLst/>
            <a:gdLst/>
            <a:ahLst/>
            <a:cxnLst/>
            <a:rect l="l" t="t" r="r" b="b"/>
            <a:pathLst>
              <a:path w="6156550" h="1389740">
                <a:moveTo>
                  <a:pt x="0" y="0"/>
                </a:moveTo>
                <a:lnTo>
                  <a:pt x="6156550" y="0"/>
                </a:lnTo>
                <a:lnTo>
                  <a:pt x="6156550" y="1389740"/>
                </a:lnTo>
                <a:lnTo>
                  <a:pt x="0" y="13897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865513" y="267736"/>
            <a:ext cx="785635" cy="1571270"/>
          </a:xfrm>
          <a:custGeom>
            <a:avLst/>
            <a:gdLst/>
            <a:ahLst/>
            <a:cxnLst/>
            <a:rect l="l" t="t" r="r" b="b"/>
            <a:pathLst>
              <a:path w="785635" h="1571270">
                <a:moveTo>
                  <a:pt x="0" y="0"/>
                </a:moveTo>
                <a:lnTo>
                  <a:pt x="785635" y="0"/>
                </a:lnTo>
                <a:lnTo>
                  <a:pt x="785635" y="1571270"/>
                </a:lnTo>
                <a:lnTo>
                  <a:pt x="0" y="15712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505200" y="358928"/>
            <a:ext cx="2224742" cy="1217141"/>
          </a:xfrm>
          <a:custGeom>
            <a:avLst/>
            <a:gdLst/>
            <a:ahLst/>
            <a:cxnLst/>
            <a:rect l="l" t="t" r="r" b="b"/>
            <a:pathLst>
              <a:path w="2426755" h="1389740">
                <a:moveTo>
                  <a:pt x="0" y="0"/>
                </a:moveTo>
                <a:lnTo>
                  <a:pt x="2426755" y="0"/>
                </a:lnTo>
                <a:lnTo>
                  <a:pt x="2426755" y="1389740"/>
                </a:lnTo>
                <a:lnTo>
                  <a:pt x="0" y="13897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16070" y="358928"/>
            <a:ext cx="1822055" cy="1388887"/>
          </a:xfrm>
          <a:custGeom>
            <a:avLst/>
            <a:gdLst/>
            <a:ahLst/>
            <a:cxnLst/>
            <a:rect l="l" t="t" r="r" b="b"/>
            <a:pathLst>
              <a:path w="1822055" h="1388887">
                <a:moveTo>
                  <a:pt x="0" y="0"/>
                </a:moveTo>
                <a:lnTo>
                  <a:pt x="1822055" y="0"/>
                </a:lnTo>
                <a:lnTo>
                  <a:pt x="1822055" y="1388887"/>
                </a:lnTo>
                <a:lnTo>
                  <a:pt x="0" y="13888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892546" y="257345"/>
            <a:ext cx="2410590" cy="1490470"/>
          </a:xfrm>
          <a:custGeom>
            <a:avLst/>
            <a:gdLst/>
            <a:ahLst/>
            <a:cxnLst/>
            <a:rect l="l" t="t" r="r" b="b"/>
            <a:pathLst>
              <a:path w="2726153" h="1571270">
                <a:moveTo>
                  <a:pt x="0" y="0"/>
                </a:moveTo>
                <a:lnTo>
                  <a:pt x="2726153" y="0"/>
                </a:lnTo>
                <a:lnTo>
                  <a:pt x="2726153" y="1571270"/>
                </a:lnTo>
                <a:lnTo>
                  <a:pt x="0" y="157127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010400" y="4346362"/>
            <a:ext cx="3976898" cy="2998970"/>
          </a:xfrm>
          <a:custGeom>
            <a:avLst/>
            <a:gdLst/>
            <a:ahLst/>
            <a:cxnLst/>
            <a:rect l="l" t="t" r="r" b="b"/>
            <a:pathLst>
              <a:path w="4380009" h="4243134">
                <a:moveTo>
                  <a:pt x="0" y="0"/>
                </a:moveTo>
                <a:lnTo>
                  <a:pt x="4380009" y="0"/>
                </a:lnTo>
                <a:lnTo>
                  <a:pt x="4380009" y="4243134"/>
                </a:lnTo>
                <a:lnTo>
                  <a:pt x="0" y="42431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963647" y="3048367"/>
            <a:ext cx="11226673" cy="903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  <a:spcBef>
                <a:spcPct val="0"/>
              </a:spcBef>
            </a:pPr>
            <a:r>
              <a:rPr lang="en-US" sz="5299" b="1" dirty="0" err="1">
                <a:solidFill>
                  <a:srgbClr val="184584"/>
                </a:solidFill>
              </a:rPr>
              <a:t>მოსახლეობის</a:t>
            </a:r>
            <a:r>
              <a:rPr lang="en-US" sz="5299" b="1" dirty="0">
                <a:solidFill>
                  <a:srgbClr val="184584"/>
                </a:solidFill>
              </a:rPr>
              <a:t> </a:t>
            </a:r>
            <a:r>
              <a:rPr lang="en-US" sz="5299" b="1" dirty="0" err="1">
                <a:solidFill>
                  <a:srgbClr val="184584"/>
                </a:solidFill>
              </a:rPr>
              <a:t>ფორუმი</a:t>
            </a:r>
            <a:endParaRPr lang="en-US" sz="5299" b="1" dirty="0">
              <a:solidFill>
                <a:srgbClr val="184584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594891" y="7722403"/>
            <a:ext cx="6595309" cy="521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dirty="0">
                <a:solidFill>
                  <a:srgbClr val="184584"/>
                </a:solidFill>
              </a:rPr>
              <a:t>2023 </a:t>
            </a:r>
            <a:r>
              <a:rPr lang="en-US" sz="3100" dirty="0" err="1">
                <a:solidFill>
                  <a:srgbClr val="184584"/>
                </a:solidFill>
              </a:rPr>
              <a:t>წლის</a:t>
            </a:r>
            <a:r>
              <a:rPr lang="en-US" sz="3100" dirty="0">
                <a:solidFill>
                  <a:srgbClr val="184584"/>
                </a:solidFill>
              </a:rPr>
              <a:t> 30 </a:t>
            </a:r>
            <a:r>
              <a:rPr lang="en-US" sz="3100" dirty="0" err="1">
                <a:solidFill>
                  <a:srgbClr val="184584"/>
                </a:solidFill>
              </a:rPr>
              <a:t>მაისი</a:t>
            </a:r>
            <a:endParaRPr lang="en-US" sz="3100" dirty="0">
              <a:solidFill>
                <a:srgbClr val="184584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F69018-3DB2-45BE-B5C9-761B69FCE8C1}"/>
              </a:ext>
            </a:extLst>
          </p:cNvPr>
          <p:cNvSpPr/>
          <p:nvPr/>
        </p:nvSpPr>
        <p:spPr>
          <a:xfrm>
            <a:off x="782782" y="8877300"/>
            <a:ext cx="16833730" cy="774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a-GE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პროექტი</a:t>
            </a:r>
            <a:r>
              <a:rPr lang="en-US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ka-GE" b="1" i="1" dirty="0"/>
              <a:t>მოქალაქეთა გაძლიერება ადგილობრივ მმართველობაში მდგრადი განვითარების მიზნით</a:t>
            </a:r>
            <a:endParaRPr lang="en-US" b="1" i="1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a-GE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ხორციელდება გაეროს განვითარების პროგრამის (UNDP), დანიის საგარეო საქმეთა სამინისტროსა და საქართველოს მთავრობის მხარდაჭერით“.</a:t>
            </a:r>
            <a:endParaRPr lang="en-US" b="1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13480270" y="7514954"/>
            <a:ext cx="4649134" cy="2772046"/>
          </a:xfrm>
          <a:custGeom>
            <a:avLst/>
            <a:gdLst/>
            <a:ahLst/>
            <a:cxnLst/>
            <a:rect l="l" t="t" r="r" b="b"/>
            <a:pathLst>
              <a:path w="4649134" h="2772046">
                <a:moveTo>
                  <a:pt x="0" y="0"/>
                </a:moveTo>
                <a:lnTo>
                  <a:pt x="4649134" y="0"/>
                </a:lnTo>
                <a:lnTo>
                  <a:pt x="4649134" y="2772046"/>
                </a:lnTo>
                <a:lnTo>
                  <a:pt x="0" y="27720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02209" y="2202570"/>
            <a:ext cx="721791" cy="425200"/>
          </a:xfrm>
          <a:custGeom>
            <a:avLst/>
            <a:gdLst/>
            <a:ahLst/>
            <a:cxnLst/>
            <a:rect l="l" t="t" r="r" b="b"/>
            <a:pathLst>
              <a:path w="721791" h="425200">
                <a:moveTo>
                  <a:pt x="0" y="0"/>
                </a:moveTo>
                <a:lnTo>
                  <a:pt x="721790" y="0"/>
                </a:lnTo>
                <a:lnTo>
                  <a:pt x="721790" y="425200"/>
                </a:lnTo>
                <a:lnTo>
                  <a:pt x="0" y="4252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239273" y="530168"/>
            <a:ext cx="7525017" cy="837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9"/>
              </a:lnSpc>
              <a:spcBef>
                <a:spcPct val="0"/>
              </a:spcBef>
            </a:pPr>
            <a:r>
              <a:rPr lang="en-US" sz="4899" b="1" dirty="0" err="1">
                <a:solidFill>
                  <a:srgbClr val="184584"/>
                </a:solidFill>
                <a:latin typeface="Calibri (Body)"/>
              </a:rPr>
              <a:t>ახალგაზრდობა</a:t>
            </a:r>
            <a:endParaRPr lang="en-US" sz="4899" b="1" dirty="0">
              <a:solidFill>
                <a:srgbClr val="184584"/>
              </a:solidFill>
              <a:latin typeface="Calibri (Body)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209800" y="2141954"/>
            <a:ext cx="8648700" cy="5464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184584"/>
                </a:solidFill>
                <a:latin typeface="Calibri (Body)"/>
              </a:rPr>
              <a:t>ახალგაზრდული</a:t>
            </a:r>
            <a:r>
              <a:rPr lang="en-US" sz="32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200" dirty="0" err="1">
                <a:solidFill>
                  <a:srgbClr val="184584"/>
                </a:solidFill>
                <a:latin typeface="Calibri (Body)"/>
              </a:rPr>
              <a:t>სივრცეების</a:t>
            </a:r>
            <a:r>
              <a:rPr lang="en-US" sz="32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200" dirty="0" err="1">
                <a:solidFill>
                  <a:srgbClr val="184584"/>
                </a:solidFill>
                <a:latin typeface="Calibri (Body)"/>
              </a:rPr>
              <a:t>ნაკლებობა</a:t>
            </a:r>
            <a:r>
              <a:rPr lang="ka-GE" sz="3200" dirty="0">
                <a:solidFill>
                  <a:srgbClr val="184584"/>
                </a:solidFill>
                <a:latin typeface="Calibri (Body)"/>
              </a:rPr>
              <a:t>;</a:t>
            </a:r>
            <a:r>
              <a:rPr lang="en-US" sz="3200" dirty="0">
                <a:solidFill>
                  <a:srgbClr val="184584"/>
                </a:solidFill>
                <a:latin typeface="Calibri (Body)"/>
              </a:rPr>
              <a:t>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163888" y="3588923"/>
            <a:ext cx="6150769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184584"/>
                </a:solidFill>
                <a:latin typeface="Calibri (Body)"/>
              </a:rPr>
              <a:t>კონოთეატრის</a:t>
            </a:r>
            <a:r>
              <a:rPr lang="en-US" sz="32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200" dirty="0" err="1">
                <a:solidFill>
                  <a:srgbClr val="184584"/>
                </a:solidFill>
                <a:latin typeface="Calibri (Body)"/>
              </a:rPr>
              <a:t>არ</a:t>
            </a:r>
            <a:r>
              <a:rPr lang="en-US" sz="32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200" dirty="0" err="1">
                <a:solidFill>
                  <a:srgbClr val="184584"/>
                </a:solidFill>
                <a:latin typeface="Calibri (Body)"/>
              </a:rPr>
              <a:t>არსებობა</a:t>
            </a:r>
            <a:r>
              <a:rPr lang="ka-GE" sz="3200" dirty="0">
                <a:solidFill>
                  <a:srgbClr val="184584"/>
                </a:solidFill>
                <a:latin typeface="Calibri (Body)"/>
              </a:rPr>
              <a:t>;</a:t>
            </a:r>
            <a:endParaRPr lang="en-US" sz="3200" dirty="0">
              <a:solidFill>
                <a:srgbClr val="184584"/>
              </a:solidFill>
              <a:latin typeface="Calibri (Body)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163888" y="6141926"/>
            <a:ext cx="10290177" cy="5464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184584"/>
                </a:solidFill>
                <a:latin typeface="Calibri (Body"/>
              </a:rPr>
              <a:t>დასაქმების </a:t>
            </a:r>
            <a:r>
              <a:rPr lang="en-US" sz="3200" dirty="0" err="1">
                <a:solidFill>
                  <a:srgbClr val="184584"/>
                </a:solidFill>
                <a:latin typeface="Calibri (Body"/>
              </a:rPr>
              <a:t>პრობლემა</a:t>
            </a:r>
            <a:r>
              <a:rPr lang="en-US" sz="3200" dirty="0">
                <a:solidFill>
                  <a:srgbClr val="184584"/>
                </a:solidFill>
                <a:latin typeface="Calibri (Body"/>
              </a:rPr>
              <a:t>, </a:t>
            </a:r>
            <a:r>
              <a:rPr lang="en-US" sz="3200" dirty="0" err="1">
                <a:solidFill>
                  <a:srgbClr val="184584"/>
                </a:solidFill>
                <a:latin typeface="Calibri (Body"/>
              </a:rPr>
              <a:t>ახალგაზრდების</a:t>
            </a:r>
            <a:r>
              <a:rPr lang="en-US" sz="3200" dirty="0">
                <a:solidFill>
                  <a:srgbClr val="184584"/>
                </a:solidFill>
                <a:latin typeface="Calibri (Body"/>
              </a:rPr>
              <a:t> </a:t>
            </a:r>
            <a:r>
              <a:rPr lang="en-US" sz="3200" dirty="0" err="1">
                <a:solidFill>
                  <a:srgbClr val="184584"/>
                </a:solidFill>
                <a:latin typeface="Calibri (Body"/>
              </a:rPr>
              <a:t>მიგრაცია</a:t>
            </a:r>
            <a:r>
              <a:rPr lang="ka-GE" sz="3200" dirty="0">
                <a:solidFill>
                  <a:srgbClr val="184584"/>
                </a:solidFill>
                <a:latin typeface="Calibri (Body"/>
              </a:rPr>
              <a:t>;</a:t>
            </a:r>
            <a:endParaRPr lang="en-US" sz="3200" dirty="0">
              <a:solidFill>
                <a:srgbClr val="184584"/>
              </a:solidFill>
              <a:latin typeface="Calibri (Body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209800" y="7598614"/>
            <a:ext cx="8014359" cy="5464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184584"/>
                </a:solidFill>
                <a:latin typeface="Calibri (Body)"/>
              </a:rPr>
              <a:t>ინფორმაციის</a:t>
            </a:r>
            <a:r>
              <a:rPr lang="en-US" sz="32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200" dirty="0" err="1">
                <a:solidFill>
                  <a:srgbClr val="184584"/>
                </a:solidFill>
                <a:latin typeface="Calibri (Body)"/>
              </a:rPr>
              <a:t>ნაკლებობა</a:t>
            </a:r>
            <a:r>
              <a:rPr lang="en-US" sz="32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200" dirty="0" err="1">
                <a:solidFill>
                  <a:srgbClr val="184584"/>
                </a:solidFill>
                <a:latin typeface="Calibri (Body)"/>
              </a:rPr>
              <a:t>სერვისებზე</a:t>
            </a:r>
            <a:r>
              <a:rPr lang="ka-GE" sz="3200" dirty="0">
                <a:solidFill>
                  <a:srgbClr val="184584"/>
                </a:solidFill>
                <a:latin typeface="Calibri (Body)"/>
              </a:rPr>
              <a:t>;</a:t>
            </a:r>
            <a:endParaRPr lang="en-US" sz="3200" dirty="0">
              <a:solidFill>
                <a:srgbClr val="184584"/>
              </a:solidFill>
              <a:latin typeface="Calibri (Body)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718400" y="4768799"/>
            <a:ext cx="16280199" cy="5464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184584"/>
                </a:solidFill>
                <a:latin typeface="Calibri (Body)"/>
              </a:rPr>
              <a:t>სოფლებში</a:t>
            </a:r>
            <a:r>
              <a:rPr lang="en-US" sz="32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200" dirty="0" err="1">
                <a:solidFill>
                  <a:srgbClr val="184584"/>
                </a:solidFill>
                <a:latin typeface="Calibri (Body)"/>
              </a:rPr>
              <a:t>თანამედროვე</a:t>
            </a:r>
            <a:r>
              <a:rPr lang="en-US" sz="32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200" dirty="0" err="1">
                <a:solidFill>
                  <a:srgbClr val="184584"/>
                </a:solidFill>
                <a:latin typeface="Calibri (Body)"/>
              </a:rPr>
              <a:t>ლიტერატურით</a:t>
            </a:r>
            <a:r>
              <a:rPr lang="en-US" sz="32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200" dirty="0" err="1">
                <a:solidFill>
                  <a:srgbClr val="184584"/>
                </a:solidFill>
                <a:latin typeface="Calibri (Body)"/>
              </a:rPr>
              <a:t>აღჭურვილი</a:t>
            </a:r>
            <a:r>
              <a:rPr lang="en-US" sz="32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200" dirty="0" err="1">
                <a:solidFill>
                  <a:srgbClr val="184584"/>
                </a:solidFill>
                <a:latin typeface="Calibri (Body)"/>
              </a:rPr>
              <a:t>ბიბლიოთეკების</a:t>
            </a:r>
            <a:r>
              <a:rPr lang="en-US" sz="32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200" dirty="0" err="1">
                <a:solidFill>
                  <a:srgbClr val="184584"/>
                </a:solidFill>
                <a:latin typeface="Calibri (Body)"/>
              </a:rPr>
              <a:t>არ</a:t>
            </a:r>
            <a:r>
              <a:rPr lang="en-US" sz="32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200" dirty="0" err="1">
                <a:solidFill>
                  <a:srgbClr val="184584"/>
                </a:solidFill>
                <a:latin typeface="Calibri (Body)"/>
              </a:rPr>
              <a:t>არსებობა</a:t>
            </a:r>
            <a:r>
              <a:rPr lang="ka-GE" sz="3200" dirty="0">
                <a:solidFill>
                  <a:srgbClr val="184584"/>
                </a:solidFill>
                <a:latin typeface="Calibri (Body)"/>
              </a:rPr>
              <a:t>;</a:t>
            </a:r>
            <a:endParaRPr lang="en-US" sz="3200" dirty="0">
              <a:solidFill>
                <a:srgbClr val="184584"/>
              </a:solidFill>
              <a:latin typeface="Calibri (Body)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802208" y="3614110"/>
            <a:ext cx="721791" cy="425200"/>
          </a:xfrm>
          <a:custGeom>
            <a:avLst/>
            <a:gdLst/>
            <a:ahLst/>
            <a:cxnLst/>
            <a:rect l="l" t="t" r="r" b="b"/>
            <a:pathLst>
              <a:path w="721791" h="425200">
                <a:moveTo>
                  <a:pt x="0" y="0"/>
                </a:moveTo>
                <a:lnTo>
                  <a:pt x="721790" y="0"/>
                </a:lnTo>
                <a:lnTo>
                  <a:pt x="721790" y="425200"/>
                </a:lnTo>
                <a:lnTo>
                  <a:pt x="0" y="4252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802207" y="4829415"/>
            <a:ext cx="721791" cy="425200"/>
          </a:xfrm>
          <a:custGeom>
            <a:avLst/>
            <a:gdLst/>
            <a:ahLst/>
            <a:cxnLst/>
            <a:rect l="l" t="t" r="r" b="b"/>
            <a:pathLst>
              <a:path w="721791" h="425200">
                <a:moveTo>
                  <a:pt x="0" y="0"/>
                </a:moveTo>
                <a:lnTo>
                  <a:pt x="721790" y="0"/>
                </a:lnTo>
                <a:lnTo>
                  <a:pt x="721790" y="425201"/>
                </a:lnTo>
                <a:lnTo>
                  <a:pt x="0" y="4252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791574" y="6263158"/>
            <a:ext cx="721791" cy="425200"/>
          </a:xfrm>
          <a:custGeom>
            <a:avLst/>
            <a:gdLst/>
            <a:ahLst/>
            <a:cxnLst/>
            <a:rect l="l" t="t" r="r" b="b"/>
            <a:pathLst>
              <a:path w="721791" h="425200">
                <a:moveTo>
                  <a:pt x="0" y="0"/>
                </a:moveTo>
                <a:lnTo>
                  <a:pt x="721790" y="0"/>
                </a:lnTo>
                <a:lnTo>
                  <a:pt x="721790" y="425200"/>
                </a:lnTo>
                <a:lnTo>
                  <a:pt x="0" y="4252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802207" y="7719846"/>
            <a:ext cx="721791" cy="425200"/>
          </a:xfrm>
          <a:custGeom>
            <a:avLst/>
            <a:gdLst/>
            <a:ahLst/>
            <a:cxnLst/>
            <a:rect l="l" t="t" r="r" b="b"/>
            <a:pathLst>
              <a:path w="721791" h="425200">
                <a:moveTo>
                  <a:pt x="0" y="0"/>
                </a:moveTo>
                <a:lnTo>
                  <a:pt x="721790" y="0"/>
                </a:lnTo>
                <a:lnTo>
                  <a:pt x="721790" y="425200"/>
                </a:lnTo>
                <a:lnTo>
                  <a:pt x="0" y="4252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362502" y="2446505"/>
            <a:ext cx="922512" cy="808456"/>
          </a:xfrm>
          <a:custGeom>
            <a:avLst/>
            <a:gdLst/>
            <a:ahLst/>
            <a:cxnLst/>
            <a:rect l="l" t="t" r="r" b="b"/>
            <a:pathLst>
              <a:path w="922512" h="808456">
                <a:moveTo>
                  <a:pt x="0" y="0"/>
                </a:moveTo>
                <a:lnTo>
                  <a:pt x="922512" y="0"/>
                </a:lnTo>
                <a:lnTo>
                  <a:pt x="922512" y="808456"/>
                </a:lnTo>
                <a:lnTo>
                  <a:pt x="0" y="8084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98706" y="4075531"/>
            <a:ext cx="922512" cy="808456"/>
          </a:xfrm>
          <a:custGeom>
            <a:avLst/>
            <a:gdLst/>
            <a:ahLst/>
            <a:cxnLst/>
            <a:rect l="l" t="t" r="r" b="b"/>
            <a:pathLst>
              <a:path w="922512" h="808456">
                <a:moveTo>
                  <a:pt x="0" y="0"/>
                </a:moveTo>
                <a:lnTo>
                  <a:pt x="922512" y="0"/>
                </a:lnTo>
                <a:lnTo>
                  <a:pt x="922512" y="808457"/>
                </a:lnTo>
                <a:lnTo>
                  <a:pt x="0" y="8084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74650" y="5464555"/>
            <a:ext cx="922512" cy="808456"/>
          </a:xfrm>
          <a:custGeom>
            <a:avLst/>
            <a:gdLst/>
            <a:ahLst/>
            <a:cxnLst/>
            <a:rect l="l" t="t" r="r" b="b"/>
            <a:pathLst>
              <a:path w="922512" h="808456">
                <a:moveTo>
                  <a:pt x="0" y="0"/>
                </a:moveTo>
                <a:lnTo>
                  <a:pt x="922512" y="0"/>
                </a:lnTo>
                <a:lnTo>
                  <a:pt x="922512" y="808456"/>
                </a:lnTo>
                <a:lnTo>
                  <a:pt x="0" y="8084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29329" y="6926530"/>
            <a:ext cx="922512" cy="808456"/>
          </a:xfrm>
          <a:custGeom>
            <a:avLst/>
            <a:gdLst/>
            <a:ahLst/>
            <a:cxnLst/>
            <a:rect l="l" t="t" r="r" b="b"/>
            <a:pathLst>
              <a:path w="922512" h="808456">
                <a:moveTo>
                  <a:pt x="0" y="0"/>
                </a:moveTo>
                <a:lnTo>
                  <a:pt x="922512" y="0"/>
                </a:lnTo>
                <a:lnTo>
                  <a:pt x="922512" y="808456"/>
                </a:lnTo>
                <a:lnTo>
                  <a:pt x="0" y="8084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74650" y="8313051"/>
            <a:ext cx="922512" cy="808456"/>
          </a:xfrm>
          <a:custGeom>
            <a:avLst/>
            <a:gdLst/>
            <a:ahLst/>
            <a:cxnLst/>
            <a:rect l="l" t="t" r="r" b="b"/>
            <a:pathLst>
              <a:path w="922512" h="808456">
                <a:moveTo>
                  <a:pt x="0" y="0"/>
                </a:moveTo>
                <a:lnTo>
                  <a:pt x="922512" y="0"/>
                </a:lnTo>
                <a:lnTo>
                  <a:pt x="922512" y="808457"/>
                </a:lnTo>
                <a:lnTo>
                  <a:pt x="0" y="8084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749193" y="6615697"/>
            <a:ext cx="3443174" cy="3653235"/>
          </a:xfrm>
          <a:custGeom>
            <a:avLst/>
            <a:gdLst/>
            <a:ahLst/>
            <a:cxnLst/>
            <a:rect l="l" t="t" r="r" b="b"/>
            <a:pathLst>
              <a:path w="3443174" h="3653235">
                <a:moveTo>
                  <a:pt x="0" y="0"/>
                </a:moveTo>
                <a:lnTo>
                  <a:pt x="3443174" y="0"/>
                </a:lnTo>
                <a:lnTo>
                  <a:pt x="3443174" y="3653235"/>
                </a:lnTo>
                <a:lnTo>
                  <a:pt x="0" y="36532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6012024" y="938100"/>
            <a:ext cx="4882576" cy="837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9"/>
              </a:lnSpc>
              <a:spcBef>
                <a:spcPct val="0"/>
              </a:spcBef>
            </a:pPr>
            <a:r>
              <a:rPr lang="en-US" sz="4899" b="1" dirty="0">
                <a:solidFill>
                  <a:srgbClr val="184584"/>
                </a:solidFill>
                <a:latin typeface="Calibri (Body)"/>
              </a:rPr>
              <a:t>ს პ ო რ ტ ი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95567" y="2590066"/>
            <a:ext cx="9275445" cy="521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სპორტის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რამდენიმე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სახეობის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არარსებობა</a:t>
            </a:r>
            <a:r>
              <a:rPr lang="ka-GE" sz="3100" dirty="0">
                <a:solidFill>
                  <a:srgbClr val="184584"/>
                </a:solidFill>
                <a:latin typeface="Calibri (Body)"/>
              </a:rPr>
              <a:t>;</a:t>
            </a:r>
            <a:endParaRPr lang="en-US" sz="3100" dirty="0">
              <a:solidFill>
                <a:srgbClr val="184584"/>
              </a:solidFill>
              <a:latin typeface="Calibri (Body)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374302" y="4067517"/>
            <a:ext cx="12189298" cy="5213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ზოგიერთ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სახეობაში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კვალიფიციური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კადრების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არ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არსებობა</a:t>
            </a:r>
            <a:r>
              <a:rPr lang="ka-GE" sz="3100" dirty="0">
                <a:solidFill>
                  <a:srgbClr val="184584"/>
                </a:solidFill>
                <a:latin typeface="Calibri (Body)"/>
              </a:rPr>
              <a:t>;</a:t>
            </a:r>
            <a:endParaRPr lang="en-US" sz="3100" dirty="0">
              <a:solidFill>
                <a:srgbClr val="184584"/>
              </a:solidFill>
              <a:latin typeface="Calibri (Body)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676400" y="5529103"/>
            <a:ext cx="6006346" cy="521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უწყებათაშორისი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შეჯიბრები</a:t>
            </a:r>
            <a:r>
              <a:rPr lang="ka-GE" sz="3100" dirty="0">
                <a:solidFill>
                  <a:srgbClr val="184584"/>
                </a:solidFill>
                <a:latin typeface="Calibri (Body)"/>
              </a:rPr>
              <a:t>;</a:t>
            </a:r>
            <a:endParaRPr lang="en-US" sz="3100" dirty="0">
              <a:solidFill>
                <a:srgbClr val="184584"/>
              </a:solidFill>
              <a:latin typeface="Calibri (Body)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85014" y="6884448"/>
            <a:ext cx="10249020" cy="521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მოსახლეობის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ინფორმირებულობის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ნაკლებობა</a:t>
            </a:r>
            <a:r>
              <a:rPr lang="ka-GE" sz="3100" dirty="0">
                <a:solidFill>
                  <a:srgbClr val="184584"/>
                </a:solidFill>
                <a:latin typeface="Calibri (Body)"/>
              </a:rPr>
              <a:t>;</a:t>
            </a:r>
            <a:endParaRPr lang="en-US" sz="3100" dirty="0">
              <a:solidFill>
                <a:srgbClr val="184584"/>
              </a:solidFill>
              <a:latin typeface="Calibri (Body)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374302" y="8239793"/>
            <a:ext cx="9059704" cy="521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შრომის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ანაზღაურების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სიმცირე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ა(ა)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იპებში</a:t>
            </a:r>
            <a:r>
              <a:rPr lang="ka-GE" sz="3100" dirty="0">
                <a:solidFill>
                  <a:srgbClr val="184584"/>
                </a:solidFill>
                <a:latin typeface="Calibri (Body)"/>
              </a:rPr>
              <a:t>;</a:t>
            </a:r>
            <a:endParaRPr lang="en-US" sz="3100" dirty="0">
              <a:solidFill>
                <a:srgbClr val="184584"/>
              </a:solidFill>
              <a:latin typeface="Calibri (Body)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1458007" y="1961461"/>
            <a:ext cx="566282" cy="582295"/>
          </a:xfrm>
          <a:custGeom>
            <a:avLst/>
            <a:gdLst/>
            <a:ahLst/>
            <a:cxnLst/>
            <a:rect l="l" t="t" r="r" b="b"/>
            <a:pathLst>
              <a:path w="566282" h="582295">
                <a:moveTo>
                  <a:pt x="0" y="0"/>
                </a:moveTo>
                <a:lnTo>
                  <a:pt x="566282" y="0"/>
                </a:lnTo>
                <a:lnTo>
                  <a:pt x="566282" y="582295"/>
                </a:lnTo>
                <a:lnTo>
                  <a:pt x="0" y="5822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74674" y="3153956"/>
            <a:ext cx="566282" cy="582295"/>
          </a:xfrm>
          <a:custGeom>
            <a:avLst/>
            <a:gdLst/>
            <a:ahLst/>
            <a:cxnLst/>
            <a:rect l="l" t="t" r="r" b="b"/>
            <a:pathLst>
              <a:path w="566282" h="582295">
                <a:moveTo>
                  <a:pt x="0" y="0"/>
                </a:moveTo>
                <a:lnTo>
                  <a:pt x="566282" y="0"/>
                </a:lnTo>
                <a:lnTo>
                  <a:pt x="566282" y="582295"/>
                </a:lnTo>
                <a:lnTo>
                  <a:pt x="0" y="5822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74674" y="4137791"/>
            <a:ext cx="566282" cy="582295"/>
          </a:xfrm>
          <a:custGeom>
            <a:avLst/>
            <a:gdLst/>
            <a:ahLst/>
            <a:cxnLst/>
            <a:rect l="l" t="t" r="r" b="b"/>
            <a:pathLst>
              <a:path w="566282" h="582295">
                <a:moveTo>
                  <a:pt x="0" y="0"/>
                </a:moveTo>
                <a:lnTo>
                  <a:pt x="566282" y="0"/>
                </a:lnTo>
                <a:lnTo>
                  <a:pt x="566282" y="582295"/>
                </a:lnTo>
                <a:lnTo>
                  <a:pt x="0" y="5822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74674" y="5125732"/>
            <a:ext cx="566282" cy="582295"/>
          </a:xfrm>
          <a:custGeom>
            <a:avLst/>
            <a:gdLst/>
            <a:ahLst/>
            <a:cxnLst/>
            <a:rect l="l" t="t" r="r" b="b"/>
            <a:pathLst>
              <a:path w="566282" h="582295">
                <a:moveTo>
                  <a:pt x="0" y="0"/>
                </a:moveTo>
                <a:lnTo>
                  <a:pt x="566282" y="0"/>
                </a:lnTo>
                <a:lnTo>
                  <a:pt x="566282" y="582296"/>
                </a:lnTo>
                <a:lnTo>
                  <a:pt x="0" y="5822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74674" y="6282952"/>
            <a:ext cx="566282" cy="582295"/>
          </a:xfrm>
          <a:custGeom>
            <a:avLst/>
            <a:gdLst/>
            <a:ahLst/>
            <a:cxnLst/>
            <a:rect l="l" t="t" r="r" b="b"/>
            <a:pathLst>
              <a:path w="566282" h="582295">
                <a:moveTo>
                  <a:pt x="0" y="0"/>
                </a:moveTo>
                <a:lnTo>
                  <a:pt x="566282" y="0"/>
                </a:lnTo>
                <a:lnTo>
                  <a:pt x="566282" y="582295"/>
                </a:lnTo>
                <a:lnTo>
                  <a:pt x="0" y="5822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74674" y="7184156"/>
            <a:ext cx="566282" cy="582295"/>
          </a:xfrm>
          <a:custGeom>
            <a:avLst/>
            <a:gdLst/>
            <a:ahLst/>
            <a:cxnLst/>
            <a:rect l="l" t="t" r="r" b="b"/>
            <a:pathLst>
              <a:path w="566282" h="582295">
                <a:moveTo>
                  <a:pt x="0" y="0"/>
                </a:moveTo>
                <a:lnTo>
                  <a:pt x="566282" y="0"/>
                </a:lnTo>
                <a:lnTo>
                  <a:pt x="566282" y="582295"/>
                </a:lnTo>
                <a:lnTo>
                  <a:pt x="0" y="5822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74674" y="8051171"/>
            <a:ext cx="566282" cy="582295"/>
          </a:xfrm>
          <a:custGeom>
            <a:avLst/>
            <a:gdLst/>
            <a:ahLst/>
            <a:cxnLst/>
            <a:rect l="l" t="t" r="r" b="b"/>
            <a:pathLst>
              <a:path w="566282" h="582295">
                <a:moveTo>
                  <a:pt x="0" y="0"/>
                </a:moveTo>
                <a:lnTo>
                  <a:pt x="566282" y="0"/>
                </a:lnTo>
                <a:lnTo>
                  <a:pt x="566282" y="582295"/>
                </a:lnTo>
                <a:lnTo>
                  <a:pt x="0" y="5822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374674" y="8785866"/>
            <a:ext cx="566282" cy="582295"/>
          </a:xfrm>
          <a:custGeom>
            <a:avLst/>
            <a:gdLst/>
            <a:ahLst/>
            <a:cxnLst/>
            <a:rect l="l" t="t" r="r" b="b"/>
            <a:pathLst>
              <a:path w="566282" h="582295">
                <a:moveTo>
                  <a:pt x="0" y="0"/>
                </a:moveTo>
                <a:lnTo>
                  <a:pt x="566282" y="0"/>
                </a:lnTo>
                <a:lnTo>
                  <a:pt x="566282" y="582295"/>
                </a:lnTo>
                <a:lnTo>
                  <a:pt x="0" y="5822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374674" y="9381129"/>
            <a:ext cx="566282" cy="582295"/>
          </a:xfrm>
          <a:custGeom>
            <a:avLst/>
            <a:gdLst/>
            <a:ahLst/>
            <a:cxnLst/>
            <a:rect l="l" t="t" r="r" b="b"/>
            <a:pathLst>
              <a:path w="566282" h="582295">
                <a:moveTo>
                  <a:pt x="0" y="0"/>
                </a:moveTo>
                <a:lnTo>
                  <a:pt x="566282" y="0"/>
                </a:lnTo>
                <a:lnTo>
                  <a:pt x="566282" y="582295"/>
                </a:lnTo>
                <a:lnTo>
                  <a:pt x="0" y="5822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651033" y="6974053"/>
            <a:ext cx="3636967" cy="3312947"/>
          </a:xfrm>
          <a:custGeom>
            <a:avLst/>
            <a:gdLst/>
            <a:ahLst/>
            <a:cxnLst/>
            <a:rect l="l" t="t" r="r" b="b"/>
            <a:pathLst>
              <a:path w="3636967" h="3312947">
                <a:moveTo>
                  <a:pt x="0" y="0"/>
                </a:moveTo>
                <a:lnTo>
                  <a:pt x="3636967" y="0"/>
                </a:lnTo>
                <a:lnTo>
                  <a:pt x="3636967" y="3312947"/>
                </a:lnTo>
                <a:lnTo>
                  <a:pt x="0" y="33129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572922" y="247005"/>
            <a:ext cx="17142155" cy="1287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 b="1" dirty="0">
                <a:solidFill>
                  <a:srgbClr val="184584"/>
                </a:solidFill>
              </a:rPr>
              <a:t>2024 </a:t>
            </a:r>
            <a:r>
              <a:rPr lang="en-US" sz="3699" b="1" dirty="0" err="1">
                <a:solidFill>
                  <a:srgbClr val="184584"/>
                </a:solidFill>
              </a:rPr>
              <a:t>წლის</a:t>
            </a:r>
            <a:r>
              <a:rPr lang="en-US" sz="3699" b="1" dirty="0">
                <a:solidFill>
                  <a:srgbClr val="184584"/>
                </a:solidFill>
              </a:rPr>
              <a:t> </a:t>
            </a:r>
            <a:r>
              <a:rPr lang="en-US" sz="3699" b="1" dirty="0" err="1">
                <a:solidFill>
                  <a:srgbClr val="184584"/>
                </a:solidFill>
              </a:rPr>
              <a:t>ბიუჯეტის</a:t>
            </a:r>
            <a:r>
              <a:rPr lang="en-US" sz="3699" b="1" dirty="0">
                <a:solidFill>
                  <a:srgbClr val="184584"/>
                </a:solidFill>
              </a:rPr>
              <a:t> </a:t>
            </a:r>
            <a:r>
              <a:rPr lang="en-US" sz="3699" b="1" dirty="0" err="1">
                <a:solidFill>
                  <a:srgbClr val="184584"/>
                </a:solidFill>
              </a:rPr>
              <a:t>პროექტში</a:t>
            </a:r>
            <a:r>
              <a:rPr lang="en-US" sz="3699" b="1" dirty="0">
                <a:solidFill>
                  <a:srgbClr val="184584"/>
                </a:solidFill>
              </a:rPr>
              <a:t> </a:t>
            </a:r>
            <a:r>
              <a:rPr lang="en-US" sz="3699" b="1" dirty="0" err="1">
                <a:solidFill>
                  <a:srgbClr val="184584"/>
                </a:solidFill>
              </a:rPr>
              <a:t>სრულად</a:t>
            </a:r>
            <a:r>
              <a:rPr lang="en-US" sz="3699" b="1" dirty="0">
                <a:solidFill>
                  <a:srgbClr val="184584"/>
                </a:solidFill>
              </a:rPr>
              <a:t> </a:t>
            </a:r>
            <a:r>
              <a:rPr lang="en-US" sz="3699" b="1" dirty="0" err="1">
                <a:solidFill>
                  <a:srgbClr val="184584"/>
                </a:solidFill>
              </a:rPr>
              <a:t>იქნა</a:t>
            </a:r>
            <a:r>
              <a:rPr lang="en-US" sz="3699" b="1" dirty="0">
                <a:solidFill>
                  <a:srgbClr val="184584"/>
                </a:solidFill>
              </a:rPr>
              <a:t> </a:t>
            </a:r>
            <a:r>
              <a:rPr lang="en-US" sz="3699" b="1" dirty="0" err="1">
                <a:solidFill>
                  <a:srgbClr val="184584"/>
                </a:solidFill>
              </a:rPr>
              <a:t>გათვალისწინებული</a:t>
            </a:r>
            <a:r>
              <a:rPr lang="en-US" sz="3699" b="1" dirty="0">
                <a:solidFill>
                  <a:srgbClr val="184584"/>
                </a:solidFill>
              </a:rPr>
              <a:t> </a:t>
            </a:r>
            <a:r>
              <a:rPr lang="en-US" sz="3699" b="1" dirty="0" err="1">
                <a:solidFill>
                  <a:srgbClr val="184584"/>
                </a:solidFill>
              </a:rPr>
              <a:t>და</a:t>
            </a:r>
            <a:r>
              <a:rPr lang="en-US" sz="3699" b="1" dirty="0">
                <a:solidFill>
                  <a:srgbClr val="184584"/>
                </a:solidFill>
              </a:rPr>
              <a:t> </a:t>
            </a:r>
            <a:r>
              <a:rPr lang="en-US" sz="3699" b="1" dirty="0" err="1">
                <a:solidFill>
                  <a:srgbClr val="184584"/>
                </a:solidFill>
              </a:rPr>
              <a:t>ასახული</a:t>
            </a:r>
            <a:r>
              <a:rPr lang="en-US" sz="3699" b="1" dirty="0">
                <a:solidFill>
                  <a:srgbClr val="184584"/>
                </a:solidFill>
              </a:rPr>
              <a:t>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168306" y="3242009"/>
            <a:ext cx="7993762" cy="5213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ჯანდაცვის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მიმართულებით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4 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წინადადება</a:t>
            </a:r>
            <a:r>
              <a:rPr lang="ka-GE" sz="3100" dirty="0">
                <a:solidFill>
                  <a:srgbClr val="184584"/>
                </a:solidFill>
                <a:latin typeface="Calibri (Body)"/>
              </a:rPr>
              <a:t>;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046418" y="4198751"/>
            <a:ext cx="8374762" cy="5213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სოციალური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მიმართულებით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5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წინადადება</a:t>
            </a:r>
            <a:r>
              <a:rPr lang="ka-GE" sz="3100" dirty="0">
                <a:solidFill>
                  <a:srgbClr val="184584"/>
                </a:solidFill>
                <a:latin typeface="Calibri (Body)"/>
              </a:rPr>
              <a:t>;</a:t>
            </a:r>
            <a:endParaRPr lang="en-US" sz="3100" dirty="0">
              <a:solidFill>
                <a:srgbClr val="184584"/>
              </a:solidFill>
              <a:latin typeface="Calibri (Body)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318200" y="4972120"/>
            <a:ext cx="15959263" cy="1064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ტურიზმის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მიმართულებით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5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წინადადება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გათვალისწიბულია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(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ნაწილობრივ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)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და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მომდევნო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წლებშიც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გაგრძელდება</a:t>
            </a:r>
            <a:r>
              <a:rPr lang="ka-GE" sz="3100" dirty="0">
                <a:solidFill>
                  <a:srgbClr val="184584"/>
                </a:solidFill>
                <a:latin typeface="Calibri (Body)"/>
              </a:rPr>
              <a:t>;</a:t>
            </a:r>
            <a:endParaRPr lang="en-US" sz="3100" dirty="0">
              <a:solidFill>
                <a:srgbClr val="184584"/>
              </a:solidFill>
              <a:latin typeface="Calibri (Body)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2046418" y="6229926"/>
            <a:ext cx="11108139" cy="5213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ეკონომიკური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განვითარების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მიმართულებით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5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წინადადება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ka-GE" sz="3100" dirty="0">
                <a:solidFill>
                  <a:srgbClr val="184584"/>
                </a:solidFill>
                <a:latin typeface="Calibri (Body)"/>
              </a:rPr>
              <a:t>;</a:t>
            </a:r>
            <a:endParaRPr lang="en-US" sz="3100" dirty="0">
              <a:solidFill>
                <a:srgbClr val="184584"/>
              </a:solidFill>
              <a:latin typeface="Calibri (Body)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094867" y="7124019"/>
            <a:ext cx="8045001" cy="5213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კულტურა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მიმართულებით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4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წინადადება</a:t>
            </a:r>
            <a:r>
              <a:rPr lang="ka-GE" sz="3100" dirty="0">
                <a:solidFill>
                  <a:srgbClr val="184584"/>
                </a:solidFill>
                <a:latin typeface="Calibri (Body)"/>
              </a:rPr>
              <a:t>;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134636" y="7921731"/>
            <a:ext cx="8364939" cy="5213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განათლების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მიმართულებით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5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წინადადება</a:t>
            </a:r>
            <a:r>
              <a:rPr lang="ka-GE" sz="3100" dirty="0">
                <a:solidFill>
                  <a:srgbClr val="184584"/>
                </a:solidFill>
                <a:latin typeface="Calibri (Body)"/>
              </a:rPr>
              <a:t>;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138180" y="8630526"/>
            <a:ext cx="9126939" cy="5213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ახალგაზრდობის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მიმართულებით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4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წინადადება</a:t>
            </a:r>
            <a:r>
              <a:rPr lang="ka-GE" sz="3100" dirty="0">
                <a:solidFill>
                  <a:srgbClr val="184584"/>
                </a:solidFill>
                <a:latin typeface="Calibri (Body)"/>
              </a:rPr>
              <a:t>;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168306" y="9369864"/>
            <a:ext cx="7577263" cy="5213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სპორტის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მიმართულებით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5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წინადადება</a:t>
            </a:r>
            <a:r>
              <a:rPr lang="ka-GE" sz="3100" dirty="0">
                <a:solidFill>
                  <a:srgbClr val="184584"/>
                </a:solidFill>
                <a:latin typeface="Calibri (Body)"/>
              </a:rPr>
              <a:t>;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 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353490" y="1988364"/>
            <a:ext cx="13752491" cy="1064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ინფრასტრუქტურა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და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გარემოს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დაცვის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მიმართულებით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 4 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პრიორიტეტული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წინადადება</a:t>
            </a:r>
            <a:r>
              <a:rPr lang="ka-GE" sz="3100" dirty="0">
                <a:solidFill>
                  <a:srgbClr val="184584"/>
                </a:solidFill>
                <a:latin typeface="Calibri (Body)"/>
              </a:rPr>
              <a:t>;</a:t>
            </a:r>
            <a:endParaRPr lang="en-US" sz="3100" dirty="0">
              <a:solidFill>
                <a:srgbClr val="184584"/>
              </a:solidFill>
              <a:latin typeface="Calibri (Body)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477000" y="309507"/>
            <a:ext cx="1077758" cy="1434639"/>
          </a:xfrm>
          <a:custGeom>
            <a:avLst/>
            <a:gdLst/>
            <a:ahLst/>
            <a:cxnLst/>
            <a:rect l="l" t="t" r="r" b="b"/>
            <a:pathLst>
              <a:path w="1077758" h="1434639">
                <a:moveTo>
                  <a:pt x="0" y="0"/>
                </a:moveTo>
                <a:lnTo>
                  <a:pt x="1077758" y="0"/>
                </a:lnTo>
                <a:lnTo>
                  <a:pt x="1077758" y="1434640"/>
                </a:lnTo>
                <a:lnTo>
                  <a:pt x="0" y="1434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801600" y="422783"/>
            <a:ext cx="4056925" cy="854076"/>
          </a:xfrm>
          <a:custGeom>
            <a:avLst/>
            <a:gdLst/>
            <a:ahLst/>
            <a:cxnLst/>
            <a:rect l="l" t="t" r="r" b="b"/>
            <a:pathLst>
              <a:path w="5445384" h="1229206">
                <a:moveTo>
                  <a:pt x="0" y="0"/>
                </a:moveTo>
                <a:lnTo>
                  <a:pt x="5445384" y="0"/>
                </a:lnTo>
                <a:lnTo>
                  <a:pt x="5445384" y="1229206"/>
                </a:lnTo>
                <a:lnTo>
                  <a:pt x="0" y="12292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984771" y="353288"/>
            <a:ext cx="673537" cy="1347075"/>
          </a:xfrm>
          <a:custGeom>
            <a:avLst/>
            <a:gdLst/>
            <a:ahLst/>
            <a:cxnLst/>
            <a:rect l="l" t="t" r="r" b="b"/>
            <a:pathLst>
              <a:path w="673537" h="1347075">
                <a:moveTo>
                  <a:pt x="0" y="0"/>
                </a:moveTo>
                <a:lnTo>
                  <a:pt x="673537" y="0"/>
                </a:lnTo>
                <a:lnTo>
                  <a:pt x="673537" y="1347075"/>
                </a:lnTo>
                <a:lnTo>
                  <a:pt x="0" y="13470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242255" y="509264"/>
            <a:ext cx="1807529" cy="1035126"/>
          </a:xfrm>
          <a:custGeom>
            <a:avLst/>
            <a:gdLst/>
            <a:ahLst/>
            <a:cxnLst/>
            <a:rect l="l" t="t" r="r" b="b"/>
            <a:pathLst>
              <a:path w="1807529" h="1035126">
                <a:moveTo>
                  <a:pt x="0" y="0"/>
                </a:moveTo>
                <a:lnTo>
                  <a:pt x="1807529" y="0"/>
                </a:lnTo>
                <a:lnTo>
                  <a:pt x="1807529" y="1035126"/>
                </a:lnTo>
                <a:lnTo>
                  <a:pt x="0" y="10351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16711" y="509264"/>
            <a:ext cx="1514812" cy="1154687"/>
          </a:xfrm>
          <a:custGeom>
            <a:avLst/>
            <a:gdLst/>
            <a:ahLst/>
            <a:cxnLst/>
            <a:rect l="l" t="t" r="r" b="b"/>
            <a:pathLst>
              <a:path w="1514812" h="1154687">
                <a:moveTo>
                  <a:pt x="0" y="0"/>
                </a:moveTo>
                <a:lnTo>
                  <a:pt x="1514812" y="0"/>
                </a:lnTo>
                <a:lnTo>
                  <a:pt x="1514812" y="1154687"/>
                </a:lnTo>
                <a:lnTo>
                  <a:pt x="0" y="11546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024303" y="331707"/>
            <a:ext cx="2538740" cy="1463251"/>
          </a:xfrm>
          <a:custGeom>
            <a:avLst/>
            <a:gdLst/>
            <a:ahLst/>
            <a:cxnLst/>
            <a:rect l="l" t="t" r="r" b="b"/>
            <a:pathLst>
              <a:path w="2538740" h="1463251">
                <a:moveTo>
                  <a:pt x="0" y="0"/>
                </a:moveTo>
                <a:lnTo>
                  <a:pt x="2538740" y="0"/>
                </a:lnTo>
                <a:lnTo>
                  <a:pt x="2538740" y="1463251"/>
                </a:lnTo>
                <a:lnTo>
                  <a:pt x="0" y="146325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892916" y="2780136"/>
            <a:ext cx="3935973" cy="3812974"/>
          </a:xfrm>
          <a:custGeom>
            <a:avLst/>
            <a:gdLst/>
            <a:ahLst/>
            <a:cxnLst/>
            <a:rect l="l" t="t" r="r" b="b"/>
            <a:pathLst>
              <a:path w="3935973" h="3812974">
                <a:moveTo>
                  <a:pt x="0" y="0"/>
                </a:moveTo>
                <a:lnTo>
                  <a:pt x="3935974" y="0"/>
                </a:lnTo>
                <a:lnTo>
                  <a:pt x="3935974" y="3812974"/>
                </a:lnTo>
                <a:lnTo>
                  <a:pt x="0" y="38129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658884" y="7334092"/>
            <a:ext cx="12716984" cy="85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b="1" dirty="0" err="1">
                <a:solidFill>
                  <a:srgbClr val="184584"/>
                </a:solidFill>
                <a:latin typeface="Calibri (Body)"/>
              </a:rPr>
              <a:t>გმადლობთ</a:t>
            </a:r>
            <a:r>
              <a:rPr lang="en-US" sz="4999" b="1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4999" b="1" dirty="0" err="1">
                <a:solidFill>
                  <a:srgbClr val="184584"/>
                </a:solidFill>
                <a:latin typeface="Calibri (Body)"/>
              </a:rPr>
              <a:t>ყურადღებისთვის</a:t>
            </a:r>
            <a:r>
              <a:rPr lang="en-US" sz="4999" b="1" dirty="0">
                <a:solidFill>
                  <a:srgbClr val="184584"/>
                </a:solidFill>
                <a:latin typeface="Calibri (Body)"/>
              </a:rPr>
              <a:t>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5648F9-5691-40AD-9F6D-E02B191AFD07}"/>
              </a:ext>
            </a:extLst>
          </p:cNvPr>
          <p:cNvSpPr/>
          <p:nvPr/>
        </p:nvSpPr>
        <p:spPr>
          <a:xfrm>
            <a:off x="3263037" y="8671435"/>
            <a:ext cx="12061302" cy="1070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a-GE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პროექტი</a:t>
            </a:r>
            <a:r>
              <a:rPr lang="en-US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ka-GE" b="1" i="1" dirty="0"/>
              <a:t>მოქალაქეთა გაძლიერება ადგილობრივ მმართველობაში მდგრადი განვითარების მიზნით</a:t>
            </a:r>
            <a:endParaRPr lang="en-US" b="1" i="1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a-GE" b="1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ხორციელდება გაეროს განვითარების პროგრამის (UNDP), დანიის საგარეო საქმეთა სამინისტროსა და საქართველოს მთავრობის მხარდაჭერით“.</a:t>
            </a:r>
            <a:endParaRPr lang="en-US" b="1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438398" y="9638080"/>
            <a:ext cx="875893" cy="437946"/>
            <a:chOff x="0" y="0"/>
            <a:chExt cx="812800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458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77800" y="-38100"/>
              <a:ext cx="558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964552" y="1093844"/>
            <a:ext cx="11131121" cy="629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7"/>
              </a:lnSpc>
              <a:spcBef>
                <a:spcPct val="0"/>
              </a:spcBef>
            </a:pPr>
            <a:r>
              <a:rPr lang="en-US" sz="3697" dirty="0" err="1">
                <a:solidFill>
                  <a:srgbClr val="184584"/>
                </a:solidFill>
              </a:rPr>
              <a:t>ინფრასტრუქტურა</a:t>
            </a:r>
            <a:r>
              <a:rPr lang="en-US" sz="3697" dirty="0">
                <a:solidFill>
                  <a:srgbClr val="184584"/>
                </a:solidFill>
              </a:rPr>
              <a:t> და </a:t>
            </a:r>
            <a:r>
              <a:rPr lang="en-US" sz="3697" dirty="0" err="1">
                <a:solidFill>
                  <a:srgbClr val="184584"/>
                </a:solidFill>
              </a:rPr>
              <a:t>გარემოს</a:t>
            </a:r>
            <a:r>
              <a:rPr lang="en-US" sz="3697" dirty="0">
                <a:solidFill>
                  <a:srgbClr val="184584"/>
                </a:solidFill>
              </a:rPr>
              <a:t> </a:t>
            </a:r>
            <a:r>
              <a:rPr lang="en-US" sz="3697" dirty="0" err="1">
                <a:solidFill>
                  <a:srgbClr val="184584"/>
                </a:solidFill>
              </a:rPr>
              <a:t>დაცვა</a:t>
            </a:r>
            <a:r>
              <a:rPr lang="en-US" sz="3697" dirty="0">
                <a:solidFill>
                  <a:srgbClr val="184584"/>
                </a:solidFill>
              </a:rPr>
              <a:t>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498057" y="2387075"/>
            <a:ext cx="4251031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 dirty="0" err="1">
                <a:solidFill>
                  <a:srgbClr val="184584"/>
                </a:solidFill>
              </a:rPr>
              <a:t>ტურიზმი</a:t>
            </a:r>
            <a:endParaRPr lang="en-US" sz="3699" dirty="0">
              <a:solidFill>
                <a:srgbClr val="184584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533602" y="3410370"/>
            <a:ext cx="7669084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 dirty="0" err="1">
                <a:solidFill>
                  <a:srgbClr val="184584"/>
                </a:solidFill>
              </a:rPr>
              <a:t>ეკონომიკური</a:t>
            </a:r>
            <a:r>
              <a:rPr lang="en-US" sz="3699" dirty="0">
                <a:solidFill>
                  <a:srgbClr val="184584"/>
                </a:solidFill>
              </a:rPr>
              <a:t> </a:t>
            </a:r>
            <a:r>
              <a:rPr lang="en-US" sz="3699" dirty="0" err="1">
                <a:solidFill>
                  <a:srgbClr val="184584"/>
                </a:solidFill>
              </a:rPr>
              <a:t>განვითარება</a:t>
            </a:r>
            <a:endParaRPr lang="en-US" sz="3699" dirty="0">
              <a:solidFill>
                <a:srgbClr val="184584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828748" y="4570385"/>
            <a:ext cx="5369462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 dirty="0">
                <a:solidFill>
                  <a:srgbClr val="184584"/>
                </a:solidFill>
              </a:rPr>
              <a:t>სოციალური </a:t>
            </a:r>
            <a:r>
              <a:rPr lang="en-US" sz="3699" dirty="0" err="1">
                <a:solidFill>
                  <a:srgbClr val="184584"/>
                </a:solidFill>
              </a:rPr>
              <a:t>დაცვა</a:t>
            </a:r>
            <a:endParaRPr lang="en-US" sz="3699" dirty="0">
              <a:solidFill>
                <a:srgbClr val="184584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372070" y="5616791"/>
            <a:ext cx="4301591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 dirty="0" err="1">
                <a:solidFill>
                  <a:srgbClr val="184584"/>
                </a:solidFill>
              </a:rPr>
              <a:t>ჯანდაცვა</a:t>
            </a:r>
            <a:endParaRPr lang="en-US" sz="3699" dirty="0">
              <a:solidFill>
                <a:srgbClr val="184584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650667" y="6704680"/>
            <a:ext cx="3690555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 dirty="0" err="1">
                <a:solidFill>
                  <a:srgbClr val="184584"/>
                </a:solidFill>
              </a:rPr>
              <a:t>კულტურა</a:t>
            </a:r>
            <a:endParaRPr lang="en-US" sz="3699" dirty="0">
              <a:solidFill>
                <a:srgbClr val="184584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828748" y="7616579"/>
            <a:ext cx="3589651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 dirty="0" err="1">
                <a:solidFill>
                  <a:srgbClr val="184584"/>
                </a:solidFill>
              </a:rPr>
              <a:t>განათლება</a:t>
            </a:r>
            <a:endParaRPr lang="en-US" sz="3699" dirty="0">
              <a:solidFill>
                <a:srgbClr val="184584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533602" y="8531547"/>
            <a:ext cx="3362406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 dirty="0" err="1">
                <a:solidFill>
                  <a:srgbClr val="184584"/>
                </a:solidFill>
              </a:rPr>
              <a:t>სპორტი</a:t>
            </a:r>
            <a:endParaRPr lang="en-US" sz="3699" dirty="0">
              <a:solidFill>
                <a:srgbClr val="184584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828748" y="9435251"/>
            <a:ext cx="4403811" cy="62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 dirty="0" err="1">
                <a:solidFill>
                  <a:srgbClr val="184584"/>
                </a:solidFill>
              </a:rPr>
              <a:t>ახალგაზრდობა</a:t>
            </a:r>
            <a:endParaRPr lang="en-US" sz="3699" dirty="0">
              <a:solidFill>
                <a:srgbClr val="184584"/>
              </a:solidFill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2457685" y="4743014"/>
            <a:ext cx="875893" cy="437946"/>
            <a:chOff x="0" y="0"/>
            <a:chExt cx="812800" cy="4064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4584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77800" y="-38100"/>
              <a:ext cx="558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2375570" y="8694783"/>
            <a:ext cx="875893" cy="437946"/>
            <a:chOff x="0" y="0"/>
            <a:chExt cx="812800" cy="4064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4584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77800" y="-38100"/>
              <a:ext cx="558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436298" y="2522139"/>
            <a:ext cx="875893" cy="437946"/>
            <a:chOff x="0" y="0"/>
            <a:chExt cx="812800" cy="4064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4584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177800" y="-38100"/>
              <a:ext cx="558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2398155" y="6965392"/>
            <a:ext cx="875893" cy="437946"/>
            <a:chOff x="0" y="0"/>
            <a:chExt cx="812800" cy="4064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4584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177800" y="-38100"/>
              <a:ext cx="558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2392248" y="7931539"/>
            <a:ext cx="875893" cy="437946"/>
            <a:chOff x="0" y="0"/>
            <a:chExt cx="812800" cy="4064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4584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177800" y="-38100"/>
              <a:ext cx="558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2398155" y="5929637"/>
            <a:ext cx="875893" cy="437946"/>
            <a:chOff x="0" y="0"/>
            <a:chExt cx="812800" cy="4064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4584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177800" y="-38100"/>
              <a:ext cx="558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2457685" y="1187136"/>
            <a:ext cx="875893" cy="437946"/>
            <a:chOff x="0" y="0"/>
            <a:chExt cx="812800" cy="4064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4584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177800" y="-38100"/>
              <a:ext cx="558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2436298" y="3625645"/>
            <a:ext cx="875893" cy="437946"/>
            <a:chOff x="0" y="0"/>
            <a:chExt cx="812800" cy="4064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4584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177800" y="-38100"/>
              <a:ext cx="558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4" name="TextBox 11">
            <a:extLst>
              <a:ext uri="{FF2B5EF4-FFF2-40B4-BE49-F238E27FC236}">
                <a16:creationId xmlns:a16="http://schemas.microsoft.com/office/drawing/2014/main" id="{826308CA-2D45-458A-80A1-A4EFF4FAD1E9}"/>
              </a:ext>
            </a:extLst>
          </p:cNvPr>
          <p:cNvSpPr txBox="1"/>
          <p:nvPr/>
        </p:nvSpPr>
        <p:spPr>
          <a:xfrm>
            <a:off x="2964552" y="221829"/>
            <a:ext cx="11131121" cy="629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7"/>
              </a:lnSpc>
              <a:spcBef>
                <a:spcPct val="0"/>
              </a:spcBef>
            </a:pPr>
            <a:r>
              <a:rPr lang="ka-GE" sz="3697" b="1" u="sng" dirty="0">
                <a:solidFill>
                  <a:srgbClr val="184584"/>
                </a:solidFill>
              </a:rPr>
              <a:t>პრიორიტეტული მიმართულებები:</a:t>
            </a:r>
            <a:endParaRPr lang="en-US" sz="3697" b="1" u="sng" dirty="0">
              <a:solidFill>
                <a:srgbClr val="184584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7782724" y="3325196"/>
            <a:ext cx="1060046" cy="927540"/>
            <a:chOff x="0" y="0"/>
            <a:chExt cx="812800" cy="7112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18458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988272" y="404865"/>
            <a:ext cx="13708993" cy="81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6"/>
              </a:lnSpc>
              <a:spcBef>
                <a:spcPct val="0"/>
              </a:spcBef>
            </a:pPr>
            <a:r>
              <a:rPr lang="en-US" sz="4797" b="1" dirty="0" err="1">
                <a:solidFill>
                  <a:srgbClr val="184584"/>
                </a:solidFill>
              </a:rPr>
              <a:t>ინფრასტრუქტურა</a:t>
            </a:r>
            <a:r>
              <a:rPr lang="en-US" sz="4797" b="1" dirty="0">
                <a:solidFill>
                  <a:srgbClr val="184584"/>
                </a:solidFill>
              </a:rPr>
              <a:t>  </a:t>
            </a:r>
            <a:r>
              <a:rPr lang="en-US" sz="4797" b="1" dirty="0" err="1">
                <a:solidFill>
                  <a:srgbClr val="184584"/>
                </a:solidFill>
              </a:rPr>
              <a:t>და</a:t>
            </a:r>
            <a:r>
              <a:rPr lang="en-US" sz="4797" b="1" dirty="0">
                <a:solidFill>
                  <a:srgbClr val="184584"/>
                </a:solidFill>
              </a:rPr>
              <a:t>  </a:t>
            </a:r>
            <a:r>
              <a:rPr lang="en-US" sz="4797" b="1" dirty="0" err="1">
                <a:solidFill>
                  <a:srgbClr val="184584"/>
                </a:solidFill>
              </a:rPr>
              <a:t>გარემოს</a:t>
            </a:r>
            <a:r>
              <a:rPr lang="en-US" sz="4797" b="1" dirty="0">
                <a:solidFill>
                  <a:srgbClr val="184584"/>
                </a:solidFill>
              </a:rPr>
              <a:t> </a:t>
            </a:r>
            <a:r>
              <a:rPr lang="en-US" sz="4797" b="1" dirty="0" err="1">
                <a:solidFill>
                  <a:srgbClr val="184584"/>
                </a:solidFill>
              </a:rPr>
              <a:t>დაცვა</a:t>
            </a:r>
            <a:r>
              <a:rPr lang="en-US" sz="4797" b="1" dirty="0">
                <a:solidFill>
                  <a:srgbClr val="184584"/>
                </a:solidFill>
              </a:rPr>
              <a:t>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3157" y="4420571"/>
            <a:ext cx="15715339" cy="518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 dirty="0">
                <a:solidFill>
                  <a:srgbClr val="184584"/>
                </a:solidFill>
                <a:latin typeface="Canva Sans Bold"/>
              </a:rPr>
              <a:t>1.</a:t>
            </a:r>
            <a:r>
              <a:rPr lang="ka-GE" sz="3099" dirty="0">
                <a:solidFill>
                  <a:srgbClr val="184584"/>
                </a:solidFill>
                <a:latin typeface="Canva Sans Bold"/>
              </a:rPr>
              <a:t> </a:t>
            </a:r>
            <a:r>
              <a:rPr lang="en-US" sz="3099" dirty="0" err="1">
                <a:solidFill>
                  <a:srgbClr val="184584"/>
                </a:solidFill>
              </a:rPr>
              <a:t>მოუწესრიგებელი</a:t>
            </a:r>
            <a:r>
              <a:rPr lang="en-US" sz="3099" dirty="0">
                <a:solidFill>
                  <a:srgbClr val="184584"/>
                </a:solidFill>
              </a:rPr>
              <a:t> </a:t>
            </a:r>
            <a:r>
              <a:rPr lang="en-US" sz="3099" dirty="0" err="1">
                <a:solidFill>
                  <a:srgbClr val="184584"/>
                </a:solidFill>
              </a:rPr>
              <a:t>შიდა</a:t>
            </a:r>
            <a:r>
              <a:rPr lang="en-US" sz="3099" dirty="0">
                <a:solidFill>
                  <a:srgbClr val="184584"/>
                </a:solidFill>
              </a:rPr>
              <a:t> </a:t>
            </a:r>
            <a:r>
              <a:rPr lang="en-US" sz="3099" dirty="0" err="1">
                <a:solidFill>
                  <a:srgbClr val="184584"/>
                </a:solidFill>
              </a:rPr>
              <a:t>სასოფლო</a:t>
            </a:r>
            <a:r>
              <a:rPr lang="en-US" sz="3099" dirty="0">
                <a:solidFill>
                  <a:srgbClr val="184584"/>
                </a:solidFill>
              </a:rPr>
              <a:t>  /</a:t>
            </a:r>
            <a:r>
              <a:rPr lang="en-US" sz="3099" dirty="0" err="1">
                <a:solidFill>
                  <a:srgbClr val="184584"/>
                </a:solidFill>
              </a:rPr>
              <a:t>საუბნო</a:t>
            </a:r>
            <a:r>
              <a:rPr lang="en-US" sz="3099" dirty="0">
                <a:solidFill>
                  <a:srgbClr val="184584"/>
                </a:solidFill>
              </a:rPr>
              <a:t> </a:t>
            </a:r>
            <a:r>
              <a:rPr lang="en-US" sz="3099" dirty="0" err="1">
                <a:solidFill>
                  <a:srgbClr val="184584"/>
                </a:solidFill>
              </a:rPr>
              <a:t>გზები</a:t>
            </a:r>
            <a:r>
              <a:rPr lang="en-US" sz="3099" dirty="0">
                <a:solidFill>
                  <a:srgbClr val="184584"/>
                </a:solidFill>
              </a:rPr>
              <a:t> და </a:t>
            </a:r>
            <a:r>
              <a:rPr lang="en-US" sz="3099" dirty="0" err="1">
                <a:solidFill>
                  <a:srgbClr val="184584"/>
                </a:solidFill>
              </a:rPr>
              <a:t>სანიაღვრე</a:t>
            </a:r>
            <a:r>
              <a:rPr lang="en-US" sz="3099" dirty="0">
                <a:solidFill>
                  <a:srgbClr val="184584"/>
                </a:solidFill>
              </a:rPr>
              <a:t> </a:t>
            </a:r>
            <a:r>
              <a:rPr lang="en-US" sz="3099" dirty="0" err="1">
                <a:solidFill>
                  <a:srgbClr val="184584"/>
                </a:solidFill>
              </a:rPr>
              <a:t>არხები</a:t>
            </a:r>
            <a:r>
              <a:rPr lang="ka-GE" sz="3099" dirty="0">
                <a:solidFill>
                  <a:srgbClr val="184584"/>
                </a:solidFill>
              </a:rPr>
              <a:t>;</a:t>
            </a:r>
            <a:r>
              <a:rPr lang="en-US" sz="3099" dirty="0">
                <a:solidFill>
                  <a:srgbClr val="184584"/>
                </a:solidFill>
              </a:rPr>
              <a:t> 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60192" y="5351187"/>
            <a:ext cx="15166867" cy="523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 dirty="0">
                <a:solidFill>
                  <a:srgbClr val="184584"/>
                </a:solidFill>
                <a:latin typeface="Calibri (Body)"/>
              </a:rPr>
              <a:t>2.</a:t>
            </a:r>
            <a:r>
              <a:rPr lang="ka-GE" sz="3099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099" dirty="0" err="1">
                <a:solidFill>
                  <a:srgbClr val="184584"/>
                </a:solidFill>
                <a:latin typeface="Calibri (Body)"/>
              </a:rPr>
              <a:t>მოუწესრიგებელი</a:t>
            </a:r>
            <a:r>
              <a:rPr lang="en-US" sz="3099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099" dirty="0" err="1">
                <a:solidFill>
                  <a:srgbClr val="184584"/>
                </a:solidFill>
                <a:latin typeface="Calibri (Body)"/>
              </a:rPr>
              <a:t>სათავე</a:t>
            </a:r>
            <a:r>
              <a:rPr lang="en-US" sz="3099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099" dirty="0" err="1">
                <a:solidFill>
                  <a:srgbClr val="184584"/>
                </a:solidFill>
                <a:latin typeface="Calibri (Body)"/>
              </a:rPr>
              <a:t>ნაგებობები</a:t>
            </a:r>
            <a:r>
              <a:rPr lang="en-US" sz="3099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099" dirty="0" err="1">
                <a:solidFill>
                  <a:srgbClr val="184584"/>
                </a:solidFill>
                <a:latin typeface="Calibri (Body)"/>
              </a:rPr>
              <a:t>დაწყალსადენი</a:t>
            </a:r>
            <a:r>
              <a:rPr lang="en-US" sz="3099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099" dirty="0" err="1">
                <a:solidFill>
                  <a:srgbClr val="184584"/>
                </a:solidFill>
                <a:latin typeface="Calibri (Body)"/>
              </a:rPr>
              <a:t>მაგისტრალები</a:t>
            </a:r>
            <a:r>
              <a:rPr lang="ka-GE" sz="3099" dirty="0">
                <a:solidFill>
                  <a:srgbClr val="184584"/>
                </a:solidFill>
                <a:latin typeface="Calibri (Body)"/>
              </a:rPr>
              <a:t>;</a:t>
            </a:r>
            <a:endParaRPr lang="en-US" sz="3099" dirty="0">
              <a:solidFill>
                <a:srgbClr val="184584"/>
              </a:solidFill>
              <a:latin typeface="Calibri (Body)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24000" y="6418685"/>
            <a:ext cx="16271877" cy="1069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39"/>
              </a:lnSpc>
              <a:spcBef>
                <a:spcPct val="0"/>
              </a:spcBef>
            </a:pPr>
            <a:r>
              <a:rPr lang="en-US" sz="3099" dirty="0">
                <a:solidFill>
                  <a:srgbClr val="184584"/>
                </a:solidFill>
                <a:latin typeface="Canva Sans Bold"/>
              </a:rPr>
              <a:t>3.</a:t>
            </a:r>
            <a:r>
              <a:rPr lang="ka-GE" sz="3099" dirty="0">
                <a:solidFill>
                  <a:srgbClr val="184584"/>
                </a:solidFill>
                <a:latin typeface="Canva Sans Bold"/>
              </a:rPr>
              <a:t> </a:t>
            </a:r>
            <a:r>
              <a:rPr lang="en-US" sz="3099" dirty="0" err="1">
                <a:solidFill>
                  <a:srgbClr val="184584"/>
                </a:solidFill>
              </a:rPr>
              <a:t>საზოგადოებრივ</a:t>
            </a:r>
            <a:r>
              <a:rPr lang="en-US" sz="3099" dirty="0">
                <a:solidFill>
                  <a:srgbClr val="184584"/>
                </a:solidFill>
              </a:rPr>
              <a:t> </a:t>
            </a:r>
            <a:r>
              <a:rPr lang="en-US" sz="3099" dirty="0" err="1">
                <a:solidFill>
                  <a:srgbClr val="184584"/>
                </a:solidFill>
              </a:rPr>
              <a:t>თავშეყრის</a:t>
            </a:r>
            <a:r>
              <a:rPr lang="en-US" sz="3099" dirty="0">
                <a:solidFill>
                  <a:srgbClr val="184584"/>
                </a:solidFill>
              </a:rPr>
              <a:t> </a:t>
            </a:r>
            <a:r>
              <a:rPr lang="en-US" sz="3099" dirty="0" err="1">
                <a:solidFill>
                  <a:srgbClr val="184584"/>
                </a:solidFill>
              </a:rPr>
              <a:t>ადგილებში</a:t>
            </a:r>
            <a:r>
              <a:rPr lang="en-US" sz="3099" dirty="0">
                <a:solidFill>
                  <a:srgbClr val="184584"/>
                </a:solidFill>
              </a:rPr>
              <a:t> </a:t>
            </a:r>
            <a:r>
              <a:rPr lang="en-US" sz="3099" dirty="0" err="1">
                <a:solidFill>
                  <a:srgbClr val="184584"/>
                </a:solidFill>
              </a:rPr>
              <a:t>და</a:t>
            </a:r>
            <a:r>
              <a:rPr lang="en-US" sz="3099" dirty="0">
                <a:solidFill>
                  <a:srgbClr val="184584"/>
                </a:solidFill>
              </a:rPr>
              <a:t> </a:t>
            </a:r>
            <a:r>
              <a:rPr lang="en-US" sz="3099" dirty="0" err="1">
                <a:solidFill>
                  <a:srgbClr val="184584"/>
                </a:solidFill>
              </a:rPr>
              <a:t>რეკრეაციულ</a:t>
            </a:r>
            <a:r>
              <a:rPr lang="en-US" sz="3099" dirty="0">
                <a:solidFill>
                  <a:srgbClr val="184584"/>
                </a:solidFill>
              </a:rPr>
              <a:t> </a:t>
            </a:r>
            <a:r>
              <a:rPr lang="en-US" sz="3099" dirty="0" err="1">
                <a:solidFill>
                  <a:srgbClr val="184584"/>
                </a:solidFill>
              </a:rPr>
              <a:t>ზონებში</a:t>
            </a:r>
            <a:r>
              <a:rPr lang="en-US" sz="3099" dirty="0">
                <a:solidFill>
                  <a:srgbClr val="184584"/>
                </a:solidFill>
              </a:rPr>
              <a:t> </a:t>
            </a:r>
            <a:r>
              <a:rPr lang="en-US" sz="3099" dirty="0" err="1">
                <a:solidFill>
                  <a:srgbClr val="184584"/>
                </a:solidFill>
              </a:rPr>
              <a:t>ბიო</a:t>
            </a:r>
            <a:r>
              <a:rPr lang="en-US" sz="3099" dirty="0">
                <a:solidFill>
                  <a:srgbClr val="184584"/>
                </a:solidFill>
              </a:rPr>
              <a:t>–</a:t>
            </a:r>
            <a:r>
              <a:rPr lang="en-US" sz="3099" dirty="0" err="1">
                <a:solidFill>
                  <a:srgbClr val="184584"/>
                </a:solidFill>
              </a:rPr>
              <a:t>ტუალეტების</a:t>
            </a:r>
            <a:r>
              <a:rPr lang="en-US" sz="3099" dirty="0">
                <a:solidFill>
                  <a:srgbClr val="184584"/>
                </a:solidFill>
              </a:rPr>
              <a:t> </a:t>
            </a:r>
            <a:r>
              <a:rPr lang="en-US" sz="3099" dirty="0" err="1">
                <a:solidFill>
                  <a:srgbClr val="184584"/>
                </a:solidFill>
              </a:rPr>
              <a:t>არარსებობა</a:t>
            </a:r>
            <a:r>
              <a:rPr lang="ka-GE" sz="3099" dirty="0">
                <a:solidFill>
                  <a:srgbClr val="184584"/>
                </a:solidFill>
              </a:rPr>
              <a:t>;</a:t>
            </a:r>
            <a:r>
              <a:rPr lang="en-US" sz="3099" dirty="0">
                <a:solidFill>
                  <a:srgbClr val="184584"/>
                </a:solidFill>
              </a:rPr>
              <a:t>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-304800" y="8101974"/>
            <a:ext cx="17685540" cy="518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 dirty="0">
                <a:solidFill>
                  <a:srgbClr val="184584"/>
                </a:solidFill>
                <a:latin typeface="Canva Sans Bold"/>
              </a:rPr>
              <a:t>4. </a:t>
            </a:r>
            <a:r>
              <a:rPr lang="en-US" sz="3099" dirty="0" err="1">
                <a:solidFill>
                  <a:srgbClr val="184584"/>
                </a:solidFill>
              </a:rPr>
              <a:t>მიუსაფარ</a:t>
            </a:r>
            <a:r>
              <a:rPr lang="en-US" sz="3099" dirty="0">
                <a:solidFill>
                  <a:srgbClr val="184584"/>
                </a:solidFill>
              </a:rPr>
              <a:t> </a:t>
            </a:r>
            <a:r>
              <a:rPr lang="en-US" sz="3099" dirty="0" err="1">
                <a:solidFill>
                  <a:srgbClr val="184584"/>
                </a:solidFill>
              </a:rPr>
              <a:t>ცხოველთა</a:t>
            </a:r>
            <a:r>
              <a:rPr lang="en-US" sz="3099" dirty="0">
                <a:solidFill>
                  <a:srgbClr val="184584"/>
                </a:solidFill>
              </a:rPr>
              <a:t> </a:t>
            </a:r>
            <a:r>
              <a:rPr lang="en-US" sz="3099" dirty="0" err="1">
                <a:solidFill>
                  <a:srgbClr val="184584"/>
                </a:solidFill>
              </a:rPr>
              <a:t>თავშესაფრის</a:t>
            </a:r>
            <a:r>
              <a:rPr lang="en-US" sz="3099" dirty="0">
                <a:solidFill>
                  <a:srgbClr val="184584"/>
                </a:solidFill>
              </a:rPr>
              <a:t> და </a:t>
            </a:r>
            <a:r>
              <a:rPr lang="en-US" sz="3099" dirty="0" err="1">
                <a:solidFill>
                  <a:srgbClr val="184584"/>
                </a:solidFill>
              </a:rPr>
              <a:t>ვეტერინალური</a:t>
            </a:r>
            <a:r>
              <a:rPr lang="en-US" sz="3099" dirty="0">
                <a:solidFill>
                  <a:srgbClr val="184584"/>
                </a:solidFill>
              </a:rPr>
              <a:t> </a:t>
            </a:r>
            <a:r>
              <a:rPr lang="en-US" sz="3099" dirty="0" err="1">
                <a:solidFill>
                  <a:srgbClr val="184584"/>
                </a:solidFill>
              </a:rPr>
              <a:t>სერვისის</a:t>
            </a:r>
            <a:r>
              <a:rPr lang="en-US" sz="3099" dirty="0">
                <a:solidFill>
                  <a:srgbClr val="184584"/>
                </a:solidFill>
              </a:rPr>
              <a:t> </a:t>
            </a:r>
            <a:r>
              <a:rPr lang="en-US" sz="3099" dirty="0" err="1">
                <a:solidFill>
                  <a:srgbClr val="184584"/>
                </a:solidFill>
              </a:rPr>
              <a:t>არარსებობა</a:t>
            </a:r>
            <a:r>
              <a:rPr lang="ka-GE" sz="3099" dirty="0">
                <a:solidFill>
                  <a:srgbClr val="184584"/>
                </a:solidFill>
              </a:rPr>
              <a:t>;</a:t>
            </a:r>
            <a:r>
              <a:rPr lang="en-US" sz="3099" dirty="0">
                <a:solidFill>
                  <a:srgbClr val="184584"/>
                </a:solidFill>
              </a:rPr>
              <a:t> 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43104" y="9242339"/>
            <a:ext cx="16755678" cy="518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39"/>
              </a:lnSpc>
              <a:spcBef>
                <a:spcPct val="0"/>
              </a:spcBef>
            </a:pPr>
            <a:r>
              <a:rPr lang="en-US" sz="3099" dirty="0">
                <a:solidFill>
                  <a:srgbClr val="184584"/>
                </a:solidFill>
                <a:latin typeface="Canva Sans Bold"/>
              </a:rPr>
              <a:t>5. </a:t>
            </a:r>
            <a:r>
              <a:rPr lang="en-US" sz="3099" dirty="0" err="1">
                <a:solidFill>
                  <a:srgbClr val="18458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სეპარირების</a:t>
            </a:r>
            <a:r>
              <a:rPr lang="en-US" sz="3099" dirty="0">
                <a:solidFill>
                  <a:srgbClr val="18458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099" dirty="0" err="1">
                <a:solidFill>
                  <a:srgbClr val="18458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ურნების</a:t>
            </a:r>
            <a:r>
              <a:rPr lang="en-US" sz="3099" dirty="0">
                <a:solidFill>
                  <a:srgbClr val="18458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და </a:t>
            </a:r>
            <a:r>
              <a:rPr lang="en-US" sz="3099" dirty="0" err="1">
                <a:solidFill>
                  <a:srgbClr val="18458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ინერტული</a:t>
            </a:r>
            <a:r>
              <a:rPr lang="en-US" sz="3099" dirty="0">
                <a:solidFill>
                  <a:srgbClr val="18458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099" dirty="0" err="1">
                <a:solidFill>
                  <a:srgbClr val="18458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ნარჩენების</a:t>
            </a:r>
            <a:r>
              <a:rPr lang="en-US" sz="3099" dirty="0">
                <a:solidFill>
                  <a:srgbClr val="18458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099" dirty="0" err="1">
                <a:solidFill>
                  <a:srgbClr val="18458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განთავსების</a:t>
            </a:r>
            <a:r>
              <a:rPr lang="en-US" sz="3099" dirty="0">
                <a:solidFill>
                  <a:srgbClr val="18458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099" dirty="0" err="1">
                <a:solidFill>
                  <a:srgbClr val="18458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არარსებობა</a:t>
            </a:r>
            <a:r>
              <a:rPr lang="ka-GE" sz="3099" dirty="0">
                <a:solidFill>
                  <a:srgbClr val="18458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</a:t>
            </a:r>
            <a:endParaRPr lang="en-US" sz="3099" dirty="0">
              <a:solidFill>
                <a:srgbClr val="184584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718861" y="2643841"/>
            <a:ext cx="8247817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b="1" dirty="0" err="1">
                <a:solidFill>
                  <a:srgbClr val="184584"/>
                </a:solidFill>
              </a:rPr>
              <a:t>გამოვლინდა</a:t>
            </a:r>
            <a:r>
              <a:rPr lang="en-US" sz="2800" b="1" dirty="0">
                <a:solidFill>
                  <a:srgbClr val="184584"/>
                </a:solidFill>
              </a:rPr>
              <a:t> 5 </a:t>
            </a:r>
            <a:r>
              <a:rPr lang="en-US" sz="2800" b="1" dirty="0" err="1">
                <a:solidFill>
                  <a:srgbClr val="184584"/>
                </a:solidFill>
              </a:rPr>
              <a:t>პრიორიტეტული</a:t>
            </a:r>
            <a:r>
              <a:rPr lang="en-US" sz="2800" b="1" dirty="0">
                <a:solidFill>
                  <a:srgbClr val="184584"/>
                </a:solidFill>
              </a:rPr>
              <a:t> </a:t>
            </a:r>
            <a:r>
              <a:rPr lang="en-US" sz="2800" b="1" dirty="0" err="1">
                <a:solidFill>
                  <a:srgbClr val="184584"/>
                </a:solidFill>
              </a:rPr>
              <a:t>პრობლემა</a:t>
            </a:r>
            <a:endParaRPr lang="en-US" sz="2800" b="1" dirty="0">
              <a:solidFill>
                <a:srgbClr val="184584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8147864" y="2792372"/>
            <a:ext cx="580914" cy="945228"/>
            <a:chOff x="0" y="0"/>
            <a:chExt cx="499527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99527" cy="812800"/>
            </a:xfrm>
            <a:custGeom>
              <a:avLst/>
              <a:gdLst/>
              <a:ahLst/>
              <a:cxnLst/>
              <a:rect l="l" t="t" r="r" b="b"/>
              <a:pathLst>
                <a:path w="499527" h="812800">
                  <a:moveTo>
                    <a:pt x="249763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296327" y="0"/>
                  </a:lnTo>
                  <a:lnTo>
                    <a:pt x="296327" y="406400"/>
                  </a:lnTo>
                  <a:lnTo>
                    <a:pt x="499527" y="406400"/>
                  </a:lnTo>
                  <a:lnTo>
                    <a:pt x="249763" y="812800"/>
                  </a:lnTo>
                  <a:close/>
                </a:path>
              </a:pathLst>
            </a:custGeom>
            <a:solidFill>
              <a:srgbClr val="18458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96622" y="4570254"/>
            <a:ext cx="464156" cy="396558"/>
            <a:chOff x="0" y="0"/>
            <a:chExt cx="122247" cy="10444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2247" cy="104443"/>
            </a:xfrm>
            <a:custGeom>
              <a:avLst/>
              <a:gdLst/>
              <a:ahLst/>
              <a:cxnLst/>
              <a:rect l="l" t="t" r="r" b="b"/>
              <a:pathLst>
                <a:path w="122247" h="104443">
                  <a:moveTo>
                    <a:pt x="0" y="0"/>
                  </a:moveTo>
                  <a:lnTo>
                    <a:pt x="122247" y="0"/>
                  </a:lnTo>
                  <a:lnTo>
                    <a:pt x="122247" y="104443"/>
                  </a:lnTo>
                  <a:lnTo>
                    <a:pt x="0" y="104443"/>
                  </a:lnTo>
                  <a:close/>
                </a:path>
              </a:pathLst>
            </a:custGeom>
            <a:solidFill>
              <a:srgbClr val="184584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666611" y="266920"/>
            <a:ext cx="7028911" cy="837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9"/>
              </a:lnSpc>
              <a:spcBef>
                <a:spcPct val="0"/>
              </a:spcBef>
            </a:pPr>
            <a:r>
              <a:rPr lang="en-US" sz="4899" b="1" dirty="0">
                <a:solidFill>
                  <a:srgbClr val="184584"/>
                </a:solidFill>
                <a:latin typeface="+mj-lt"/>
              </a:rPr>
              <a:t>ჯ ა ნ დ ა ც ვ ა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095032" y="1648095"/>
            <a:ext cx="8542973" cy="49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 dirty="0" err="1">
                <a:solidFill>
                  <a:srgbClr val="184584"/>
                </a:solidFill>
                <a:latin typeface="Calibri (Body)"/>
              </a:rPr>
              <a:t>გამოვლინდა</a:t>
            </a:r>
            <a:r>
              <a:rPr lang="en-US" sz="2900" dirty="0">
                <a:solidFill>
                  <a:srgbClr val="184584"/>
                </a:solidFill>
                <a:latin typeface="Calibri (Body)"/>
              </a:rPr>
              <a:t> 5 </a:t>
            </a:r>
            <a:r>
              <a:rPr lang="en-US" sz="2900" dirty="0" err="1">
                <a:solidFill>
                  <a:srgbClr val="184584"/>
                </a:solidFill>
                <a:latin typeface="Calibri (Body)"/>
              </a:rPr>
              <a:t>პრიორიტეტული</a:t>
            </a:r>
            <a:r>
              <a:rPr lang="en-US" sz="29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2900" dirty="0" err="1">
                <a:solidFill>
                  <a:srgbClr val="184584"/>
                </a:solidFill>
                <a:latin typeface="Calibri (Body)"/>
              </a:rPr>
              <a:t>პრობლემა</a:t>
            </a:r>
            <a:endParaRPr lang="en-US" sz="2900" dirty="0">
              <a:solidFill>
                <a:srgbClr val="184584"/>
              </a:solidFill>
              <a:latin typeface="Calibri (Body)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09600" y="4425472"/>
            <a:ext cx="15142935" cy="521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ეპილეფსიით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მოავადე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ბენეფიციარებზე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სოციალური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ქულის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არსებობა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; 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64203" y="5311744"/>
            <a:ext cx="10432613" cy="521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თვალის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ინექციების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დაფინანსების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არარსებობა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;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09600" y="6372313"/>
            <a:ext cx="13820418" cy="521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სტაციონალური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მკურნალობის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თანადაფინანსების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არარსებობა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; 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781735" y="7443779"/>
            <a:ext cx="14114795" cy="1075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აღრიცხვაზე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აყვანილი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ონკო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პაციენტების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ონკოლოგთან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ვიზიტის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დაფინანსების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არარსებობა</a:t>
            </a:r>
            <a:r>
              <a:rPr lang="ka-GE" sz="3100" dirty="0">
                <a:solidFill>
                  <a:srgbClr val="184584"/>
                </a:solidFill>
                <a:latin typeface="Calibri (Body)"/>
              </a:rPr>
              <a:t>;</a:t>
            </a:r>
            <a:endParaRPr lang="en-US" sz="3100" dirty="0">
              <a:solidFill>
                <a:srgbClr val="184584"/>
              </a:solidFill>
              <a:latin typeface="Calibri (Body)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64203" y="8983664"/>
            <a:ext cx="10690503" cy="521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ბიოფსიური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კვლევის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დაფინანსების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არარსებობა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;  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796622" y="5410200"/>
            <a:ext cx="464156" cy="396558"/>
            <a:chOff x="0" y="0"/>
            <a:chExt cx="122247" cy="10444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22247" cy="104443"/>
            </a:xfrm>
            <a:custGeom>
              <a:avLst/>
              <a:gdLst/>
              <a:ahLst/>
              <a:cxnLst/>
              <a:rect l="l" t="t" r="r" b="b"/>
              <a:pathLst>
                <a:path w="122247" h="104443">
                  <a:moveTo>
                    <a:pt x="0" y="0"/>
                  </a:moveTo>
                  <a:lnTo>
                    <a:pt x="122247" y="0"/>
                  </a:lnTo>
                  <a:lnTo>
                    <a:pt x="122247" y="104443"/>
                  </a:lnTo>
                  <a:lnTo>
                    <a:pt x="0" y="104443"/>
                  </a:lnTo>
                  <a:close/>
                </a:path>
              </a:pathLst>
            </a:custGeom>
            <a:solidFill>
              <a:srgbClr val="184584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796622" y="6417310"/>
            <a:ext cx="464156" cy="396558"/>
            <a:chOff x="0" y="0"/>
            <a:chExt cx="122247" cy="10444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22247" cy="104443"/>
            </a:xfrm>
            <a:custGeom>
              <a:avLst/>
              <a:gdLst/>
              <a:ahLst/>
              <a:cxnLst/>
              <a:rect l="l" t="t" r="r" b="b"/>
              <a:pathLst>
                <a:path w="122247" h="104443">
                  <a:moveTo>
                    <a:pt x="0" y="0"/>
                  </a:moveTo>
                  <a:lnTo>
                    <a:pt x="122247" y="0"/>
                  </a:lnTo>
                  <a:lnTo>
                    <a:pt x="122247" y="104443"/>
                  </a:lnTo>
                  <a:lnTo>
                    <a:pt x="0" y="104443"/>
                  </a:lnTo>
                  <a:close/>
                </a:path>
              </a:pathLst>
            </a:custGeom>
            <a:solidFill>
              <a:srgbClr val="184584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796622" y="7607617"/>
            <a:ext cx="464156" cy="396558"/>
            <a:chOff x="0" y="0"/>
            <a:chExt cx="122247" cy="104443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22247" cy="104443"/>
            </a:xfrm>
            <a:custGeom>
              <a:avLst/>
              <a:gdLst/>
              <a:ahLst/>
              <a:cxnLst/>
              <a:rect l="l" t="t" r="r" b="b"/>
              <a:pathLst>
                <a:path w="122247" h="104443">
                  <a:moveTo>
                    <a:pt x="0" y="0"/>
                  </a:moveTo>
                  <a:lnTo>
                    <a:pt x="122247" y="0"/>
                  </a:lnTo>
                  <a:lnTo>
                    <a:pt x="122247" y="104443"/>
                  </a:lnTo>
                  <a:lnTo>
                    <a:pt x="0" y="104443"/>
                  </a:lnTo>
                  <a:close/>
                </a:path>
              </a:pathLst>
            </a:custGeom>
            <a:solidFill>
              <a:srgbClr val="184584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765852" y="9027776"/>
            <a:ext cx="464156" cy="396558"/>
            <a:chOff x="0" y="0"/>
            <a:chExt cx="122247" cy="104443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22247" cy="104443"/>
            </a:xfrm>
            <a:custGeom>
              <a:avLst/>
              <a:gdLst/>
              <a:ahLst/>
              <a:cxnLst/>
              <a:rect l="l" t="t" r="r" b="b"/>
              <a:pathLst>
                <a:path w="122247" h="104443">
                  <a:moveTo>
                    <a:pt x="0" y="0"/>
                  </a:moveTo>
                  <a:lnTo>
                    <a:pt x="122247" y="0"/>
                  </a:lnTo>
                  <a:lnTo>
                    <a:pt x="122247" y="104443"/>
                  </a:lnTo>
                  <a:lnTo>
                    <a:pt x="0" y="104443"/>
                  </a:lnTo>
                  <a:close/>
                </a:path>
              </a:pathLst>
            </a:custGeom>
            <a:solidFill>
              <a:srgbClr val="184584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7929272" y="2553186"/>
            <a:ext cx="804617" cy="704040"/>
            <a:chOff x="0" y="0"/>
            <a:chExt cx="812800" cy="7112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18458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953073" y="4000297"/>
            <a:ext cx="566282" cy="582295"/>
          </a:xfrm>
          <a:custGeom>
            <a:avLst/>
            <a:gdLst/>
            <a:ahLst/>
            <a:cxnLst/>
            <a:rect l="l" t="t" r="r" b="b"/>
            <a:pathLst>
              <a:path w="566282" h="582295">
                <a:moveTo>
                  <a:pt x="0" y="0"/>
                </a:moveTo>
                <a:lnTo>
                  <a:pt x="566282" y="0"/>
                </a:lnTo>
                <a:lnTo>
                  <a:pt x="566282" y="582295"/>
                </a:lnTo>
                <a:lnTo>
                  <a:pt x="0" y="5822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TextBox 12"/>
          <p:cNvSpPr txBox="1"/>
          <p:nvPr/>
        </p:nvSpPr>
        <p:spPr>
          <a:xfrm>
            <a:off x="4232216" y="689075"/>
            <a:ext cx="8198730" cy="837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9"/>
              </a:lnSpc>
              <a:spcBef>
                <a:spcPct val="0"/>
              </a:spcBef>
            </a:pPr>
            <a:r>
              <a:rPr lang="en-US" sz="4899" b="1" dirty="0">
                <a:solidFill>
                  <a:srgbClr val="184584"/>
                </a:solidFill>
                <a:latin typeface="Calibri (Body)"/>
              </a:rPr>
              <a:t>ს ო ც ი ა ლ უ რ ი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11841" y="3950479"/>
            <a:ext cx="14201775" cy="521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ქულობრივი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ბარიერის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და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მაღალმთიანობის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სტატუსის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გადახედვა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;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17461" y="6561455"/>
            <a:ext cx="11773972" cy="521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სსსმ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/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შშმ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ბავშვთა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მშობლების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ცნობიერების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ამაღლება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;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17461" y="7765256"/>
            <a:ext cx="10923746" cy="521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უსახლკარო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ოჯახებისათვის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საცხოვრისის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შექმნა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;   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03062" y="8969058"/>
            <a:ext cx="13457039" cy="521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გრძელვადიან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შედეგებზე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ორიენტირებული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პროგრამის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შექმნა</a:t>
            </a:r>
            <a:r>
              <a:rPr lang="ka-GE" sz="3100" dirty="0">
                <a:solidFill>
                  <a:srgbClr val="184584"/>
                </a:solidFill>
                <a:latin typeface="Calibri (Body)"/>
              </a:rPr>
              <a:t>;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530640" y="4948896"/>
            <a:ext cx="15053078" cy="1064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საჭიროების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კვლევაზე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დაფუძნებული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სოციალური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პროგრამებისათვის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ბიუჯეტის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გაზრდა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; </a:t>
            </a:r>
          </a:p>
        </p:txBody>
      </p:sp>
      <p:sp>
        <p:nvSpPr>
          <p:cNvPr id="18" name="Freeform 18"/>
          <p:cNvSpPr/>
          <p:nvPr/>
        </p:nvSpPr>
        <p:spPr>
          <a:xfrm>
            <a:off x="987423" y="4959472"/>
            <a:ext cx="566282" cy="582295"/>
          </a:xfrm>
          <a:custGeom>
            <a:avLst/>
            <a:gdLst/>
            <a:ahLst/>
            <a:cxnLst/>
            <a:rect l="l" t="t" r="r" b="b"/>
            <a:pathLst>
              <a:path w="566282" h="582295">
                <a:moveTo>
                  <a:pt x="0" y="0"/>
                </a:moveTo>
                <a:lnTo>
                  <a:pt x="566282" y="0"/>
                </a:lnTo>
                <a:lnTo>
                  <a:pt x="566282" y="582295"/>
                </a:lnTo>
                <a:lnTo>
                  <a:pt x="0" y="5822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949323" y="6445062"/>
            <a:ext cx="566282" cy="582295"/>
          </a:xfrm>
          <a:custGeom>
            <a:avLst/>
            <a:gdLst/>
            <a:ahLst/>
            <a:cxnLst/>
            <a:rect l="l" t="t" r="r" b="b"/>
            <a:pathLst>
              <a:path w="566282" h="582295">
                <a:moveTo>
                  <a:pt x="0" y="0"/>
                </a:moveTo>
                <a:lnTo>
                  <a:pt x="566282" y="0"/>
                </a:lnTo>
                <a:lnTo>
                  <a:pt x="566282" y="582295"/>
                </a:lnTo>
                <a:lnTo>
                  <a:pt x="0" y="5822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949323" y="7639504"/>
            <a:ext cx="566282" cy="582295"/>
          </a:xfrm>
          <a:custGeom>
            <a:avLst/>
            <a:gdLst/>
            <a:ahLst/>
            <a:cxnLst/>
            <a:rect l="l" t="t" r="r" b="b"/>
            <a:pathLst>
              <a:path w="566282" h="582295">
                <a:moveTo>
                  <a:pt x="0" y="0"/>
                </a:moveTo>
                <a:lnTo>
                  <a:pt x="566282" y="0"/>
                </a:lnTo>
                <a:lnTo>
                  <a:pt x="566282" y="582295"/>
                </a:lnTo>
                <a:lnTo>
                  <a:pt x="0" y="5822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925364" y="8850398"/>
            <a:ext cx="566282" cy="582295"/>
          </a:xfrm>
          <a:custGeom>
            <a:avLst/>
            <a:gdLst/>
            <a:ahLst/>
            <a:cxnLst/>
            <a:rect l="l" t="t" r="r" b="b"/>
            <a:pathLst>
              <a:path w="566282" h="582295">
                <a:moveTo>
                  <a:pt x="0" y="0"/>
                </a:moveTo>
                <a:lnTo>
                  <a:pt x="566282" y="0"/>
                </a:lnTo>
                <a:lnTo>
                  <a:pt x="566282" y="582295"/>
                </a:lnTo>
                <a:lnTo>
                  <a:pt x="0" y="5822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15645201" y="7812151"/>
            <a:ext cx="2342574" cy="2274426"/>
          </a:xfrm>
          <a:custGeom>
            <a:avLst/>
            <a:gdLst/>
            <a:ahLst/>
            <a:cxnLst/>
            <a:rect l="l" t="t" r="r" b="b"/>
            <a:pathLst>
              <a:path w="2342574" h="2274426">
                <a:moveTo>
                  <a:pt x="0" y="0"/>
                </a:moveTo>
                <a:lnTo>
                  <a:pt x="2342574" y="0"/>
                </a:lnTo>
                <a:lnTo>
                  <a:pt x="2342574" y="2274426"/>
                </a:lnTo>
                <a:lnTo>
                  <a:pt x="0" y="22744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0" y="9012038"/>
            <a:ext cx="1328086" cy="1274962"/>
          </a:xfrm>
          <a:custGeom>
            <a:avLst/>
            <a:gdLst/>
            <a:ahLst/>
            <a:cxnLst/>
            <a:rect l="l" t="t" r="r" b="b"/>
            <a:pathLst>
              <a:path w="1328086" h="1274962">
                <a:moveTo>
                  <a:pt x="0" y="0"/>
                </a:moveTo>
                <a:lnTo>
                  <a:pt x="1328086" y="0"/>
                </a:lnTo>
                <a:lnTo>
                  <a:pt x="1328086" y="1274962"/>
                </a:lnTo>
                <a:lnTo>
                  <a:pt x="0" y="12749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175438" y="2583757"/>
            <a:ext cx="641631" cy="64163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184584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50533" y="3497253"/>
            <a:ext cx="503213" cy="503213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84584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134531" y="410207"/>
            <a:ext cx="4735676" cy="837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9"/>
              </a:lnSpc>
              <a:spcBef>
                <a:spcPct val="0"/>
              </a:spcBef>
            </a:pPr>
            <a:r>
              <a:rPr lang="en-US" sz="4899" b="1" dirty="0">
                <a:solidFill>
                  <a:srgbClr val="184584"/>
                </a:solidFill>
                <a:latin typeface="Calibri (Body)"/>
              </a:rPr>
              <a:t>ტ უ რ ი ზ მ ი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143998" y="1695850"/>
            <a:ext cx="903755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184584"/>
                </a:solidFill>
                <a:latin typeface="Calibri (Body)"/>
              </a:rPr>
              <a:t>პრიორიტეტული</a:t>
            </a:r>
            <a:r>
              <a:rPr lang="en-US" sz="28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2800" dirty="0" err="1">
                <a:solidFill>
                  <a:srgbClr val="184584"/>
                </a:solidFill>
                <a:latin typeface="Calibri (Body)"/>
              </a:rPr>
              <a:t>პრობლემებიდან</a:t>
            </a:r>
            <a:r>
              <a:rPr lang="en-US" sz="28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2800" dirty="0" err="1">
                <a:solidFill>
                  <a:srgbClr val="184584"/>
                </a:solidFill>
                <a:latin typeface="Calibri (Body)"/>
              </a:rPr>
              <a:t>გამოიკვეთა</a:t>
            </a:r>
            <a:r>
              <a:rPr lang="en-US" sz="2800" dirty="0">
                <a:solidFill>
                  <a:srgbClr val="184584"/>
                </a:solidFill>
                <a:latin typeface="Calibri (Body)"/>
              </a:rPr>
              <a:t>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72306" y="3565933"/>
            <a:ext cx="9999580" cy="521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ტურისტული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ინფრასტრუქტურის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გაუმჯობესება</a:t>
            </a:r>
            <a:endParaRPr lang="en-US" sz="3100" dirty="0">
              <a:solidFill>
                <a:srgbClr val="184584"/>
              </a:solidFill>
              <a:latin typeface="Calibri (Body)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668478" y="4599970"/>
            <a:ext cx="13976723" cy="5213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რაჭის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ტურისტული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პოტენციალის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რეკლამირება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,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ცნობადობის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ამაღლება</a:t>
            </a:r>
            <a:endParaRPr lang="en-US" sz="3100" dirty="0">
              <a:solidFill>
                <a:srgbClr val="184584"/>
              </a:solidFill>
              <a:latin typeface="Calibri (Body)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668478" y="5684965"/>
            <a:ext cx="9999580" cy="5213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რაჭული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ყოფის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ამსახველი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ეთნო-სივრცის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მოწყობა</a:t>
            </a:r>
            <a:endParaRPr lang="en-US" sz="3100" dirty="0">
              <a:solidFill>
                <a:srgbClr val="184584"/>
              </a:solidFill>
              <a:latin typeface="Calibri (Body)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638014" y="6629455"/>
            <a:ext cx="8617560" cy="5213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რაჭის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ტურისტული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პოტენციალის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კვლევა</a:t>
            </a:r>
            <a:endParaRPr lang="en-US" sz="3100" dirty="0">
              <a:solidFill>
                <a:srgbClr val="184584"/>
              </a:solidFill>
              <a:latin typeface="Calibri (Body)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722630" y="7748428"/>
            <a:ext cx="7967261" cy="5213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ტურისტული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ღონისძიებების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მოწყობა</a:t>
            </a:r>
            <a:endParaRPr lang="en-US" sz="3100" dirty="0">
              <a:solidFill>
                <a:srgbClr val="184584"/>
              </a:solidFill>
              <a:latin typeface="Calibri (Body)"/>
            </a:endParaRPr>
          </a:p>
        </p:txBody>
      </p:sp>
      <p:grpSp>
        <p:nvGrpSpPr>
          <p:cNvPr id="23" name="Group 23"/>
          <p:cNvGrpSpPr/>
          <p:nvPr/>
        </p:nvGrpSpPr>
        <p:grpSpPr>
          <a:xfrm>
            <a:off x="724131" y="4545915"/>
            <a:ext cx="503213" cy="503213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84584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70354" y="5665676"/>
            <a:ext cx="503213" cy="503213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84584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70353" y="6778976"/>
            <a:ext cx="503213" cy="503213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84584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10391" y="7805788"/>
            <a:ext cx="503213" cy="503213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184584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590554" y="3139727"/>
            <a:ext cx="437926" cy="43792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458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49498" y="4302461"/>
            <a:ext cx="437926" cy="43792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4584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55959" y="5465195"/>
            <a:ext cx="437926" cy="437926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4584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49498" y="6700740"/>
            <a:ext cx="437926" cy="437926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4584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49498" y="8115300"/>
            <a:ext cx="437926" cy="437926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4584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15239697" y="7581901"/>
            <a:ext cx="2900035" cy="2705100"/>
          </a:xfrm>
          <a:custGeom>
            <a:avLst/>
            <a:gdLst/>
            <a:ahLst/>
            <a:cxnLst/>
            <a:rect l="l" t="t" r="r" b="b"/>
            <a:pathLst>
              <a:path w="2334895" h="2334895">
                <a:moveTo>
                  <a:pt x="0" y="0"/>
                </a:moveTo>
                <a:lnTo>
                  <a:pt x="2334895" y="0"/>
                </a:lnTo>
                <a:lnTo>
                  <a:pt x="2334895" y="2334895"/>
                </a:lnTo>
                <a:lnTo>
                  <a:pt x="0" y="23348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2763136" y="261378"/>
            <a:ext cx="12761727" cy="837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9"/>
              </a:lnSpc>
              <a:spcBef>
                <a:spcPct val="0"/>
              </a:spcBef>
            </a:pPr>
            <a:r>
              <a:rPr lang="en-US" sz="4899" b="1" dirty="0" err="1">
                <a:solidFill>
                  <a:srgbClr val="184584"/>
                </a:solidFill>
                <a:latin typeface="Calibri (Body)"/>
              </a:rPr>
              <a:t>ეკონომიკური</a:t>
            </a:r>
            <a:r>
              <a:rPr lang="en-US" sz="4899" b="1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4899" b="1" dirty="0" err="1">
                <a:solidFill>
                  <a:srgbClr val="184584"/>
                </a:solidFill>
                <a:latin typeface="Calibri (Body)"/>
              </a:rPr>
              <a:t>განვითარება</a:t>
            </a:r>
            <a:endParaRPr lang="en-US" sz="4899" b="1" dirty="0">
              <a:solidFill>
                <a:srgbClr val="184584"/>
              </a:solidFill>
              <a:latin typeface="Calibri (Body)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347836" y="1558977"/>
            <a:ext cx="9307892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184584"/>
                </a:solidFill>
                <a:latin typeface="Calibri (Body)"/>
              </a:rPr>
              <a:t>ხუთი</a:t>
            </a:r>
            <a:r>
              <a:rPr lang="en-US" sz="28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2800" dirty="0" err="1">
                <a:solidFill>
                  <a:srgbClr val="184584"/>
                </a:solidFill>
                <a:latin typeface="Calibri (Body)"/>
              </a:rPr>
              <a:t>პრიორიტეტული</a:t>
            </a:r>
            <a:r>
              <a:rPr lang="en-US" sz="28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2800" dirty="0" err="1">
                <a:solidFill>
                  <a:srgbClr val="184584"/>
                </a:solidFill>
                <a:latin typeface="Calibri (Body)"/>
              </a:rPr>
              <a:t>პრობლემა</a:t>
            </a:r>
            <a:endParaRPr lang="en-US" sz="2800" dirty="0">
              <a:solidFill>
                <a:srgbClr val="184584"/>
              </a:solidFill>
              <a:latin typeface="Calibri (Body)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214991" y="3131892"/>
            <a:ext cx="12064591" cy="5213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სოფლის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მეურნეობის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ტექნიკაზე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ნაკლები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ხელმისაწვდომობა</a:t>
            </a:r>
            <a:r>
              <a:rPr lang="ka-GE" sz="3100" dirty="0">
                <a:solidFill>
                  <a:srgbClr val="184584"/>
                </a:solidFill>
                <a:latin typeface="Calibri (Body)"/>
              </a:rPr>
              <a:t>;</a:t>
            </a:r>
            <a:endParaRPr lang="en-US" sz="3100" dirty="0">
              <a:solidFill>
                <a:srgbClr val="184584"/>
              </a:solidFill>
              <a:latin typeface="Calibri (Body)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095261" y="4250492"/>
            <a:ext cx="8139351" cy="521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საინვესტიციო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გარემოს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დაბალი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დონე</a:t>
            </a:r>
            <a:r>
              <a:rPr lang="ka-GE" sz="3100" dirty="0">
                <a:solidFill>
                  <a:srgbClr val="184584"/>
                </a:solidFill>
                <a:latin typeface="Calibri (Body)"/>
              </a:rPr>
              <a:t>;</a:t>
            </a:r>
            <a:endParaRPr lang="en-US" sz="3100" dirty="0">
              <a:solidFill>
                <a:srgbClr val="184584"/>
              </a:solidFill>
              <a:latin typeface="Calibri (Body)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209618" y="5465195"/>
            <a:ext cx="7792164" cy="521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მოუწესრიგებელი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აგრარული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ბაზარი</a:t>
            </a:r>
            <a:r>
              <a:rPr lang="ka-GE" sz="3100" dirty="0">
                <a:solidFill>
                  <a:srgbClr val="184584"/>
                </a:solidFill>
                <a:latin typeface="Calibri (Body)"/>
              </a:rPr>
              <a:t>;</a:t>
            </a:r>
            <a:endParaRPr lang="en-US" sz="3100" dirty="0">
              <a:solidFill>
                <a:srgbClr val="184584"/>
              </a:solidFill>
              <a:latin typeface="Calibri (Body)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828800" y="6540367"/>
            <a:ext cx="16102164" cy="10751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  <a:spcBef>
                <a:spcPct val="0"/>
              </a:spcBef>
            </a:pPr>
            <a:r>
              <a:rPr lang="ka-GE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ახალ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ტექნოლოგიებზე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ნაკლები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ხელმისაწვდომობა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,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ფერმერთა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და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გლეხური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მეურნეობების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ka-GE" sz="3100" dirty="0">
                <a:solidFill>
                  <a:srgbClr val="184584"/>
                </a:solidFill>
                <a:latin typeface="Calibri (Body)"/>
              </a:rPr>
              <a:t> 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დაბალი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კვალიფიკაცია</a:t>
            </a:r>
            <a:r>
              <a:rPr lang="ka-GE" sz="3100" dirty="0">
                <a:solidFill>
                  <a:srgbClr val="184584"/>
                </a:solidFill>
                <a:latin typeface="Calibri (Body)"/>
              </a:rPr>
              <a:t>;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  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13118" y="8094352"/>
            <a:ext cx="2900036" cy="5213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ka-GE" sz="3100" dirty="0">
                <a:solidFill>
                  <a:srgbClr val="184584"/>
                </a:solidFill>
                <a:latin typeface="Calibri (Body)"/>
              </a:rPr>
              <a:t> 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ტრანსპორტი</a:t>
            </a:r>
            <a:r>
              <a:rPr lang="ka-GE" sz="3100" dirty="0">
                <a:solidFill>
                  <a:srgbClr val="184584"/>
                </a:solidFill>
                <a:latin typeface="Calibri (Body)"/>
              </a:rPr>
              <a:t>;</a:t>
            </a:r>
            <a:endParaRPr lang="en-US" sz="3100" dirty="0">
              <a:solidFill>
                <a:srgbClr val="184584"/>
              </a:solidFill>
              <a:latin typeface="Calibri (Body)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071932" y="169890"/>
            <a:ext cx="1034821" cy="1377484"/>
          </a:xfrm>
          <a:custGeom>
            <a:avLst/>
            <a:gdLst/>
            <a:ahLst/>
            <a:cxnLst/>
            <a:rect l="l" t="t" r="r" b="b"/>
            <a:pathLst>
              <a:path w="1034821" h="1377484">
                <a:moveTo>
                  <a:pt x="0" y="0"/>
                </a:moveTo>
                <a:lnTo>
                  <a:pt x="1034821" y="0"/>
                </a:lnTo>
                <a:lnTo>
                  <a:pt x="1034821" y="1377484"/>
                </a:lnTo>
                <a:lnTo>
                  <a:pt x="0" y="13774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773339" y="253966"/>
            <a:ext cx="5228443" cy="1180235"/>
          </a:xfrm>
          <a:custGeom>
            <a:avLst/>
            <a:gdLst/>
            <a:ahLst/>
            <a:cxnLst/>
            <a:rect l="l" t="t" r="r" b="b"/>
            <a:pathLst>
              <a:path w="5228443" h="1180235">
                <a:moveTo>
                  <a:pt x="0" y="0"/>
                </a:moveTo>
                <a:lnTo>
                  <a:pt x="5228443" y="0"/>
                </a:lnTo>
                <a:lnTo>
                  <a:pt x="5228443" y="1180235"/>
                </a:lnTo>
                <a:lnTo>
                  <a:pt x="0" y="11802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497591" y="253966"/>
            <a:ext cx="646704" cy="1293408"/>
          </a:xfrm>
          <a:custGeom>
            <a:avLst/>
            <a:gdLst/>
            <a:ahLst/>
            <a:cxnLst/>
            <a:rect l="l" t="t" r="r" b="b"/>
            <a:pathLst>
              <a:path w="646704" h="1293408">
                <a:moveTo>
                  <a:pt x="0" y="0"/>
                </a:moveTo>
                <a:lnTo>
                  <a:pt x="646704" y="0"/>
                </a:lnTo>
                <a:lnTo>
                  <a:pt x="646704" y="1293408"/>
                </a:lnTo>
                <a:lnTo>
                  <a:pt x="0" y="12934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013675" y="311365"/>
            <a:ext cx="1735518" cy="993887"/>
          </a:xfrm>
          <a:custGeom>
            <a:avLst/>
            <a:gdLst/>
            <a:ahLst/>
            <a:cxnLst/>
            <a:rect l="l" t="t" r="r" b="b"/>
            <a:pathLst>
              <a:path w="1735518" h="993887">
                <a:moveTo>
                  <a:pt x="0" y="0"/>
                </a:moveTo>
                <a:lnTo>
                  <a:pt x="1735518" y="0"/>
                </a:lnTo>
                <a:lnTo>
                  <a:pt x="1735518" y="993886"/>
                </a:lnTo>
                <a:lnTo>
                  <a:pt x="0" y="9938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804837" y="253966"/>
            <a:ext cx="1454463" cy="1108685"/>
          </a:xfrm>
          <a:custGeom>
            <a:avLst/>
            <a:gdLst/>
            <a:ahLst/>
            <a:cxnLst/>
            <a:rect l="l" t="t" r="r" b="b"/>
            <a:pathLst>
              <a:path w="1454463" h="1108685">
                <a:moveTo>
                  <a:pt x="0" y="0"/>
                </a:moveTo>
                <a:lnTo>
                  <a:pt x="1454463" y="0"/>
                </a:lnTo>
                <a:lnTo>
                  <a:pt x="1454463" y="1108684"/>
                </a:lnTo>
                <a:lnTo>
                  <a:pt x="0" y="110868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87423" y="169890"/>
            <a:ext cx="2437598" cy="1404956"/>
          </a:xfrm>
          <a:custGeom>
            <a:avLst/>
            <a:gdLst/>
            <a:ahLst/>
            <a:cxnLst/>
            <a:rect l="l" t="t" r="r" b="b"/>
            <a:pathLst>
              <a:path w="2437598" h="1404956">
                <a:moveTo>
                  <a:pt x="0" y="0"/>
                </a:moveTo>
                <a:lnTo>
                  <a:pt x="2437598" y="0"/>
                </a:lnTo>
                <a:lnTo>
                  <a:pt x="2437598" y="1404955"/>
                </a:lnTo>
                <a:lnTo>
                  <a:pt x="0" y="14049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580453" y="7179691"/>
            <a:ext cx="3623685" cy="3107309"/>
          </a:xfrm>
          <a:custGeom>
            <a:avLst/>
            <a:gdLst/>
            <a:ahLst/>
            <a:cxnLst/>
            <a:rect l="l" t="t" r="r" b="b"/>
            <a:pathLst>
              <a:path w="3623685" h="3107309">
                <a:moveTo>
                  <a:pt x="0" y="0"/>
                </a:moveTo>
                <a:lnTo>
                  <a:pt x="3623685" y="0"/>
                </a:lnTo>
                <a:lnTo>
                  <a:pt x="3623685" y="3107309"/>
                </a:lnTo>
                <a:lnTo>
                  <a:pt x="0" y="31073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 flipV="1">
            <a:off x="4679496" y="3080980"/>
            <a:ext cx="8298705" cy="50926"/>
          </a:xfrm>
          <a:prstGeom prst="line">
            <a:avLst/>
          </a:prstGeom>
          <a:ln w="38100" cap="flat">
            <a:solidFill>
              <a:srgbClr val="184584"/>
            </a:solidFill>
            <a:prstDash val="solid"/>
            <a:headEnd type="diamond" w="lg" len="lg"/>
            <a:tailEnd type="diamond" w="lg" len="lg"/>
          </a:ln>
        </p:spPr>
      </p:sp>
      <p:grpSp>
        <p:nvGrpSpPr>
          <p:cNvPr id="10" name="Group 10"/>
          <p:cNvGrpSpPr/>
          <p:nvPr/>
        </p:nvGrpSpPr>
        <p:grpSpPr>
          <a:xfrm>
            <a:off x="2102241" y="3501142"/>
            <a:ext cx="713625" cy="613271"/>
            <a:chOff x="0" y="0"/>
            <a:chExt cx="812800" cy="6985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184584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387561" y="1871950"/>
            <a:ext cx="4882576" cy="811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799" b="1" dirty="0">
                <a:solidFill>
                  <a:srgbClr val="184584"/>
                </a:solidFill>
                <a:latin typeface="Calibri (Body)"/>
              </a:rPr>
              <a:t>კ უ ლ ტ უ რ ა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459053" y="3534098"/>
            <a:ext cx="9651042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184584"/>
                </a:solidFill>
                <a:latin typeface="Calibri (Body)"/>
              </a:rPr>
              <a:t>კულტურული</a:t>
            </a:r>
            <a:r>
              <a:rPr lang="en-US" sz="32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200" dirty="0" err="1">
                <a:solidFill>
                  <a:srgbClr val="184584"/>
                </a:solidFill>
                <a:latin typeface="Calibri (Body)"/>
              </a:rPr>
              <a:t>ძეგლების</a:t>
            </a:r>
            <a:r>
              <a:rPr lang="en-US" sz="32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200" dirty="0" err="1">
                <a:solidFill>
                  <a:srgbClr val="184584"/>
                </a:solidFill>
                <a:latin typeface="Calibri (Body)"/>
              </a:rPr>
              <a:t>რეაბილიტაცია</a:t>
            </a:r>
            <a:r>
              <a:rPr lang="ka-GE" sz="3200" dirty="0">
                <a:solidFill>
                  <a:srgbClr val="184584"/>
                </a:solidFill>
                <a:latin typeface="Calibri (Body)"/>
              </a:rPr>
              <a:t>;</a:t>
            </a:r>
            <a:endParaRPr lang="en-US" sz="3200" dirty="0">
              <a:solidFill>
                <a:srgbClr val="184584"/>
              </a:solidFill>
              <a:latin typeface="Calibri (Body)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393603" y="4889116"/>
            <a:ext cx="4144842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184584"/>
                </a:solidFill>
                <a:latin typeface="Calibri (Body)"/>
              </a:rPr>
              <a:t>ინფრასტრუქტურა</a:t>
            </a:r>
            <a:r>
              <a:rPr lang="ka-GE" sz="3200" dirty="0">
                <a:solidFill>
                  <a:srgbClr val="184584"/>
                </a:solidFill>
                <a:latin typeface="Calibri (Body)"/>
              </a:rPr>
              <a:t>;</a:t>
            </a:r>
            <a:endParaRPr lang="en-US" sz="3200" dirty="0">
              <a:solidFill>
                <a:srgbClr val="184584"/>
              </a:solidFill>
              <a:latin typeface="Calibri (Body)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425021" y="6267952"/>
            <a:ext cx="2841069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184584"/>
                </a:solidFill>
                <a:latin typeface="Calibri (Body)"/>
              </a:rPr>
              <a:t>კინოთეატრი</a:t>
            </a:r>
            <a:r>
              <a:rPr lang="ka-GE" sz="3200" dirty="0">
                <a:solidFill>
                  <a:srgbClr val="184584"/>
                </a:solidFill>
                <a:latin typeface="Calibri (Body)"/>
              </a:rPr>
              <a:t>;</a:t>
            </a:r>
            <a:endParaRPr lang="en-US" sz="3200" dirty="0">
              <a:solidFill>
                <a:srgbClr val="184584"/>
              </a:solidFill>
              <a:latin typeface="Calibri (Body)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425021" y="7472547"/>
            <a:ext cx="3139083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184584"/>
                </a:solidFill>
                <a:latin typeface="Calibri (Body)"/>
              </a:rPr>
              <a:t>ამფითეატრი</a:t>
            </a:r>
            <a:r>
              <a:rPr lang="ka-GE" sz="3200" dirty="0">
                <a:solidFill>
                  <a:srgbClr val="184584"/>
                </a:solidFill>
                <a:latin typeface="Calibri (Body)"/>
              </a:rPr>
              <a:t>;</a:t>
            </a:r>
            <a:r>
              <a:rPr lang="en-US" sz="3200" dirty="0">
                <a:solidFill>
                  <a:srgbClr val="184584"/>
                </a:solidFill>
                <a:latin typeface="Calibri (Body)"/>
              </a:rPr>
              <a:t>  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245084" y="8676195"/>
            <a:ext cx="6284952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184584"/>
                </a:solidFill>
                <a:latin typeface="Calibri (Body)"/>
              </a:rPr>
              <a:t>წიგნადი</a:t>
            </a:r>
            <a:r>
              <a:rPr lang="en-US" sz="32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200" dirty="0" err="1">
                <a:solidFill>
                  <a:srgbClr val="184584"/>
                </a:solidFill>
                <a:latin typeface="Calibri (Body)"/>
              </a:rPr>
              <a:t>ფონდის</a:t>
            </a:r>
            <a:r>
              <a:rPr lang="en-US" sz="32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200" dirty="0" err="1">
                <a:solidFill>
                  <a:srgbClr val="184584"/>
                </a:solidFill>
                <a:latin typeface="Calibri (Body)"/>
              </a:rPr>
              <a:t>განახლება</a:t>
            </a:r>
            <a:r>
              <a:rPr lang="ka-GE" sz="3200" dirty="0">
                <a:solidFill>
                  <a:srgbClr val="184584"/>
                </a:solidFill>
                <a:latin typeface="Calibri (Body)"/>
              </a:rPr>
              <a:t>;</a:t>
            </a:r>
            <a:endParaRPr lang="en-US" sz="3200" dirty="0">
              <a:solidFill>
                <a:srgbClr val="184584"/>
              </a:solidFill>
              <a:latin typeface="Calibri (Body)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2102241" y="4836864"/>
            <a:ext cx="713625" cy="613271"/>
            <a:chOff x="0" y="0"/>
            <a:chExt cx="812800" cy="6985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184584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102241" y="6174036"/>
            <a:ext cx="713625" cy="613271"/>
            <a:chOff x="0" y="0"/>
            <a:chExt cx="812800" cy="6985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184584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2102241" y="7463409"/>
            <a:ext cx="713625" cy="613271"/>
            <a:chOff x="0" y="0"/>
            <a:chExt cx="812800" cy="6985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184584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2102241" y="8600769"/>
            <a:ext cx="713625" cy="613271"/>
            <a:chOff x="0" y="0"/>
            <a:chExt cx="812800" cy="6985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184584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14749193" y="6375326"/>
            <a:ext cx="3258297" cy="3718456"/>
          </a:xfrm>
          <a:custGeom>
            <a:avLst/>
            <a:gdLst/>
            <a:ahLst/>
            <a:cxnLst/>
            <a:rect l="l" t="t" r="r" b="b"/>
            <a:pathLst>
              <a:path w="3258297" h="3718456">
                <a:moveTo>
                  <a:pt x="0" y="0"/>
                </a:moveTo>
                <a:lnTo>
                  <a:pt x="3258298" y="0"/>
                </a:lnTo>
                <a:lnTo>
                  <a:pt x="3258298" y="3718456"/>
                </a:lnTo>
                <a:lnTo>
                  <a:pt x="0" y="37184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67718" y="2436799"/>
            <a:ext cx="1183619" cy="825574"/>
          </a:xfrm>
          <a:custGeom>
            <a:avLst/>
            <a:gdLst/>
            <a:ahLst/>
            <a:cxnLst/>
            <a:rect l="l" t="t" r="r" b="b"/>
            <a:pathLst>
              <a:path w="1183619" h="825574">
                <a:moveTo>
                  <a:pt x="0" y="0"/>
                </a:moveTo>
                <a:lnTo>
                  <a:pt x="1183619" y="0"/>
                </a:lnTo>
                <a:lnTo>
                  <a:pt x="1183619" y="825574"/>
                </a:lnTo>
                <a:lnTo>
                  <a:pt x="0" y="825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842426" y="647700"/>
            <a:ext cx="5364587" cy="837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9"/>
              </a:lnSpc>
              <a:spcBef>
                <a:spcPct val="0"/>
              </a:spcBef>
            </a:pPr>
            <a:r>
              <a:rPr lang="en-US" sz="4899" b="1" dirty="0">
                <a:solidFill>
                  <a:srgbClr val="184584"/>
                </a:solidFill>
                <a:latin typeface="Calibri (Body)"/>
              </a:rPr>
              <a:t>გ ა ნ ა თ ლ ე ბ ა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57352" y="2513960"/>
            <a:ext cx="6747391" cy="521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საზაფხულო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ბაღების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არსებობა</a:t>
            </a:r>
            <a:r>
              <a:rPr lang="ka-GE" sz="3100" dirty="0">
                <a:solidFill>
                  <a:srgbClr val="184584"/>
                </a:solidFill>
                <a:latin typeface="Calibri (Body)"/>
              </a:rPr>
              <a:t>;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74273" y="4055810"/>
            <a:ext cx="5755481" cy="521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ბაღების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ინფრასტრუქტურა</a:t>
            </a:r>
            <a:r>
              <a:rPr lang="ka-GE" sz="3100" dirty="0">
                <a:solidFill>
                  <a:srgbClr val="184584"/>
                </a:solidFill>
                <a:latin typeface="Calibri (Body)"/>
              </a:rPr>
              <a:t>;</a:t>
            </a:r>
            <a:endParaRPr lang="en-US" sz="3100" dirty="0">
              <a:solidFill>
                <a:srgbClr val="184584"/>
              </a:solidFill>
              <a:latin typeface="Calibri (Body)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946564" y="5413249"/>
            <a:ext cx="4653677" cy="521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დაბალი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ანაზღაურება</a:t>
            </a:r>
            <a:r>
              <a:rPr lang="ka-GE" sz="3100" dirty="0">
                <a:solidFill>
                  <a:srgbClr val="184584"/>
                </a:solidFill>
                <a:latin typeface="Calibri (Body)"/>
              </a:rPr>
              <a:t>;</a:t>
            </a:r>
            <a:endParaRPr lang="en-US" sz="3100" dirty="0">
              <a:solidFill>
                <a:srgbClr val="184584"/>
              </a:solidFill>
              <a:latin typeface="Calibri (Body)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627270" y="6878974"/>
            <a:ext cx="8430311" cy="521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დეკრეტული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შვებულების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ანაზღაურება</a:t>
            </a:r>
            <a:r>
              <a:rPr lang="ka-GE" sz="3100" dirty="0">
                <a:solidFill>
                  <a:srgbClr val="184584"/>
                </a:solidFill>
                <a:latin typeface="Calibri (Body)"/>
              </a:rPr>
              <a:t>;</a:t>
            </a:r>
            <a:endParaRPr lang="en-US" sz="3100" dirty="0">
              <a:solidFill>
                <a:srgbClr val="184584"/>
              </a:solidFill>
              <a:latin typeface="Calibri (Body)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721910" y="8234554"/>
            <a:ext cx="10052288" cy="5213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ბაღის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თანამშრომლების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გადამზადება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-</a:t>
            </a:r>
            <a:r>
              <a:rPr lang="en-US" sz="3100" dirty="0" err="1">
                <a:solidFill>
                  <a:srgbClr val="184584"/>
                </a:solidFill>
                <a:latin typeface="Calibri (Body)"/>
              </a:rPr>
              <a:t>სტაჟირება</a:t>
            </a:r>
            <a:r>
              <a:rPr lang="ka-GE" sz="3100" dirty="0">
                <a:solidFill>
                  <a:srgbClr val="184584"/>
                </a:solidFill>
                <a:latin typeface="Calibri (Body)"/>
              </a:rPr>
              <a:t>;</a:t>
            </a:r>
            <a:r>
              <a:rPr lang="en-US" sz="3100" dirty="0">
                <a:solidFill>
                  <a:srgbClr val="184584"/>
                </a:solidFill>
                <a:latin typeface="Calibri (Body)"/>
              </a:rPr>
              <a:t>    </a:t>
            </a:r>
          </a:p>
        </p:txBody>
      </p:sp>
      <p:sp>
        <p:nvSpPr>
          <p:cNvPr id="16" name="Freeform 16"/>
          <p:cNvSpPr/>
          <p:nvPr/>
        </p:nvSpPr>
        <p:spPr>
          <a:xfrm>
            <a:off x="730042" y="3895939"/>
            <a:ext cx="1183619" cy="825574"/>
          </a:xfrm>
          <a:custGeom>
            <a:avLst/>
            <a:gdLst/>
            <a:ahLst/>
            <a:cxnLst/>
            <a:rect l="l" t="t" r="r" b="b"/>
            <a:pathLst>
              <a:path w="1183619" h="825574">
                <a:moveTo>
                  <a:pt x="0" y="0"/>
                </a:moveTo>
                <a:lnTo>
                  <a:pt x="1183619" y="0"/>
                </a:lnTo>
                <a:lnTo>
                  <a:pt x="1183619" y="825574"/>
                </a:lnTo>
                <a:lnTo>
                  <a:pt x="0" y="825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730042" y="5355079"/>
            <a:ext cx="1183619" cy="825574"/>
          </a:xfrm>
          <a:custGeom>
            <a:avLst/>
            <a:gdLst/>
            <a:ahLst/>
            <a:cxnLst/>
            <a:rect l="l" t="t" r="r" b="b"/>
            <a:pathLst>
              <a:path w="1183619" h="825574">
                <a:moveTo>
                  <a:pt x="0" y="0"/>
                </a:moveTo>
                <a:lnTo>
                  <a:pt x="1183619" y="0"/>
                </a:lnTo>
                <a:lnTo>
                  <a:pt x="1183619" y="825574"/>
                </a:lnTo>
                <a:lnTo>
                  <a:pt x="0" y="825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762945" y="6726854"/>
            <a:ext cx="1183619" cy="825574"/>
          </a:xfrm>
          <a:custGeom>
            <a:avLst/>
            <a:gdLst/>
            <a:ahLst/>
            <a:cxnLst/>
            <a:rect l="l" t="t" r="r" b="b"/>
            <a:pathLst>
              <a:path w="1183619" h="825574">
                <a:moveTo>
                  <a:pt x="0" y="0"/>
                </a:moveTo>
                <a:lnTo>
                  <a:pt x="1183619" y="0"/>
                </a:lnTo>
                <a:lnTo>
                  <a:pt x="1183619" y="825574"/>
                </a:lnTo>
                <a:lnTo>
                  <a:pt x="0" y="825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762945" y="8042579"/>
            <a:ext cx="1183619" cy="825574"/>
          </a:xfrm>
          <a:custGeom>
            <a:avLst/>
            <a:gdLst/>
            <a:ahLst/>
            <a:cxnLst/>
            <a:rect l="l" t="t" r="r" b="b"/>
            <a:pathLst>
              <a:path w="1183619" h="825574">
                <a:moveTo>
                  <a:pt x="0" y="0"/>
                </a:moveTo>
                <a:lnTo>
                  <a:pt x="1183619" y="0"/>
                </a:lnTo>
                <a:lnTo>
                  <a:pt x="1183619" y="825574"/>
                </a:lnTo>
                <a:lnTo>
                  <a:pt x="0" y="8255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475</Words>
  <Application>Microsoft Office PowerPoint</Application>
  <PresentationFormat>Custom</PresentationFormat>
  <Paragraphs>85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Canva Sans Bold</vt:lpstr>
      <vt:lpstr>Calibri Light</vt:lpstr>
      <vt:lpstr>Times New Roman</vt:lpstr>
      <vt:lpstr>Calibri (Body)</vt:lpstr>
      <vt:lpstr>Calibri</vt:lpstr>
      <vt:lpstr>Calibri (Body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მოსახლეობის ფორუმი 2023 წლის 30 მაისი</dc:title>
  <dc:creator>Irma Pruidze</dc:creator>
  <cp:lastModifiedBy>Natia Namitcheishvili</cp:lastModifiedBy>
  <cp:revision>17</cp:revision>
  <dcterms:created xsi:type="dcterms:W3CDTF">2006-08-16T00:00:00Z</dcterms:created>
  <dcterms:modified xsi:type="dcterms:W3CDTF">2023-10-17T13:56:48Z</dcterms:modified>
  <dc:identifier>DAFxcg68Duo</dc:identifier>
</cp:coreProperties>
</file>