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9" r:id="rId1"/>
  </p:sldMasterIdLst>
  <p:notesMasterIdLst>
    <p:notesMasterId r:id="rId47"/>
  </p:notesMasterIdLst>
  <p:sldIdLst>
    <p:sldId id="256" r:id="rId2"/>
    <p:sldId id="358" r:id="rId3"/>
    <p:sldId id="398" r:id="rId4"/>
    <p:sldId id="400" r:id="rId5"/>
    <p:sldId id="386" r:id="rId6"/>
    <p:sldId id="424" r:id="rId7"/>
    <p:sldId id="446" r:id="rId8"/>
    <p:sldId id="425" r:id="rId9"/>
    <p:sldId id="426" r:id="rId10"/>
    <p:sldId id="345" r:id="rId11"/>
    <p:sldId id="395" r:id="rId12"/>
    <p:sldId id="431" r:id="rId13"/>
    <p:sldId id="334" r:id="rId14"/>
    <p:sldId id="394" r:id="rId15"/>
    <p:sldId id="435" r:id="rId16"/>
    <p:sldId id="361" r:id="rId17"/>
    <p:sldId id="449" r:id="rId18"/>
    <p:sldId id="437" r:id="rId19"/>
    <p:sldId id="436" r:id="rId20"/>
    <p:sldId id="343" r:id="rId21"/>
    <p:sldId id="429" r:id="rId22"/>
    <p:sldId id="440" r:id="rId23"/>
    <p:sldId id="272" r:id="rId24"/>
    <p:sldId id="428" r:id="rId25"/>
    <p:sldId id="450" r:id="rId26"/>
    <p:sldId id="451" r:id="rId27"/>
    <p:sldId id="434" r:id="rId28"/>
    <p:sldId id="416" r:id="rId29"/>
    <p:sldId id="448" r:id="rId30"/>
    <p:sldId id="323" r:id="rId31"/>
    <p:sldId id="410" r:id="rId32"/>
    <p:sldId id="430" r:id="rId33"/>
    <p:sldId id="355" r:id="rId34"/>
    <p:sldId id="403" r:id="rId35"/>
    <p:sldId id="439" r:id="rId36"/>
    <p:sldId id="442" r:id="rId37"/>
    <p:sldId id="443" r:id="rId38"/>
    <p:sldId id="444" r:id="rId39"/>
    <p:sldId id="414" r:id="rId40"/>
    <p:sldId id="379" r:id="rId41"/>
    <p:sldId id="378" r:id="rId42"/>
    <p:sldId id="380" r:id="rId43"/>
    <p:sldId id="452" r:id="rId44"/>
    <p:sldId id="447" r:id="rId45"/>
    <p:sldId id="332" r:id="rId46"/>
  </p:sldIdLst>
  <p:sldSz cx="12192000" cy="6858000"/>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9933"/>
    <a:srgbClr val="008000"/>
    <a:srgbClr val="FF9900"/>
    <a:srgbClr val="9F9E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17" autoAdjust="0"/>
    <p:restoredTop sz="85000" autoAdjust="0"/>
  </p:normalViewPr>
  <p:slideViewPr>
    <p:cSldViewPr snapToGrid="0">
      <p:cViewPr varScale="1">
        <p:scale>
          <a:sx n="27" d="100"/>
          <a:sy n="27" d="100"/>
        </p:scale>
        <p:origin x="1877" y="29"/>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7072"/>
          </a:xfrm>
          <a:prstGeom prst="rect">
            <a:avLst/>
          </a:prstGeom>
        </p:spPr>
        <p:txBody>
          <a:bodyPr vert="horz" lIns="93497" tIns="46749" rIns="93497" bIns="46749" rtlCol="0"/>
          <a:lstStyle>
            <a:lvl1pPr algn="r">
              <a:defRPr sz="1200"/>
            </a:lvl1pPr>
          </a:lstStyle>
          <a:p>
            <a:fld id="{30E50D19-932B-4CC8-AB7F-1C613D536298}" type="datetimeFigureOut">
              <a:rPr lang="en-US" smtClean="0"/>
              <a:t>10/31/2024</a:t>
            </a:fld>
            <a:endParaRPr lang="en-US"/>
          </a:p>
        </p:txBody>
      </p:sp>
      <p:sp>
        <p:nvSpPr>
          <p:cNvPr id="4" name="Slide Image Placeholder 3"/>
          <p:cNvSpPr>
            <a:spLocks noGrp="1" noRot="1" noChangeAspect="1"/>
          </p:cNvSpPr>
          <p:nvPr>
            <p:ph type="sldImg" idx="2"/>
          </p:nvPr>
        </p:nvSpPr>
        <p:spPr>
          <a:xfrm>
            <a:off x="733425" y="1163638"/>
            <a:ext cx="5586413" cy="3141662"/>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80004"/>
            <a:ext cx="5642610" cy="3665458"/>
          </a:xfrm>
          <a:prstGeom prst="rect">
            <a:avLst/>
          </a:prstGeom>
        </p:spPr>
        <p:txBody>
          <a:bodyPr vert="horz" lIns="93497" tIns="46749" rIns="93497" bIns="4674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30"/>
            <a:ext cx="3056414" cy="467071"/>
          </a:xfrm>
          <a:prstGeom prst="rect">
            <a:avLst/>
          </a:prstGeom>
        </p:spPr>
        <p:txBody>
          <a:bodyPr vert="horz" lIns="93497" tIns="46749" rIns="93497" bIns="46749" rtlCol="0" anchor="b"/>
          <a:lstStyle>
            <a:lvl1pPr algn="r">
              <a:defRPr sz="1200"/>
            </a:lvl1pPr>
          </a:lstStyle>
          <a:p>
            <a:fld id="{4AF775EF-84E1-4E75-86AC-119B440B6199}" type="slidenum">
              <a:rPr lang="en-US" smtClean="0"/>
              <a:t>‹#›</a:t>
            </a:fld>
            <a:endParaRPr lang="en-US"/>
          </a:p>
        </p:txBody>
      </p:sp>
    </p:spTree>
    <p:extLst>
      <p:ext uri="{BB962C8B-B14F-4D97-AF65-F5344CB8AC3E}">
        <p14:creationId xmlns:p14="http://schemas.microsoft.com/office/powerpoint/2010/main" val="3782327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775EF-84E1-4E75-86AC-119B440B6199}" type="slidenum">
              <a:rPr lang="en-US" smtClean="0"/>
              <a:t>3</a:t>
            </a:fld>
            <a:endParaRPr lang="en-US"/>
          </a:p>
        </p:txBody>
      </p:sp>
    </p:spTree>
    <p:extLst>
      <p:ext uri="{BB962C8B-B14F-4D97-AF65-F5344CB8AC3E}">
        <p14:creationId xmlns:p14="http://schemas.microsoft.com/office/powerpoint/2010/main" val="272879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775EF-84E1-4E75-86AC-119B440B6199}" type="slidenum">
              <a:rPr lang="en-US" smtClean="0"/>
              <a:t>5</a:t>
            </a:fld>
            <a:endParaRPr lang="en-US"/>
          </a:p>
        </p:txBody>
      </p:sp>
    </p:spTree>
    <p:extLst>
      <p:ext uri="{BB962C8B-B14F-4D97-AF65-F5344CB8AC3E}">
        <p14:creationId xmlns:p14="http://schemas.microsoft.com/office/powerpoint/2010/main" val="2642452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775EF-84E1-4E75-86AC-119B440B6199}" type="slidenum">
              <a:rPr lang="en-US" smtClean="0"/>
              <a:t>13</a:t>
            </a:fld>
            <a:endParaRPr lang="en-US"/>
          </a:p>
        </p:txBody>
      </p:sp>
    </p:spTree>
    <p:extLst>
      <p:ext uri="{BB962C8B-B14F-4D97-AF65-F5344CB8AC3E}">
        <p14:creationId xmlns:p14="http://schemas.microsoft.com/office/powerpoint/2010/main" val="2640041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775EF-84E1-4E75-86AC-119B440B6199}" type="slidenum">
              <a:rPr lang="en-US" smtClean="0"/>
              <a:t>22</a:t>
            </a:fld>
            <a:endParaRPr lang="en-US"/>
          </a:p>
        </p:txBody>
      </p:sp>
    </p:spTree>
    <p:extLst>
      <p:ext uri="{BB962C8B-B14F-4D97-AF65-F5344CB8AC3E}">
        <p14:creationId xmlns:p14="http://schemas.microsoft.com/office/powerpoint/2010/main" val="4174240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775EF-84E1-4E75-86AC-119B440B6199}" type="slidenum">
              <a:rPr lang="en-US" smtClean="0"/>
              <a:t>37</a:t>
            </a:fld>
            <a:endParaRPr lang="en-US"/>
          </a:p>
        </p:txBody>
      </p:sp>
    </p:spTree>
    <p:extLst>
      <p:ext uri="{BB962C8B-B14F-4D97-AF65-F5344CB8AC3E}">
        <p14:creationId xmlns:p14="http://schemas.microsoft.com/office/powerpoint/2010/main" val="1503755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775EF-84E1-4E75-86AC-119B440B6199}" type="slidenum">
              <a:rPr lang="en-US" smtClean="0"/>
              <a:t>39</a:t>
            </a:fld>
            <a:endParaRPr lang="en-US"/>
          </a:p>
        </p:txBody>
      </p:sp>
    </p:spTree>
    <p:extLst>
      <p:ext uri="{BB962C8B-B14F-4D97-AF65-F5344CB8AC3E}">
        <p14:creationId xmlns:p14="http://schemas.microsoft.com/office/powerpoint/2010/main" val="2862136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775EF-84E1-4E75-86AC-119B440B6199}" type="slidenum">
              <a:rPr lang="en-US" smtClean="0"/>
              <a:t>41</a:t>
            </a:fld>
            <a:endParaRPr lang="en-US"/>
          </a:p>
        </p:txBody>
      </p:sp>
    </p:spTree>
    <p:extLst>
      <p:ext uri="{BB962C8B-B14F-4D97-AF65-F5344CB8AC3E}">
        <p14:creationId xmlns:p14="http://schemas.microsoft.com/office/powerpoint/2010/main" val="3889520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775EF-84E1-4E75-86AC-119B440B6199}" type="slidenum">
              <a:rPr lang="en-US" smtClean="0"/>
              <a:t>42</a:t>
            </a:fld>
            <a:endParaRPr lang="en-US"/>
          </a:p>
        </p:txBody>
      </p:sp>
    </p:spTree>
    <p:extLst>
      <p:ext uri="{BB962C8B-B14F-4D97-AF65-F5344CB8AC3E}">
        <p14:creationId xmlns:p14="http://schemas.microsoft.com/office/powerpoint/2010/main" val="1947390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E0279B6-35E2-4108-BC3F-8972F76EBA94}"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52F360-CBB1-4ADF-B15B-858261FC3B82}" type="slidenum">
              <a:rPr lang="en-US" smtClean="0"/>
              <a:t>‹#›</a:t>
            </a:fld>
            <a:endParaRPr lang="en-US"/>
          </a:p>
        </p:txBody>
      </p:sp>
    </p:spTree>
    <p:extLst>
      <p:ext uri="{BB962C8B-B14F-4D97-AF65-F5344CB8AC3E}">
        <p14:creationId xmlns:p14="http://schemas.microsoft.com/office/powerpoint/2010/main" val="2838872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279B6-35E2-4108-BC3F-8972F76EBA94}"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52F360-CBB1-4ADF-B15B-858261FC3B82}" type="slidenum">
              <a:rPr lang="en-US" smtClean="0"/>
              <a:t>‹#›</a:t>
            </a:fld>
            <a:endParaRPr lang="en-US"/>
          </a:p>
        </p:txBody>
      </p:sp>
    </p:spTree>
    <p:extLst>
      <p:ext uri="{BB962C8B-B14F-4D97-AF65-F5344CB8AC3E}">
        <p14:creationId xmlns:p14="http://schemas.microsoft.com/office/powerpoint/2010/main" val="2576534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279B6-35E2-4108-BC3F-8972F76EBA94}"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52F360-CBB1-4ADF-B15B-858261FC3B82}"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01205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279B6-35E2-4108-BC3F-8972F76EBA94}"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52F360-CBB1-4ADF-B15B-858261FC3B82}" type="slidenum">
              <a:rPr lang="en-US" smtClean="0"/>
              <a:t>‹#›</a:t>
            </a:fld>
            <a:endParaRPr lang="en-US"/>
          </a:p>
        </p:txBody>
      </p:sp>
    </p:spTree>
    <p:extLst>
      <p:ext uri="{BB962C8B-B14F-4D97-AF65-F5344CB8AC3E}">
        <p14:creationId xmlns:p14="http://schemas.microsoft.com/office/powerpoint/2010/main" val="3069700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279B6-35E2-4108-BC3F-8972F76EBA94}"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52F360-CBB1-4ADF-B15B-858261FC3B82}"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88945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279B6-35E2-4108-BC3F-8972F76EBA94}"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52F360-CBB1-4ADF-B15B-858261FC3B82}" type="slidenum">
              <a:rPr lang="en-US" smtClean="0"/>
              <a:t>‹#›</a:t>
            </a:fld>
            <a:endParaRPr lang="en-US"/>
          </a:p>
        </p:txBody>
      </p:sp>
    </p:spTree>
    <p:extLst>
      <p:ext uri="{BB962C8B-B14F-4D97-AF65-F5344CB8AC3E}">
        <p14:creationId xmlns:p14="http://schemas.microsoft.com/office/powerpoint/2010/main" val="3083595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E0279B6-35E2-4108-BC3F-8972F76EBA94}"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52F360-CBB1-4ADF-B15B-858261FC3B82}" type="slidenum">
              <a:rPr lang="en-US" smtClean="0"/>
              <a:t>‹#›</a:t>
            </a:fld>
            <a:endParaRPr lang="en-US"/>
          </a:p>
        </p:txBody>
      </p:sp>
    </p:spTree>
    <p:extLst>
      <p:ext uri="{BB962C8B-B14F-4D97-AF65-F5344CB8AC3E}">
        <p14:creationId xmlns:p14="http://schemas.microsoft.com/office/powerpoint/2010/main" val="4064118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E0279B6-35E2-4108-BC3F-8972F76EBA94}"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52F360-CBB1-4ADF-B15B-858261FC3B82}" type="slidenum">
              <a:rPr lang="en-US" smtClean="0"/>
              <a:t>‹#›</a:t>
            </a:fld>
            <a:endParaRPr lang="en-US"/>
          </a:p>
        </p:txBody>
      </p:sp>
    </p:spTree>
    <p:extLst>
      <p:ext uri="{BB962C8B-B14F-4D97-AF65-F5344CB8AC3E}">
        <p14:creationId xmlns:p14="http://schemas.microsoft.com/office/powerpoint/2010/main" val="3017077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E0279B6-35E2-4108-BC3F-8972F76EBA94}"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52F360-CBB1-4ADF-B15B-858261FC3B82}" type="slidenum">
              <a:rPr lang="en-US" smtClean="0"/>
              <a:t>‹#›</a:t>
            </a:fld>
            <a:endParaRPr lang="en-US"/>
          </a:p>
        </p:txBody>
      </p:sp>
    </p:spTree>
    <p:extLst>
      <p:ext uri="{BB962C8B-B14F-4D97-AF65-F5344CB8AC3E}">
        <p14:creationId xmlns:p14="http://schemas.microsoft.com/office/powerpoint/2010/main" val="3117412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0279B6-35E2-4108-BC3F-8972F76EBA94}"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52F360-CBB1-4ADF-B15B-858261FC3B82}" type="slidenum">
              <a:rPr lang="en-US" smtClean="0"/>
              <a:t>‹#›</a:t>
            </a:fld>
            <a:endParaRPr lang="en-US"/>
          </a:p>
        </p:txBody>
      </p:sp>
    </p:spTree>
    <p:extLst>
      <p:ext uri="{BB962C8B-B14F-4D97-AF65-F5344CB8AC3E}">
        <p14:creationId xmlns:p14="http://schemas.microsoft.com/office/powerpoint/2010/main" val="1431566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E0279B6-35E2-4108-BC3F-8972F76EBA94}" type="datetimeFigureOut">
              <a:rPr lang="en-US" smtClean="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52F360-CBB1-4ADF-B15B-858261FC3B82}" type="slidenum">
              <a:rPr lang="en-US" smtClean="0"/>
              <a:t>‹#›</a:t>
            </a:fld>
            <a:endParaRPr lang="en-US"/>
          </a:p>
        </p:txBody>
      </p:sp>
    </p:spTree>
    <p:extLst>
      <p:ext uri="{BB962C8B-B14F-4D97-AF65-F5344CB8AC3E}">
        <p14:creationId xmlns:p14="http://schemas.microsoft.com/office/powerpoint/2010/main" val="2802007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E0279B6-35E2-4108-BC3F-8972F76EBA94}" type="datetimeFigureOut">
              <a:rPr lang="en-US" smtClean="0"/>
              <a:t>10/31/2024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52F360-CBB1-4ADF-B15B-858261FC3B82}" type="slidenum">
              <a:rPr lang="en-US" smtClean="0"/>
              <a:t>‹#›</a:t>
            </a:fld>
            <a:endParaRPr lang="en-US"/>
          </a:p>
        </p:txBody>
      </p:sp>
    </p:spTree>
    <p:extLst>
      <p:ext uri="{BB962C8B-B14F-4D97-AF65-F5344CB8AC3E}">
        <p14:creationId xmlns:p14="http://schemas.microsoft.com/office/powerpoint/2010/main" val="1932743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E0279B6-35E2-4108-BC3F-8972F76EBA94}" type="datetimeFigureOut">
              <a:rPr lang="en-US" smtClean="0"/>
              <a:t>10/31/2024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52F360-CBB1-4ADF-B15B-858261FC3B82}" type="slidenum">
              <a:rPr lang="en-US" smtClean="0"/>
              <a:t>‹#›</a:t>
            </a:fld>
            <a:endParaRPr lang="en-US"/>
          </a:p>
        </p:txBody>
      </p:sp>
    </p:spTree>
    <p:extLst>
      <p:ext uri="{BB962C8B-B14F-4D97-AF65-F5344CB8AC3E}">
        <p14:creationId xmlns:p14="http://schemas.microsoft.com/office/powerpoint/2010/main" val="3787083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279B6-35E2-4108-BC3F-8972F76EBA94}" type="datetimeFigureOut">
              <a:rPr lang="en-US" smtClean="0"/>
              <a:t>10/31/2024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52F360-CBB1-4ADF-B15B-858261FC3B82}" type="slidenum">
              <a:rPr lang="en-US" smtClean="0"/>
              <a:t>‹#›</a:t>
            </a:fld>
            <a:endParaRPr lang="en-US"/>
          </a:p>
        </p:txBody>
      </p:sp>
    </p:spTree>
    <p:extLst>
      <p:ext uri="{BB962C8B-B14F-4D97-AF65-F5344CB8AC3E}">
        <p14:creationId xmlns:p14="http://schemas.microsoft.com/office/powerpoint/2010/main" val="4051434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0279B6-35E2-4108-BC3F-8972F76EBA94}" type="datetimeFigureOut">
              <a:rPr lang="en-US" smtClean="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52F360-CBB1-4ADF-B15B-858261FC3B82}" type="slidenum">
              <a:rPr lang="en-US" smtClean="0"/>
              <a:t>‹#›</a:t>
            </a:fld>
            <a:endParaRPr lang="en-US"/>
          </a:p>
        </p:txBody>
      </p:sp>
    </p:spTree>
    <p:extLst>
      <p:ext uri="{BB962C8B-B14F-4D97-AF65-F5344CB8AC3E}">
        <p14:creationId xmlns:p14="http://schemas.microsoft.com/office/powerpoint/2010/main" val="1835457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52F360-CBB1-4ADF-B15B-858261FC3B82}" type="slidenum">
              <a:rPr lang="en-US" smtClean="0"/>
              <a:t>‹#›</a:t>
            </a:fld>
            <a:endParaRPr lang="en-US"/>
          </a:p>
        </p:txBody>
      </p:sp>
      <p:sp>
        <p:nvSpPr>
          <p:cNvPr id="5" name="Date Placeholder 4"/>
          <p:cNvSpPr>
            <a:spLocks noGrp="1"/>
          </p:cNvSpPr>
          <p:nvPr>
            <p:ph type="dt" sz="half" idx="10"/>
          </p:nvPr>
        </p:nvSpPr>
        <p:spPr/>
        <p:txBody>
          <a:bodyPr/>
          <a:lstStyle/>
          <a:p>
            <a:fld id="{FE0279B6-35E2-4108-BC3F-8972F76EBA94}" type="datetimeFigureOut">
              <a:rPr lang="en-US" smtClean="0"/>
              <a:t>10/31/2024</a:t>
            </a:fld>
            <a:endParaRPr lang="en-US"/>
          </a:p>
        </p:txBody>
      </p:sp>
    </p:spTree>
    <p:extLst>
      <p:ext uri="{BB962C8B-B14F-4D97-AF65-F5344CB8AC3E}">
        <p14:creationId xmlns:p14="http://schemas.microsoft.com/office/powerpoint/2010/main" val="990161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E0279B6-35E2-4108-BC3F-8972F76EBA94}" type="datetimeFigureOut">
              <a:rPr lang="en-US" smtClean="0"/>
              <a:t>10/31/2024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052F360-CBB1-4ADF-B15B-858261FC3B82}" type="slidenum">
              <a:rPr lang="en-US" smtClean="0"/>
              <a:t>‹#›</a:t>
            </a:fld>
            <a:endParaRPr lang="en-US"/>
          </a:p>
        </p:txBody>
      </p:sp>
    </p:spTree>
    <p:extLst>
      <p:ext uri="{BB962C8B-B14F-4D97-AF65-F5344CB8AC3E}">
        <p14:creationId xmlns:p14="http://schemas.microsoft.com/office/powerpoint/2010/main" val="3871602456"/>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 id="2147484112" r:id="rId13"/>
    <p:sldLayoutId id="2147484113" r:id="rId14"/>
    <p:sldLayoutId id="2147484114" r:id="rId15"/>
    <p:sldLayoutId id="214748411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3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g"/></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www.facebook.com/100064828805510/videos/1060324412493401" TargetMode="External"/><Relationship Id="rId5" Type="http://schemas.openxmlformats.org/officeDocument/2006/relationships/image" Target="../media/image87.jpeg"/><Relationship Id="rId4" Type="http://schemas.openxmlformats.org/officeDocument/2006/relationships/image" Target="../media/image86.jpeg"/></Relationships>
</file>

<file path=ppt/slides/_rels/slide3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eg"/><Relationship Id="rId1" Type="http://schemas.openxmlformats.org/officeDocument/2006/relationships/slideLayout" Target="../slideLayouts/slideLayout7.xml"/><Relationship Id="rId5" Type="http://schemas.openxmlformats.org/officeDocument/2006/relationships/image" Target="../media/image91.jpeg"/><Relationship Id="rId4" Type="http://schemas.openxmlformats.org/officeDocument/2006/relationships/image" Target="../media/image90.jpeg"/></Relationships>
</file>

<file path=ppt/slides/_rels/slide3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99052" y="106944"/>
            <a:ext cx="909093" cy="1107440"/>
          </a:xfrm>
          <a:prstGeom prst="rect">
            <a:avLst/>
          </a:prstGeom>
        </p:spPr>
      </p:pic>
      <p:sp>
        <p:nvSpPr>
          <p:cNvPr id="6" name="Title 1"/>
          <p:cNvSpPr txBox="1">
            <a:spLocks/>
          </p:cNvSpPr>
          <p:nvPr/>
        </p:nvSpPr>
        <p:spPr>
          <a:xfrm>
            <a:off x="7493757" y="5537416"/>
            <a:ext cx="2435692" cy="473999"/>
          </a:xfrm>
          <a:prstGeom prst="rect">
            <a:avLst/>
          </a:prstGeom>
          <a:solidFill>
            <a:srgbClr val="002060"/>
          </a:solidFill>
          <a:effectLst>
            <a:glow rad="139700">
              <a:schemeClr val="accent5">
                <a:satMod val="175000"/>
                <a:alpha val="40000"/>
              </a:schemeClr>
            </a:glow>
          </a:effectLst>
          <a:scene3d>
            <a:camera prst="orthographicFront"/>
            <a:lightRig rig="threePt" dir="t"/>
          </a:scene3d>
          <a:sp3d>
            <a:bevelT prst="relaxedInset"/>
          </a:sp3d>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b="1" dirty="0" smtClean="0">
                <a:solidFill>
                  <a:schemeClr val="bg1"/>
                </a:solidFill>
                <a:effectLst>
                  <a:outerShdw blurRad="38100" dist="38100" dir="2700000" algn="tl">
                    <a:srgbClr val="000000">
                      <a:alpha val="43137"/>
                    </a:srgbClr>
                  </a:outerShdw>
                </a:effectLst>
              </a:rPr>
              <a:t>202</a:t>
            </a:r>
            <a:r>
              <a:rPr lang="ka-GE" sz="2000" b="1" dirty="0" smtClean="0">
                <a:solidFill>
                  <a:schemeClr val="bg1"/>
                </a:solidFill>
                <a:effectLst>
                  <a:outerShdw blurRad="38100" dist="38100" dir="2700000" algn="tl">
                    <a:srgbClr val="000000">
                      <a:alpha val="43137"/>
                    </a:srgbClr>
                  </a:outerShdw>
                </a:effectLst>
              </a:rPr>
              <a:t>4</a:t>
            </a:r>
            <a:r>
              <a:rPr lang="en-US" sz="2000" b="1" dirty="0" smtClean="0">
                <a:solidFill>
                  <a:schemeClr val="bg1"/>
                </a:solidFill>
                <a:effectLst>
                  <a:outerShdw blurRad="38100" dist="38100" dir="2700000" algn="tl">
                    <a:srgbClr val="000000">
                      <a:alpha val="43137"/>
                    </a:srgbClr>
                  </a:outerShdw>
                </a:effectLst>
              </a:rPr>
              <a:t> </a:t>
            </a:r>
            <a:r>
              <a:rPr lang="ka-GE" sz="2000" b="1" dirty="0" smtClean="0">
                <a:solidFill>
                  <a:schemeClr val="bg1"/>
                </a:solidFill>
                <a:effectLst>
                  <a:outerShdw blurRad="38100" dist="38100" dir="2700000" algn="tl">
                    <a:srgbClr val="000000">
                      <a:alpha val="43137"/>
                    </a:srgbClr>
                  </a:outerShdw>
                </a:effectLst>
              </a:rPr>
              <a:t>წელი</a:t>
            </a:r>
            <a:endParaRPr lang="en-US" sz="2000" b="1" dirty="0">
              <a:solidFill>
                <a:schemeClr val="bg1"/>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3"/>
          <a:stretch>
            <a:fillRect/>
          </a:stretch>
        </p:blipFill>
        <p:spPr>
          <a:xfrm>
            <a:off x="0" y="36483"/>
            <a:ext cx="5699111" cy="6821517"/>
          </a:xfrm>
          <a:prstGeom prst="rect">
            <a:avLst/>
          </a:prstGeom>
          <a:effectLst>
            <a:glow rad="101600">
              <a:schemeClr val="accent2">
                <a:satMod val="175000"/>
                <a:alpha val="40000"/>
              </a:schemeClr>
            </a:glow>
          </a:effectLst>
          <a:scene3d>
            <a:camera prst="orthographicFront"/>
            <a:lightRig rig="threePt" dir="t"/>
          </a:scene3d>
          <a:sp3d>
            <a:bevelT prst="angle"/>
          </a:sp3d>
        </p:spPr>
      </p:pic>
      <p:sp>
        <p:nvSpPr>
          <p:cNvPr id="3" name="TextBox 2"/>
          <p:cNvSpPr txBox="1"/>
          <p:nvPr/>
        </p:nvSpPr>
        <p:spPr>
          <a:xfrm>
            <a:off x="5862320" y="2275840"/>
            <a:ext cx="5547360" cy="2062103"/>
          </a:xfrm>
          <a:prstGeom prst="rect">
            <a:avLst/>
          </a:prstGeom>
          <a:solidFill>
            <a:srgbClr val="002060">
              <a:alpha val="50000"/>
            </a:srgbClr>
          </a:solidFill>
          <a:ln>
            <a:noFill/>
          </a:ln>
          <a:effectLst>
            <a:glow rad="228600">
              <a:schemeClr val="accent2">
                <a:satMod val="175000"/>
                <a:alpha val="40000"/>
              </a:schemeClr>
            </a:glo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ka-GE" sz="3200" dirty="0" smtClean="0">
                <a:solidFill>
                  <a:schemeClr val="bg1"/>
                </a:solidFill>
              </a:rPr>
              <a:t>წყალტუბოს მუნიციპალიტეტის მერის</a:t>
            </a:r>
          </a:p>
          <a:p>
            <a:pPr algn="ctr"/>
            <a:r>
              <a:rPr lang="ka-GE" sz="3200" dirty="0" smtClean="0">
                <a:solidFill>
                  <a:schemeClr val="bg1"/>
                </a:solidFill>
              </a:rPr>
              <a:t>გენადი ბალანჩივაძის </a:t>
            </a:r>
          </a:p>
          <a:p>
            <a:pPr algn="ctr"/>
            <a:r>
              <a:rPr lang="ka-GE" sz="3200" dirty="0" smtClean="0">
                <a:solidFill>
                  <a:schemeClr val="bg1"/>
                </a:solidFill>
              </a:rPr>
              <a:t>ანგარიში</a:t>
            </a:r>
            <a:endParaRPr lang="en-US" sz="3200" dirty="0">
              <a:solidFill>
                <a:schemeClr val="bg1"/>
              </a:solidFill>
            </a:endParaRPr>
          </a:p>
        </p:txBody>
      </p:sp>
    </p:spTree>
    <p:extLst>
      <p:ext uri="{BB962C8B-B14F-4D97-AF65-F5344CB8AC3E}">
        <p14:creationId xmlns:p14="http://schemas.microsoft.com/office/powerpoint/2010/main" val="9709389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0936" y="632298"/>
            <a:ext cx="8900808" cy="1938992"/>
          </a:xfrm>
          <a:prstGeom prst="rect">
            <a:avLst/>
          </a:prstGeom>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buFont typeface="Wingdings" panose="05000000000000000000" pitchFamily="2" charset="2"/>
              <a:buChar char="Ø"/>
            </a:pPr>
            <a:r>
              <a:rPr lang="ka-GE" sz="2400" b="1" dirty="0" smtClean="0">
                <a:solidFill>
                  <a:schemeClr val="accent1">
                    <a:lumMod val="50000"/>
                  </a:schemeClr>
                </a:solidFill>
              </a:rPr>
              <a:t>მიმდინარეობს წყალტუბოს წყალარინების ქსელის მოწყობის </a:t>
            </a:r>
            <a:r>
              <a:rPr lang="ka-GE" sz="2400" b="1" dirty="0">
                <a:solidFill>
                  <a:schemeClr val="accent1">
                    <a:lumMod val="50000"/>
                  </a:schemeClr>
                </a:solidFill>
              </a:rPr>
              <a:t>მასშტაბური </a:t>
            </a:r>
            <a:r>
              <a:rPr lang="ka-GE" sz="2400" b="1" dirty="0" smtClean="0">
                <a:solidFill>
                  <a:schemeClr val="accent1">
                    <a:lumMod val="50000"/>
                  </a:schemeClr>
                </a:solidFill>
              </a:rPr>
              <a:t>სამუშაოები;</a:t>
            </a:r>
          </a:p>
          <a:p>
            <a:pPr marL="342900" indent="-342900">
              <a:buFont typeface="Wingdings" panose="05000000000000000000" pitchFamily="2" charset="2"/>
              <a:buChar char="Ø"/>
            </a:pPr>
            <a:r>
              <a:rPr lang="ka-GE" sz="2400" b="1" dirty="0" smtClean="0">
                <a:solidFill>
                  <a:schemeClr val="accent1">
                    <a:lumMod val="50000"/>
                  </a:schemeClr>
                </a:solidFill>
              </a:rPr>
              <a:t>პროექტი </a:t>
            </a:r>
            <a:r>
              <a:rPr lang="ka-GE" sz="2400" b="1" dirty="0">
                <a:solidFill>
                  <a:schemeClr val="accent1">
                    <a:lumMod val="50000"/>
                  </a:schemeClr>
                </a:solidFill>
              </a:rPr>
              <a:t>სახელმწიფო ბიუჯეტიდან 24 </a:t>
            </a:r>
            <a:r>
              <a:rPr lang="ka-GE" sz="2400" b="1" dirty="0" smtClean="0">
                <a:solidFill>
                  <a:schemeClr val="accent1">
                    <a:lumMod val="50000"/>
                  </a:schemeClr>
                </a:solidFill>
              </a:rPr>
              <a:t>მილიონი </a:t>
            </a:r>
            <a:r>
              <a:rPr lang="ka-GE" sz="2400" b="1" dirty="0" smtClean="0">
                <a:solidFill>
                  <a:schemeClr val="accent1">
                    <a:lumMod val="50000"/>
                  </a:schemeClr>
                </a:solidFill>
              </a:rPr>
              <a:t>ლარით ფინანსდება. </a:t>
            </a:r>
            <a:endParaRPr lang="ka-GE" sz="2400" b="1" dirty="0">
              <a:solidFill>
                <a:schemeClr val="accent2">
                  <a:lumMod val="50000"/>
                </a:schemeClr>
              </a:solidFill>
            </a:endParaRPr>
          </a:p>
          <a:p>
            <a:endParaRPr lang="ka-GE" sz="2400" b="1" dirty="0">
              <a:solidFill>
                <a:schemeClr val="accent2">
                  <a:lumMod val="50000"/>
                </a:scheme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0933" y="2775180"/>
            <a:ext cx="5653067" cy="3816932"/>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32890058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187" y="340468"/>
            <a:ext cx="9173184" cy="3170099"/>
          </a:xfrm>
          <a:prstGeom prst="rect">
            <a:avLst/>
          </a:prstGeom>
          <a:solidFill>
            <a:schemeClr val="bg1"/>
          </a:solidFill>
          <a:scene3d>
            <a:camera prst="orthographicFront"/>
            <a:lightRig rig="threePt" dir="t"/>
          </a:scene3d>
          <a:sp3d>
            <a:bevelT prst="angle"/>
          </a:sp3d>
        </p:spPr>
        <p:style>
          <a:lnRef idx="1">
            <a:schemeClr val="accent1"/>
          </a:lnRef>
          <a:fillRef idx="2">
            <a:schemeClr val="accent1"/>
          </a:fillRef>
          <a:effectRef idx="1">
            <a:schemeClr val="accent1"/>
          </a:effectRef>
          <a:fontRef idx="minor">
            <a:schemeClr val="dk1"/>
          </a:fontRef>
        </p:style>
        <p:txBody>
          <a:bodyPr wrap="square">
            <a:spAutoFit/>
          </a:bodyPr>
          <a:lstStyle/>
          <a:p>
            <a:pPr marL="342900" indent="-342900">
              <a:buFont typeface="Wingdings" panose="05000000000000000000" pitchFamily="2" charset="2"/>
              <a:buChar char="v"/>
            </a:pPr>
            <a:r>
              <a:rPr lang="ka-GE" sz="2000" b="1" dirty="0" smtClean="0">
                <a:solidFill>
                  <a:schemeClr val="accent2">
                    <a:lumMod val="75000"/>
                  </a:schemeClr>
                </a:solidFill>
              </a:rPr>
              <a:t>წყალტუბოს მუნიციპალიტეტის შვიდ სოფელში </a:t>
            </a:r>
            <a:r>
              <a:rPr lang="en-US" sz="2000" b="1" dirty="0" smtClean="0">
                <a:solidFill>
                  <a:schemeClr val="accent2">
                    <a:lumMod val="75000"/>
                  </a:schemeClr>
                </a:solidFill>
              </a:rPr>
              <a:t> </a:t>
            </a:r>
            <a:r>
              <a:rPr lang="ka-GE" sz="2000" b="1" dirty="0" smtClean="0">
                <a:solidFill>
                  <a:schemeClr val="accent2">
                    <a:lumMod val="75000"/>
                  </a:schemeClr>
                </a:solidFill>
              </a:rPr>
              <a:t>ბანოჯაში, გეგუთში</a:t>
            </a:r>
            <a:r>
              <a:rPr lang="ka-GE" sz="2000" b="1" dirty="0" smtClean="0">
                <a:solidFill>
                  <a:schemeClr val="accent2">
                    <a:lumMod val="75000"/>
                  </a:schemeClr>
                </a:solidFill>
              </a:rPr>
              <a:t>, ფარცხანაყანევში, მაღლაკში, გუმბრაში, თერნალსა და გვიშტიბში</a:t>
            </a:r>
            <a:r>
              <a:rPr lang="en-US" sz="2000" b="1" dirty="0">
                <a:solidFill>
                  <a:schemeClr val="accent2">
                    <a:lumMod val="75000"/>
                  </a:schemeClr>
                </a:solidFill>
              </a:rPr>
              <a:t> </a:t>
            </a:r>
            <a:r>
              <a:rPr lang="ka-GE" sz="2000" b="1" dirty="0" smtClean="0">
                <a:solidFill>
                  <a:schemeClr val="accent2">
                    <a:lumMod val="75000"/>
                  </a:schemeClr>
                </a:solidFill>
              </a:rPr>
              <a:t>მიმდინარეობს წყალმომარაგების თანამედროვე ინფრასტრუქტურის მშენებლობა;</a:t>
            </a:r>
            <a:r>
              <a:rPr lang="en-US" sz="2000" b="1" dirty="0" smtClean="0">
                <a:solidFill>
                  <a:schemeClr val="accent2">
                    <a:lumMod val="75000"/>
                  </a:schemeClr>
                </a:solidFill>
              </a:rPr>
              <a:t>    </a:t>
            </a:r>
            <a:endParaRPr lang="ka-GE" sz="2000" b="1" dirty="0" smtClean="0">
              <a:solidFill>
                <a:schemeClr val="accent2">
                  <a:lumMod val="75000"/>
                </a:schemeClr>
              </a:solidFill>
            </a:endParaRPr>
          </a:p>
          <a:p>
            <a:pPr marL="342900" indent="-342900">
              <a:buFont typeface="Wingdings" panose="05000000000000000000" pitchFamily="2" charset="2"/>
              <a:buChar char="v"/>
            </a:pPr>
            <a:endParaRPr lang="ka-GE" sz="2000" b="1" dirty="0" smtClean="0">
              <a:solidFill>
                <a:schemeClr val="accent2">
                  <a:lumMod val="75000"/>
                </a:schemeClr>
              </a:solidFill>
            </a:endParaRPr>
          </a:p>
          <a:p>
            <a:pPr marL="342900" indent="-342900">
              <a:buFont typeface="Wingdings" panose="05000000000000000000" pitchFamily="2" charset="2"/>
              <a:buChar char="v"/>
            </a:pPr>
            <a:r>
              <a:rPr lang="ka-GE" sz="2000" b="1" dirty="0" smtClean="0">
                <a:solidFill>
                  <a:schemeClr val="accent2">
                    <a:lumMod val="75000"/>
                  </a:schemeClr>
                </a:solidFill>
              </a:rPr>
              <a:t>  სამუშაოების დასრულების შემდეგ ადგილობრივი მოსახლეობა 24 საათიანი უწყვეტი წყალმომარაგებით ისარგებლებს.</a:t>
            </a:r>
          </a:p>
          <a:p>
            <a:pPr marL="342900" indent="-342900">
              <a:buFont typeface="Wingdings" panose="05000000000000000000" pitchFamily="2" charset="2"/>
              <a:buChar char="v"/>
            </a:pPr>
            <a:endParaRPr lang="ka-GE" sz="2000" b="1" dirty="0" smtClean="0">
              <a:solidFill>
                <a:schemeClr val="accent2">
                  <a:lumMod val="75000"/>
                </a:schemeClr>
              </a:solidFill>
            </a:endParaRPr>
          </a:p>
          <a:p>
            <a:pPr marL="342900" indent="-342900">
              <a:buFont typeface="Wingdings" panose="05000000000000000000" pitchFamily="2" charset="2"/>
              <a:buChar char="v"/>
            </a:pPr>
            <a:r>
              <a:rPr lang="ka-GE" sz="2000" b="1" dirty="0" smtClean="0">
                <a:solidFill>
                  <a:schemeClr val="accent2">
                    <a:lumMod val="75000"/>
                  </a:schemeClr>
                </a:solidFill>
              </a:rPr>
              <a:t>პროექტები სახელმწიფო ბიუჯეტიდან </a:t>
            </a:r>
            <a:r>
              <a:rPr lang="ka-GE" sz="2000" b="1" dirty="0" smtClean="0">
                <a:solidFill>
                  <a:schemeClr val="accent2">
                    <a:lumMod val="75000"/>
                  </a:schemeClr>
                </a:solidFill>
              </a:rPr>
              <a:t>ფინანსდება</a:t>
            </a:r>
            <a:r>
              <a:rPr lang="ka-GE" sz="2000" b="1" dirty="0" smtClean="0">
                <a:solidFill>
                  <a:schemeClr val="accent2">
                    <a:lumMod val="75000"/>
                  </a:schemeClr>
                </a:solidFill>
              </a:rPr>
              <a:t>. სამშენებლო </a:t>
            </a:r>
            <a:r>
              <a:rPr lang="ka-GE" sz="2000" b="1" dirty="0" smtClean="0">
                <a:solidFill>
                  <a:schemeClr val="accent2">
                    <a:lumMod val="75000"/>
                  </a:schemeClr>
                </a:solidFill>
              </a:rPr>
              <a:t>სამუშაოები </a:t>
            </a:r>
            <a:r>
              <a:rPr lang="ka-GE" sz="2000" b="1" dirty="0" smtClean="0">
                <a:solidFill>
                  <a:schemeClr val="accent2">
                    <a:lumMod val="75000"/>
                  </a:schemeClr>
                </a:solidFill>
              </a:rPr>
              <a:t>2026 წლის ბოლომდე დასრულდება. </a:t>
            </a:r>
            <a:endParaRPr lang="ka-GE" sz="2000" b="1" dirty="0">
              <a:solidFill>
                <a:schemeClr val="accent2">
                  <a:lumMod val="75000"/>
                </a:scheme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440" y="3984548"/>
            <a:ext cx="3835292" cy="2680208"/>
          </a:xfrm>
          <a:prstGeom prst="rect">
            <a:avLst/>
          </a:prstGeom>
          <a:effectLst>
            <a:glow rad="101600">
              <a:schemeClr val="accent2">
                <a:satMod val="175000"/>
                <a:alpha val="40000"/>
              </a:schemeClr>
            </a:glo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4079" y="3984548"/>
            <a:ext cx="3835292" cy="2680208"/>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5235394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40" y="203200"/>
            <a:ext cx="9956800" cy="3570051"/>
          </a:xfrm>
        </p:spPr>
        <p:style>
          <a:lnRef idx="3">
            <a:schemeClr val="lt1"/>
          </a:lnRef>
          <a:fillRef idx="1">
            <a:schemeClr val="accent1"/>
          </a:fillRef>
          <a:effectRef idx="1">
            <a:schemeClr val="accent1"/>
          </a:effectRef>
          <a:fontRef idx="minor">
            <a:schemeClr val="lt1"/>
          </a:fontRef>
        </p:style>
        <p:txBody>
          <a:bodyPr>
            <a:normAutofit fontScale="90000"/>
          </a:bodyPr>
          <a:lstStyle/>
          <a:p>
            <a:r>
              <a:rPr lang="ka-GE" sz="2700" b="1" dirty="0" smtClean="0">
                <a:solidFill>
                  <a:schemeClr val="accent2">
                    <a:lumMod val="50000"/>
                  </a:schemeClr>
                </a:solidFill>
              </a:rPr>
              <a:t>რეაბილიტაციის სამუშაოები ჩაუტარდა  სანიაღვრე არხებს, როგორც ქალაქის, ასევე, სოფლების ტერიტორიაზე.</a:t>
            </a:r>
            <a:br>
              <a:rPr lang="ka-GE" sz="2700" b="1" dirty="0" smtClean="0">
                <a:solidFill>
                  <a:schemeClr val="accent2">
                    <a:lumMod val="50000"/>
                  </a:schemeClr>
                </a:solidFill>
              </a:rPr>
            </a:br>
            <a:r>
              <a:rPr lang="ka-GE" sz="2700" b="1" dirty="0" smtClean="0">
                <a:solidFill>
                  <a:schemeClr val="accent2">
                    <a:lumMod val="50000"/>
                  </a:schemeClr>
                </a:solidFill>
              </a:rPr>
              <a:t>დასრულდა </a:t>
            </a:r>
            <a:r>
              <a:rPr lang="ka-GE" sz="2700" b="1" dirty="0" smtClean="0">
                <a:solidFill>
                  <a:schemeClr val="accent2">
                    <a:lumMod val="50000"/>
                  </a:schemeClr>
                </a:solidFill>
              </a:rPr>
              <a:t>სოფელ მაღლაკში, მდინარე ოღასკურას კალაპოტის გაღმავების  და სამი ხიდ ბოგირის სარეაბილიტაციო სამუშაოები;</a:t>
            </a:r>
            <a:br>
              <a:rPr lang="ka-GE" sz="2700" b="1" dirty="0" smtClean="0">
                <a:solidFill>
                  <a:schemeClr val="accent2">
                    <a:lumMod val="50000"/>
                  </a:schemeClr>
                </a:solidFill>
              </a:rPr>
            </a:br>
            <a:r>
              <a:rPr lang="ka-GE" sz="2700" b="1" dirty="0" smtClean="0">
                <a:solidFill>
                  <a:schemeClr val="accent2">
                    <a:lumMod val="50000"/>
                  </a:schemeClr>
                </a:solidFill>
              </a:rPr>
              <a:t>დასრულდა </a:t>
            </a:r>
            <a:r>
              <a:rPr lang="ka-GE" sz="2700" b="1" dirty="0">
                <a:solidFill>
                  <a:schemeClr val="accent2">
                    <a:lumMod val="50000"/>
                  </a:schemeClr>
                </a:solidFill>
              </a:rPr>
              <a:t>სოფელ </a:t>
            </a:r>
            <a:r>
              <a:rPr lang="ka-GE" sz="2700" b="1" dirty="0" smtClean="0">
                <a:solidFill>
                  <a:schemeClr val="accent2">
                    <a:lumMod val="50000"/>
                  </a:schemeClr>
                </a:solidFill>
              </a:rPr>
              <a:t>გვიშტიბში</a:t>
            </a:r>
            <a:r>
              <a:rPr lang="ka-GE" sz="2700" b="1" dirty="0">
                <a:solidFill>
                  <a:schemeClr val="accent2">
                    <a:lumMod val="50000"/>
                  </a:schemeClr>
                </a:solidFill>
              </a:rPr>
              <a:t>, </a:t>
            </a:r>
            <a:r>
              <a:rPr lang="ka-GE" sz="2700" b="1" dirty="0" smtClean="0">
                <a:solidFill>
                  <a:schemeClr val="accent2">
                    <a:lumMod val="50000"/>
                  </a:schemeClr>
                </a:solidFill>
              </a:rPr>
              <a:t>თერნალში</a:t>
            </a:r>
            <a:r>
              <a:rPr lang="ka-GE" sz="2700" b="1" dirty="0">
                <a:solidFill>
                  <a:schemeClr val="accent2">
                    <a:lumMod val="50000"/>
                  </a:schemeClr>
                </a:solidFill>
              </a:rPr>
              <a:t>, სოფელ </a:t>
            </a:r>
            <a:r>
              <a:rPr lang="ka-GE" sz="2700" b="1" dirty="0" smtClean="0">
                <a:solidFill>
                  <a:schemeClr val="accent2">
                    <a:lumMod val="50000"/>
                  </a:schemeClr>
                </a:solidFill>
              </a:rPr>
              <a:t>ტყაჩირსა და </a:t>
            </a:r>
            <a:r>
              <a:rPr lang="ka-GE" sz="2700" b="1" dirty="0">
                <a:solidFill>
                  <a:schemeClr val="accent2">
                    <a:lumMod val="50000"/>
                  </a:schemeClr>
                </a:solidFill>
              </a:rPr>
              <a:t>ქალაქ წყალტუბოში, </a:t>
            </a:r>
            <a:r>
              <a:rPr lang="ka-GE" sz="2700" b="1" dirty="0" smtClean="0">
                <a:solidFill>
                  <a:schemeClr val="accent2">
                    <a:lumMod val="50000"/>
                  </a:schemeClr>
                </a:solidFill>
              </a:rPr>
              <a:t>ყაზბეგის,  </a:t>
            </a:r>
            <a:r>
              <a:rPr lang="ka-GE" sz="2700" b="1" dirty="0" smtClean="0">
                <a:solidFill>
                  <a:schemeClr val="accent2">
                    <a:lumMod val="50000"/>
                  </a:schemeClr>
                </a:solidFill>
              </a:rPr>
              <a:t>ევდოშვილის, 9 აპრილისა და თამარ მეფის </a:t>
            </a:r>
            <a:r>
              <a:rPr lang="ka-GE" sz="2700" b="1" dirty="0" smtClean="0">
                <a:solidFill>
                  <a:schemeClr val="accent2">
                    <a:lumMod val="50000"/>
                  </a:schemeClr>
                </a:solidFill>
              </a:rPr>
              <a:t>ქუჩაზე </a:t>
            </a:r>
            <a:r>
              <a:rPr lang="ka-GE" sz="2700" b="1" dirty="0" smtClean="0">
                <a:solidFill>
                  <a:schemeClr val="accent2">
                    <a:lumMod val="50000"/>
                  </a:schemeClr>
                </a:solidFill>
              </a:rPr>
              <a:t>ახალი </a:t>
            </a:r>
            <a:r>
              <a:rPr lang="ka-GE" sz="2700" b="1" dirty="0" smtClean="0">
                <a:solidFill>
                  <a:schemeClr val="accent2">
                    <a:lumMod val="50000"/>
                  </a:schemeClr>
                </a:solidFill>
              </a:rPr>
              <a:t>სადრენაჟო </a:t>
            </a:r>
            <a:r>
              <a:rPr lang="ka-GE" sz="2700" b="1" dirty="0" smtClean="0">
                <a:solidFill>
                  <a:schemeClr val="accent2">
                    <a:lumMod val="50000"/>
                  </a:schemeClr>
                </a:solidFill>
              </a:rPr>
              <a:t>სისტემის </a:t>
            </a:r>
            <a:r>
              <a:rPr lang="ka-GE" sz="2700" b="1" dirty="0" smtClean="0">
                <a:solidFill>
                  <a:schemeClr val="accent2">
                    <a:lumMod val="50000"/>
                  </a:schemeClr>
                </a:solidFill>
              </a:rPr>
              <a:t>მოწყობის სამუშაოები.</a:t>
            </a:r>
            <a:r>
              <a:rPr lang="ka-GE" sz="2700" b="1" dirty="0">
                <a:solidFill>
                  <a:schemeClr val="accent2">
                    <a:lumMod val="50000"/>
                  </a:schemeClr>
                </a:solidFill>
              </a:rPr>
              <a:t/>
            </a:r>
            <a:br>
              <a:rPr lang="ka-GE" sz="2700" b="1" dirty="0">
                <a:solidFill>
                  <a:schemeClr val="accent2">
                    <a:lumMod val="50000"/>
                  </a:schemeClr>
                </a:solidFill>
              </a:rPr>
            </a:br>
            <a:r>
              <a:rPr lang="ka-GE" sz="2200" dirty="0" smtClean="0">
                <a:solidFill>
                  <a:schemeClr val="accent2">
                    <a:lumMod val="50000"/>
                  </a:schemeClr>
                </a:solidFill>
              </a:rPr>
              <a:t/>
            </a:r>
            <a:br>
              <a:rPr lang="ka-GE" sz="2200" dirty="0" smtClean="0">
                <a:solidFill>
                  <a:schemeClr val="accent2">
                    <a:lumMod val="50000"/>
                  </a:schemeClr>
                </a:solidFill>
              </a:rPr>
            </a:br>
            <a:r>
              <a:rPr lang="ka-GE" sz="2400" dirty="0">
                <a:solidFill>
                  <a:schemeClr val="accent2">
                    <a:lumMod val="50000"/>
                  </a:schemeClr>
                </a:solidFill>
              </a:rPr>
              <a:t/>
            </a:r>
            <a:br>
              <a:rPr lang="ka-GE" sz="2400" dirty="0">
                <a:solidFill>
                  <a:schemeClr val="accent2">
                    <a:lumMod val="50000"/>
                  </a:schemeClr>
                </a:solidFill>
              </a:rPr>
            </a:br>
            <a:r>
              <a:rPr lang="ka-GE" sz="2400" dirty="0" smtClean="0">
                <a:solidFill>
                  <a:schemeClr val="accent2">
                    <a:lumMod val="50000"/>
                  </a:schemeClr>
                </a:solidFill>
              </a:rPr>
              <a:t/>
            </a:r>
            <a:br>
              <a:rPr lang="ka-GE" sz="2400" dirty="0" smtClean="0">
                <a:solidFill>
                  <a:schemeClr val="accent2">
                    <a:lumMod val="50000"/>
                  </a:schemeClr>
                </a:solidFill>
              </a:rPr>
            </a:br>
            <a:r>
              <a:rPr lang="ka-GE" sz="2400" dirty="0" smtClean="0">
                <a:solidFill>
                  <a:schemeClr val="accent2">
                    <a:lumMod val="50000"/>
                  </a:schemeClr>
                </a:solidFill>
              </a:rPr>
              <a:t/>
            </a:r>
            <a:br>
              <a:rPr lang="ka-GE" sz="2400" dirty="0" smtClean="0">
                <a:solidFill>
                  <a:schemeClr val="accent2">
                    <a:lumMod val="50000"/>
                  </a:schemeClr>
                </a:solidFill>
              </a:rPr>
            </a:br>
            <a:r>
              <a:rPr lang="ka-GE" sz="2400" dirty="0">
                <a:solidFill>
                  <a:schemeClr val="accent2">
                    <a:lumMod val="50000"/>
                  </a:schemeClr>
                </a:solidFill>
              </a:rPr>
              <a:t/>
            </a:r>
            <a:br>
              <a:rPr lang="ka-GE" sz="2400" dirty="0">
                <a:solidFill>
                  <a:schemeClr val="accent2">
                    <a:lumMod val="50000"/>
                  </a:schemeClr>
                </a:solidFill>
              </a:rPr>
            </a:br>
            <a:r>
              <a:rPr lang="ka-GE" sz="2400" dirty="0" smtClean="0">
                <a:solidFill>
                  <a:schemeClr val="accent2">
                    <a:lumMod val="50000"/>
                  </a:schemeClr>
                </a:solidFill>
              </a:rPr>
              <a:t/>
            </a:r>
            <a:br>
              <a:rPr lang="ka-GE" sz="2400" dirty="0" smtClean="0">
                <a:solidFill>
                  <a:schemeClr val="accent2">
                    <a:lumMod val="50000"/>
                  </a:schemeClr>
                </a:solidFill>
              </a:rPr>
            </a:br>
            <a:r>
              <a:rPr lang="ka-GE" sz="2400" dirty="0">
                <a:solidFill>
                  <a:schemeClr val="accent2">
                    <a:lumMod val="50000"/>
                  </a:schemeClr>
                </a:solidFill>
              </a:rPr>
              <a:t/>
            </a:r>
            <a:br>
              <a:rPr lang="ka-GE" sz="2400" dirty="0">
                <a:solidFill>
                  <a:schemeClr val="accent2">
                    <a:lumMod val="50000"/>
                  </a:schemeClr>
                </a:solidFill>
              </a:rPr>
            </a:br>
            <a:endParaRPr lang="en-US" sz="2400" dirty="0">
              <a:solidFill>
                <a:schemeClr val="accent2">
                  <a:lumMod val="50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523" y="4241260"/>
            <a:ext cx="3533031" cy="23227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5192" y="4209376"/>
            <a:ext cx="3852154" cy="23865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70131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812800"/>
            <a:ext cx="9276080" cy="369332"/>
          </a:xfrm>
          <a:prstGeom prst="rect">
            <a:avLst/>
          </a:prstGeom>
        </p:spPr>
        <p:txBody>
          <a:bodyPr wrap="square">
            <a:spAutoFit/>
          </a:bodyPr>
          <a:lstStyle/>
          <a:p>
            <a:r>
              <a:rPr lang="ka-GE" dirty="0" smtClean="0">
                <a:solidFill>
                  <a:schemeClr val="accent2">
                    <a:lumMod val="50000"/>
                  </a:schemeClr>
                </a:solidFill>
              </a:rPr>
              <a:t> </a:t>
            </a:r>
          </a:p>
        </p:txBody>
      </p:sp>
      <p:sp>
        <p:nvSpPr>
          <p:cNvPr id="13" name="Rectangle 12"/>
          <p:cNvSpPr/>
          <p:nvPr/>
        </p:nvSpPr>
        <p:spPr>
          <a:xfrm>
            <a:off x="71120" y="193040"/>
            <a:ext cx="7224625" cy="3046988"/>
          </a:xfrm>
          <a:prstGeom prst="rect">
            <a:avLst/>
          </a:prstGeom>
          <a:ln/>
        </p:spPr>
        <p:style>
          <a:lnRef idx="3">
            <a:schemeClr val="lt1"/>
          </a:lnRef>
          <a:fillRef idx="1">
            <a:schemeClr val="accent1"/>
          </a:fillRef>
          <a:effectRef idx="1">
            <a:schemeClr val="accent1"/>
          </a:effectRef>
          <a:fontRef idx="minor">
            <a:schemeClr val="lt1"/>
          </a:fontRef>
        </p:style>
        <p:txBody>
          <a:bodyPr wrap="square">
            <a:spAutoFit/>
          </a:bodyPr>
          <a:lstStyle/>
          <a:p>
            <a:pPr marL="457200" indent="-457200">
              <a:buFont typeface="Wingdings" panose="05000000000000000000" pitchFamily="2" charset="2"/>
              <a:buChar char="Ø"/>
            </a:pPr>
            <a:r>
              <a:rPr lang="ka-GE" sz="2400" dirty="0" smtClean="0">
                <a:solidFill>
                  <a:schemeClr val="tx1"/>
                </a:solidFill>
              </a:rPr>
              <a:t>2024 წლის საანგარიშო პერიოდში სახელმწიფო </a:t>
            </a:r>
            <a:r>
              <a:rPr lang="ka-GE" sz="2400" dirty="0">
                <a:solidFill>
                  <a:schemeClr val="tx1"/>
                </a:solidFill>
              </a:rPr>
              <a:t>ბიუჯეტიდან </a:t>
            </a:r>
            <a:r>
              <a:rPr lang="ka-GE" sz="2400" dirty="0" smtClean="0">
                <a:solidFill>
                  <a:schemeClr val="tx1"/>
                </a:solidFill>
              </a:rPr>
              <a:t>11 </a:t>
            </a:r>
            <a:r>
              <a:rPr lang="ka-GE" sz="2400" dirty="0">
                <a:solidFill>
                  <a:schemeClr val="tx1"/>
                </a:solidFill>
              </a:rPr>
              <a:t>844 100 ლარით დაფინანსდა </a:t>
            </a:r>
            <a:r>
              <a:rPr lang="ka-GE" sz="2400" dirty="0" smtClean="0">
                <a:solidFill>
                  <a:schemeClr val="tx1"/>
                </a:solidFill>
              </a:rPr>
              <a:t>სხვადასხვა ინფრასტრუქტურული სამუშაოები; </a:t>
            </a:r>
          </a:p>
          <a:p>
            <a:pPr marL="457200" indent="-457200">
              <a:buFont typeface="Wingdings" panose="05000000000000000000" pitchFamily="2" charset="2"/>
              <a:buChar char="Ø"/>
            </a:pPr>
            <a:r>
              <a:rPr lang="ka-GE" sz="2400" dirty="0" smtClean="0">
                <a:solidFill>
                  <a:schemeClr val="tx1"/>
                </a:solidFill>
              </a:rPr>
              <a:t>განხორციელდა  100 -ზე მეტი პროექტი, გაკეთდა გზები, სანიაღვრე სისტემები, რეკრეაციული სივრცეები, სპორტული მოედნები</a:t>
            </a:r>
            <a:r>
              <a:rPr lang="ka-GE" sz="2400" dirty="0" smtClean="0">
                <a:solidFill>
                  <a:schemeClr val="tx1"/>
                </a:solidFill>
              </a:rPr>
              <a:t>, მგზავრთა მოსაცდელები, სკვერები.</a:t>
            </a:r>
            <a:endParaRPr lang="ka-GE" sz="2400" dirty="0" smtClean="0">
              <a:solidFill>
                <a:schemeClr val="tx1"/>
              </a:solidFill>
            </a:endParaRPr>
          </a:p>
        </p:txBody>
      </p:sp>
      <p:sp>
        <p:nvSpPr>
          <p:cNvPr id="3" name="Rectangle 2"/>
          <p:cNvSpPr/>
          <p:nvPr/>
        </p:nvSpPr>
        <p:spPr>
          <a:xfrm>
            <a:off x="71120" y="3609360"/>
            <a:ext cx="7498079" cy="2308324"/>
          </a:xfrm>
          <a:prstGeom prst="rect">
            <a:avLst/>
          </a:prstGeom>
          <a:scene3d>
            <a:camera prst="orthographicFront"/>
            <a:lightRig rig="threePt" dir="t"/>
          </a:scene3d>
          <a:sp3d>
            <a:bevelT prst="angle"/>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457200" indent="-457200">
              <a:buFont typeface="Wingdings" panose="05000000000000000000" pitchFamily="2" charset="2"/>
              <a:buChar char="Ø"/>
            </a:pPr>
            <a:r>
              <a:rPr lang="ka-GE" sz="2400" dirty="0" smtClean="0"/>
              <a:t>გზები მოეწყო სოფელ </a:t>
            </a:r>
            <a:r>
              <a:rPr lang="ka-GE" sz="2400" dirty="0" smtClean="0"/>
              <a:t>რიონში, მაღლაკში  </a:t>
            </a:r>
            <a:endParaRPr lang="ka-GE" sz="2400" dirty="0" smtClean="0"/>
          </a:p>
          <a:p>
            <a:pPr marL="457200" indent="-457200">
              <a:buFont typeface="Wingdings" panose="05000000000000000000" pitchFamily="2" charset="2"/>
              <a:buChar char="Ø"/>
            </a:pPr>
            <a:r>
              <a:rPr lang="ka-GE" sz="2400" dirty="0" smtClean="0"/>
              <a:t>ფარცხანაყანევში; </a:t>
            </a:r>
            <a:endParaRPr lang="ka-GE" sz="2400" dirty="0" smtClean="0"/>
          </a:p>
          <a:p>
            <a:pPr marL="457200" indent="-457200">
              <a:buFont typeface="Wingdings" panose="05000000000000000000" pitchFamily="2" charset="2"/>
              <a:buChar char="Ø"/>
            </a:pPr>
            <a:r>
              <a:rPr lang="ka-GE" sz="2400" dirty="0" smtClean="0"/>
              <a:t>სოფ</a:t>
            </a:r>
            <a:r>
              <a:rPr lang="ka-GE" sz="2400" dirty="0"/>
              <a:t>. </a:t>
            </a:r>
            <a:r>
              <a:rPr lang="ka-GE" sz="2400" dirty="0" smtClean="0"/>
              <a:t>პატრიკეთში ბაზაძეებისა და ლელაძეების   უბნებში;</a:t>
            </a:r>
          </a:p>
          <a:p>
            <a:pPr marL="457200" indent="-457200">
              <a:buFont typeface="Wingdings" panose="05000000000000000000" pitchFamily="2" charset="2"/>
              <a:buChar char="Ø"/>
            </a:pPr>
            <a:r>
              <a:rPr lang="ka-GE" sz="2400" dirty="0" smtClean="0"/>
              <a:t> დასრულდა სოფელ მუხიანისა და ოფშკვითის გზის რეაბილიტაციის პროექტი.</a:t>
            </a:r>
            <a:endParaRPr lang="ka-GE"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8668" y="108280"/>
            <a:ext cx="4285813" cy="30331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669" y="3490386"/>
            <a:ext cx="4285814" cy="28554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221109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6111" y="1225684"/>
            <a:ext cx="8754893" cy="1569660"/>
          </a:xfrm>
          <a:prstGeom prst="rect">
            <a:avLst/>
          </a:prstGeom>
          <a:solidFill>
            <a:schemeClr val="bg1"/>
          </a:solidFill>
          <a:ln/>
          <a:effectLst>
            <a:glow rad="63500">
              <a:schemeClr val="accent1">
                <a:satMod val="175000"/>
                <a:alpha val="40000"/>
              </a:schemeClr>
            </a:glow>
          </a:effectLst>
          <a:scene3d>
            <a:camera prst="orthographicFront"/>
            <a:lightRig rig="threePt" dir="t"/>
          </a:scene3d>
          <a:sp3d>
            <a:bevelT prst="angle"/>
          </a:sp3d>
        </p:spPr>
        <p:style>
          <a:lnRef idx="1">
            <a:schemeClr val="accent2"/>
          </a:lnRef>
          <a:fillRef idx="2">
            <a:schemeClr val="accent2"/>
          </a:fillRef>
          <a:effectRef idx="1">
            <a:schemeClr val="accent2"/>
          </a:effectRef>
          <a:fontRef idx="minor">
            <a:schemeClr val="dk1"/>
          </a:fontRef>
        </p:style>
        <p:txBody>
          <a:bodyPr wrap="square">
            <a:spAutoFit/>
          </a:bodyPr>
          <a:lstStyle/>
          <a:p>
            <a:pPr marL="342900" indent="-342900">
              <a:buFont typeface="Wingdings" panose="05000000000000000000" pitchFamily="2" charset="2"/>
              <a:buChar char="v"/>
            </a:pPr>
            <a:r>
              <a:rPr lang="ka-GE" sz="2400" dirty="0" smtClean="0"/>
              <a:t>განხორციელდა სოფელ გეგუთში (გაბუნიების უბანში) გზის ბეტონის საფარით რეაბილიტაციისა  და სოფელ ზედა მესხეთში გამსახურდიას ქუჩაზე გზის ასფალტო-ბეტონის საფარით რეაბილიტაციის  </a:t>
            </a:r>
            <a:r>
              <a:rPr lang="ka-GE" sz="2400" dirty="0" smtClean="0"/>
              <a:t>სამუშაოები.</a:t>
            </a:r>
            <a:endParaRPr lang="en-US" sz="2400" dirty="0"/>
          </a:p>
        </p:txBody>
      </p:sp>
      <p:sp>
        <p:nvSpPr>
          <p:cNvPr id="6" name="TextBox 5"/>
          <p:cNvSpPr txBox="1"/>
          <p:nvPr/>
        </p:nvSpPr>
        <p:spPr>
          <a:xfrm>
            <a:off x="2049900" y="203200"/>
            <a:ext cx="6273559"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ka-GE" sz="3600" dirty="0" smtClean="0">
                <a:solidFill>
                  <a:srgbClr val="FFFF00"/>
                </a:solidFill>
              </a:rPr>
              <a:t>გზების    რეაბილიტაცია</a:t>
            </a:r>
            <a:endParaRPr lang="en-US" sz="3600" dirty="0">
              <a:solidFill>
                <a:srgbClr val="FFFF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147" y="3852153"/>
            <a:ext cx="3886101" cy="26596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2657" y="3852153"/>
            <a:ext cx="3886101" cy="26596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325492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255" y="26256"/>
            <a:ext cx="7308065" cy="6524863"/>
          </a:xfrm>
          <a:prstGeom prst="rect">
            <a:avLst/>
          </a:prstGeom>
          <a:scene3d>
            <a:camera prst="orthographicFront"/>
            <a:lightRig rig="threePt" dir="t"/>
          </a:scene3d>
          <a:sp3d>
            <a:bevelT w="114300" prst="artDeco"/>
          </a:sp3d>
        </p:spPr>
        <p:style>
          <a:lnRef idx="1">
            <a:schemeClr val="accent2"/>
          </a:lnRef>
          <a:fillRef idx="2">
            <a:schemeClr val="accent2"/>
          </a:fillRef>
          <a:effectRef idx="1">
            <a:schemeClr val="accent2"/>
          </a:effectRef>
          <a:fontRef idx="minor">
            <a:schemeClr val="dk1"/>
          </a:fontRef>
        </p:style>
        <p:txBody>
          <a:bodyPr wrap="square">
            <a:spAutoFit/>
          </a:bodyPr>
          <a:lstStyle/>
          <a:p>
            <a:pPr marL="285750" indent="-285750">
              <a:buFont typeface="Wingdings" panose="05000000000000000000" pitchFamily="2" charset="2"/>
              <a:buChar char="Ø"/>
            </a:pPr>
            <a:r>
              <a:rPr lang="ka-GE" sz="2000" dirty="0" smtClean="0"/>
              <a:t>დასრულდა </a:t>
            </a:r>
            <a:r>
              <a:rPr lang="ka-GE" sz="2000" dirty="0"/>
              <a:t>სოფელ </a:t>
            </a:r>
            <a:r>
              <a:rPr lang="ka-GE" sz="2000" dirty="0" smtClean="0"/>
              <a:t>ახალ </a:t>
            </a:r>
            <a:r>
              <a:rPr lang="ka-GE" sz="2000" dirty="0"/>
              <a:t>საყულიაში </a:t>
            </a:r>
            <a:r>
              <a:rPr lang="ka-GE" sz="2000" dirty="0" smtClean="0"/>
              <a:t>გზების </a:t>
            </a:r>
            <a:r>
              <a:rPr lang="ka-GE" sz="2000" dirty="0"/>
              <a:t>მოწყობის სამუშაოები</a:t>
            </a:r>
            <a:r>
              <a:rPr lang="ka-GE" sz="2000" dirty="0" smtClean="0"/>
              <a:t>, </a:t>
            </a:r>
            <a:r>
              <a:rPr lang="ka-GE" sz="2000" dirty="0"/>
              <a:t>გაკეთდა სასაფლაოსთან და საბავშვო ბაღთან </a:t>
            </a:r>
            <a:r>
              <a:rPr lang="ka-GE" sz="2000" dirty="0" smtClean="0"/>
              <a:t>მისასვლელი  </a:t>
            </a:r>
            <a:r>
              <a:rPr lang="ka-GE" sz="2000" dirty="0" smtClean="0"/>
              <a:t>გზები</a:t>
            </a:r>
            <a:r>
              <a:rPr lang="ka-GE" sz="2000" dirty="0"/>
              <a:t>;   </a:t>
            </a:r>
          </a:p>
          <a:p>
            <a:pPr marL="285750" indent="-285750">
              <a:buFont typeface="Wingdings" panose="05000000000000000000" pitchFamily="2" charset="2"/>
              <a:buChar char="Ø"/>
            </a:pPr>
            <a:endParaRPr lang="ka-GE" sz="2000" dirty="0"/>
          </a:p>
          <a:p>
            <a:pPr marL="285750" indent="-285750">
              <a:buFont typeface="Wingdings" panose="05000000000000000000" pitchFamily="2" charset="2"/>
              <a:buChar char="Ø"/>
            </a:pPr>
            <a:r>
              <a:rPr lang="ka-GE" sz="2000" dirty="0"/>
              <a:t>სოფელ გეგუთში </a:t>
            </a:r>
            <a:r>
              <a:rPr lang="ka-GE" sz="2000" dirty="0" smtClean="0"/>
              <a:t>შიდა </a:t>
            </a:r>
            <a:r>
              <a:rPr lang="ka-GE" sz="2000" dirty="0"/>
              <a:t>გზები </a:t>
            </a:r>
            <a:r>
              <a:rPr lang="ka-GE" sz="2000" dirty="0" smtClean="0"/>
              <a:t>მოეწყო აღმაშენებლის</a:t>
            </a:r>
            <a:r>
              <a:rPr lang="ka-GE" sz="2000" dirty="0"/>
              <a:t>, </a:t>
            </a:r>
            <a:r>
              <a:rPr lang="ka-GE" sz="2000" dirty="0" smtClean="0"/>
              <a:t>კუხიანიძეების, ფიროსმანის ქუჩებსა და ვარციხეჰესის </a:t>
            </a:r>
            <a:r>
              <a:rPr lang="ka-GE" sz="2000" dirty="0"/>
              <a:t>დასახლებაში; </a:t>
            </a:r>
          </a:p>
          <a:p>
            <a:pPr marL="285750" indent="-285750">
              <a:buFont typeface="Wingdings" panose="05000000000000000000" pitchFamily="2" charset="2"/>
              <a:buChar char="Ø"/>
            </a:pPr>
            <a:r>
              <a:rPr lang="ka-GE" sz="2000" dirty="0" smtClean="0"/>
              <a:t>დასრულდა </a:t>
            </a:r>
            <a:r>
              <a:rPr lang="ka-GE" sz="2000" dirty="0" smtClean="0"/>
              <a:t>სოფელ </a:t>
            </a:r>
            <a:r>
              <a:rPr lang="ka-GE" sz="2000" dirty="0"/>
              <a:t>ცხუნკური-ბესიაურის გზისა და </a:t>
            </a:r>
            <a:r>
              <a:rPr lang="ka-GE" sz="2000" dirty="0" smtClean="0"/>
              <a:t>მონასტერთან </a:t>
            </a:r>
            <a:r>
              <a:rPr lang="ka-GE" sz="2000" dirty="0"/>
              <a:t>მისასვლელი გზის </a:t>
            </a:r>
            <a:r>
              <a:rPr lang="ka-GE" sz="2000" dirty="0" smtClean="0"/>
              <a:t>რეაბილიტაციის სამუშაოები</a:t>
            </a:r>
            <a:r>
              <a:rPr lang="ka-GE" sz="2000" dirty="0"/>
              <a:t>;</a:t>
            </a:r>
          </a:p>
          <a:p>
            <a:pPr marL="285750" indent="-285750">
              <a:buFont typeface="Wingdings" panose="05000000000000000000" pitchFamily="2" charset="2"/>
              <a:buChar char="Ø"/>
            </a:pPr>
            <a:r>
              <a:rPr lang="ka-GE" sz="2000" dirty="0"/>
              <a:t> საგზაო ინფრასტრუქტურის მოწყობის პროექტები  განხორციელდა </a:t>
            </a:r>
            <a:r>
              <a:rPr lang="ka-GE" sz="2000" dirty="0" smtClean="0"/>
              <a:t>სოფელ ბანოჯაში, ხომულში, </a:t>
            </a:r>
            <a:r>
              <a:rPr lang="ka-GE" sz="2000" dirty="0"/>
              <a:t>გუმბრაში, </a:t>
            </a:r>
            <a:r>
              <a:rPr lang="ka-GE" sz="2000" dirty="0" smtClean="0"/>
              <a:t>ჩუნეშსა და მეორე უბანში; </a:t>
            </a:r>
          </a:p>
          <a:p>
            <a:pPr marL="285750" indent="-285750">
              <a:buFont typeface="Wingdings" panose="05000000000000000000" pitchFamily="2" charset="2"/>
              <a:buChar char="Ø"/>
            </a:pPr>
            <a:r>
              <a:rPr lang="ka-GE" sz="2000" dirty="0" smtClean="0"/>
              <a:t>დასრულდა </a:t>
            </a:r>
            <a:r>
              <a:rPr lang="ka-GE" sz="2000" dirty="0" smtClean="0"/>
              <a:t>წყალტუბოს  </a:t>
            </a:r>
            <a:r>
              <a:rPr lang="ka-GE" sz="2000" dirty="0"/>
              <a:t>მუნიციპალიტეტის სოფელ  ლეხიდრისთავისა და ტყიბულის მუნიციპალიტეტის სოფელ ლეყერეთის </a:t>
            </a:r>
            <a:r>
              <a:rPr lang="ka-GE" sz="2000" dirty="0" smtClean="0"/>
              <a:t>დამაკავშირებელი გზის </a:t>
            </a:r>
            <a:r>
              <a:rPr lang="ka-GE" sz="2000" dirty="0"/>
              <a:t>რეაბილიტაციის </a:t>
            </a:r>
            <a:r>
              <a:rPr lang="ka-GE" sz="2000" dirty="0" smtClean="0"/>
              <a:t>პროექტი; </a:t>
            </a:r>
          </a:p>
          <a:p>
            <a:pPr marL="285750" indent="-285750">
              <a:buFont typeface="Wingdings" panose="05000000000000000000" pitchFamily="2" charset="2"/>
              <a:buChar char="Ø"/>
            </a:pPr>
            <a:r>
              <a:rPr lang="ka-GE" sz="2000" dirty="0" smtClean="0"/>
              <a:t>მიმდინარეობს </a:t>
            </a:r>
            <a:r>
              <a:rPr lang="ka-GE" sz="2000" dirty="0"/>
              <a:t>სოფელ ქვილიშორში </a:t>
            </a:r>
            <a:r>
              <a:rPr lang="ka-GE" sz="2000" dirty="0" smtClean="0"/>
              <a:t>და ჯიმასტაროში </a:t>
            </a:r>
            <a:r>
              <a:rPr lang="ka-GE" sz="2000" dirty="0"/>
              <a:t>სასმელი წყლის ქსელისა და მაგისტრალის რეაბილიტაცია-მოწყობის სამუშაოები</a:t>
            </a:r>
            <a:r>
              <a:rPr lang="ka-GE" sz="2000" dirty="0" smtClean="0"/>
              <a:t>.</a:t>
            </a:r>
            <a:endParaRPr lang="ka-GE" sz="2000" dirty="0"/>
          </a:p>
          <a:p>
            <a:pPr marL="285750" indent="-285750">
              <a:buFont typeface="Wingdings" panose="05000000000000000000" pitchFamily="2" charset="2"/>
              <a:buChar char="Ø"/>
            </a:pPr>
            <a:endParaRPr lang="en-US" dirty="0"/>
          </a:p>
        </p:txBody>
      </p:sp>
      <p:pic>
        <p:nvPicPr>
          <p:cNvPr id="3" name="Picture 2"/>
          <p:cNvPicPr>
            <a:picLocks noChangeAspect="1"/>
          </p:cNvPicPr>
          <p:nvPr/>
        </p:nvPicPr>
        <p:blipFill>
          <a:blip r:embed="rId2"/>
          <a:stretch>
            <a:fillRect/>
          </a:stretch>
        </p:blipFill>
        <p:spPr>
          <a:xfrm>
            <a:off x="7825602" y="26256"/>
            <a:ext cx="4285118" cy="2854960"/>
          </a:xfrm>
          <a:prstGeom prst="rect">
            <a:avLst/>
          </a:prstGeom>
        </p:spPr>
      </p:pic>
      <p:pic>
        <p:nvPicPr>
          <p:cNvPr id="4" name="Picture 3"/>
          <p:cNvPicPr>
            <a:picLocks noChangeAspect="1"/>
          </p:cNvPicPr>
          <p:nvPr/>
        </p:nvPicPr>
        <p:blipFill>
          <a:blip r:embed="rId3"/>
          <a:stretch>
            <a:fillRect/>
          </a:stretch>
        </p:blipFill>
        <p:spPr>
          <a:xfrm>
            <a:off x="7825602" y="3492424"/>
            <a:ext cx="4285118" cy="2950623"/>
          </a:xfrm>
          <a:prstGeom prst="rect">
            <a:avLst/>
          </a:prstGeom>
        </p:spPr>
      </p:pic>
    </p:spTree>
    <p:extLst>
      <p:ext uri="{BB962C8B-B14F-4D97-AF65-F5344CB8AC3E}">
        <p14:creationId xmlns:p14="http://schemas.microsoft.com/office/powerpoint/2010/main" val="586152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644" y="111760"/>
            <a:ext cx="11118714" cy="3170099"/>
          </a:xfrm>
          <a:prstGeom prst="rect">
            <a:avLst/>
          </a:prstGeom>
          <a:solidFill>
            <a:schemeClr val="bg1"/>
          </a:solidFill>
          <a:effectLst>
            <a:glow rad="228600">
              <a:schemeClr val="accent2">
                <a:satMod val="175000"/>
                <a:alpha val="40000"/>
              </a:schemeClr>
            </a:glow>
          </a:effectLst>
          <a:scene3d>
            <a:camera prst="orthographicFront"/>
            <a:lightRig rig="threePt" dir="t"/>
          </a:scene3d>
          <a:sp3d>
            <a:bevelT w="114300" prst="hardEdge"/>
          </a:sp3d>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Wingdings" panose="05000000000000000000" pitchFamily="2" charset="2"/>
              <a:buChar char="Ø"/>
            </a:pPr>
            <a:r>
              <a:rPr lang="ka-GE" sz="2000" b="1" dirty="0" smtClean="0">
                <a:solidFill>
                  <a:schemeClr val="accent2">
                    <a:lumMod val="75000"/>
                  </a:schemeClr>
                </a:solidFill>
              </a:rPr>
              <a:t>ადგილობრივი ბიუჯეტიდან  დაფინანსდა  6 569 700 ლარის ღირებულების ინფრასტრუქტურული სამუშაოები.</a:t>
            </a:r>
          </a:p>
          <a:p>
            <a:pPr marL="285750" indent="-285750">
              <a:buFont typeface="Wingdings" panose="05000000000000000000" pitchFamily="2" charset="2"/>
              <a:buChar char="Ø"/>
            </a:pPr>
            <a:r>
              <a:rPr lang="ka-GE" sz="2000" b="1" dirty="0" smtClean="0">
                <a:solidFill>
                  <a:schemeClr val="accent2">
                    <a:lumMod val="75000"/>
                  </a:schemeClr>
                </a:solidFill>
              </a:rPr>
              <a:t>დასრულდა </a:t>
            </a:r>
            <a:r>
              <a:rPr lang="ka-GE" sz="2000" b="1" dirty="0">
                <a:solidFill>
                  <a:schemeClr val="accent2">
                    <a:lumMod val="75000"/>
                  </a:schemeClr>
                </a:solidFill>
              </a:rPr>
              <a:t>სოფელ გეგუთში გრიშაშვილის ქუჩაზე, </a:t>
            </a:r>
            <a:r>
              <a:rPr lang="ka-GE" sz="2000" b="1" dirty="0" smtClean="0">
                <a:solidFill>
                  <a:schemeClr val="accent2">
                    <a:lumMod val="75000"/>
                  </a:schemeClr>
                </a:solidFill>
              </a:rPr>
              <a:t> გვიშტიბში ჩავჩიძეების </a:t>
            </a:r>
            <a:r>
              <a:rPr lang="ka-GE" sz="2000" b="1" dirty="0">
                <a:solidFill>
                  <a:schemeClr val="accent2">
                    <a:lumMod val="75000"/>
                  </a:schemeClr>
                </a:solidFill>
              </a:rPr>
              <a:t>უბანში, </a:t>
            </a:r>
            <a:r>
              <a:rPr lang="ka-GE" sz="2000" b="1" dirty="0" smtClean="0">
                <a:solidFill>
                  <a:schemeClr val="accent2">
                    <a:lumMod val="75000"/>
                  </a:schemeClr>
                </a:solidFill>
              </a:rPr>
              <a:t>გუმბრაში  მელაძეებისა  და </a:t>
            </a:r>
            <a:r>
              <a:rPr lang="ka-GE" sz="2000" b="1" dirty="0">
                <a:solidFill>
                  <a:schemeClr val="accent2">
                    <a:lumMod val="75000"/>
                  </a:schemeClr>
                </a:solidFill>
              </a:rPr>
              <a:t>სინაურიძის უბნებში, </a:t>
            </a:r>
            <a:r>
              <a:rPr lang="ka-GE" sz="2000" b="1" dirty="0" smtClean="0">
                <a:solidFill>
                  <a:schemeClr val="accent2">
                    <a:lumMod val="75000"/>
                  </a:schemeClr>
                </a:solidFill>
              </a:rPr>
              <a:t>ასევე, </a:t>
            </a:r>
            <a:r>
              <a:rPr lang="ka-GE" sz="2000" b="1" dirty="0">
                <a:solidFill>
                  <a:schemeClr val="accent2">
                    <a:lumMod val="75000"/>
                  </a:schemeClr>
                </a:solidFill>
              </a:rPr>
              <a:t>სასაფლაოსთან მისასვლელი გზის, </a:t>
            </a:r>
            <a:r>
              <a:rPr lang="ka-GE" sz="2000" b="1" dirty="0" smtClean="0">
                <a:solidFill>
                  <a:schemeClr val="accent2">
                    <a:lumMod val="75000"/>
                  </a:schemeClr>
                </a:solidFill>
              </a:rPr>
              <a:t>სოფელ მუხიანში </a:t>
            </a:r>
            <a:r>
              <a:rPr lang="ka-GE" sz="2000" b="1" dirty="0">
                <a:solidFill>
                  <a:schemeClr val="accent2">
                    <a:lumMod val="75000"/>
                  </a:schemeClr>
                </a:solidFill>
              </a:rPr>
              <a:t>ქვაჩაკიძეების უბანში, </a:t>
            </a:r>
            <a:r>
              <a:rPr lang="ka-GE" sz="2000" b="1" dirty="0" smtClean="0">
                <a:solidFill>
                  <a:schemeClr val="accent2">
                    <a:lumMod val="75000"/>
                  </a:schemeClr>
                </a:solidFill>
              </a:rPr>
              <a:t> ქვიტირში N 1,6,10,15-ე   ქუჩებზე  გზების </a:t>
            </a:r>
            <a:r>
              <a:rPr lang="ka-GE" sz="2000" b="1" dirty="0">
                <a:solidFill>
                  <a:schemeClr val="accent2">
                    <a:lumMod val="75000"/>
                  </a:schemeClr>
                </a:solidFill>
              </a:rPr>
              <a:t>ბეტონის საფარით </a:t>
            </a:r>
            <a:r>
              <a:rPr lang="ka-GE" sz="2000" b="1" dirty="0" smtClean="0">
                <a:solidFill>
                  <a:schemeClr val="accent2">
                    <a:lumMod val="75000"/>
                  </a:schemeClr>
                </a:solidFill>
              </a:rPr>
              <a:t>რეაბილიტაციის პროექტები;     </a:t>
            </a:r>
            <a:endParaRPr lang="ka-GE" sz="2000" b="1" dirty="0">
              <a:solidFill>
                <a:schemeClr val="accent2">
                  <a:lumMod val="75000"/>
                </a:schemeClr>
              </a:solidFill>
            </a:endParaRPr>
          </a:p>
          <a:p>
            <a:pPr marL="285750" indent="-285750">
              <a:buFont typeface="Wingdings" panose="05000000000000000000" pitchFamily="2" charset="2"/>
              <a:buChar char="Ø"/>
            </a:pPr>
            <a:r>
              <a:rPr lang="ka-GE" sz="2000" b="1" dirty="0" smtClean="0">
                <a:solidFill>
                  <a:schemeClr val="accent2">
                    <a:lumMod val="75000"/>
                  </a:schemeClr>
                </a:solidFill>
              </a:rPr>
              <a:t> დასრულდა ქ</a:t>
            </a:r>
            <a:r>
              <a:rPr lang="ka-GE" sz="2000" b="1" dirty="0">
                <a:solidFill>
                  <a:schemeClr val="accent2">
                    <a:lumMod val="75000"/>
                  </a:schemeClr>
                </a:solidFill>
              </a:rPr>
              <a:t>. წყალტუბოში, 9 აპრილის და დედაენის ქუჩაზე </a:t>
            </a:r>
            <a:r>
              <a:rPr lang="ka-GE" sz="2000" b="1" dirty="0" smtClean="0">
                <a:solidFill>
                  <a:schemeClr val="accent2">
                    <a:lumMod val="75000"/>
                  </a:schemeClr>
                </a:solidFill>
              </a:rPr>
              <a:t>არსებული მინი </a:t>
            </a:r>
            <a:r>
              <a:rPr lang="ka-GE" sz="2000" b="1" dirty="0">
                <a:solidFill>
                  <a:schemeClr val="accent2">
                    <a:lumMod val="75000"/>
                  </a:schemeClr>
                </a:solidFill>
              </a:rPr>
              <a:t>სპორტული მოედნების რეაბილიტაციის სამუშაოები. </a:t>
            </a:r>
            <a:r>
              <a:rPr lang="ka-GE" sz="2000" b="1" dirty="0" smtClean="0">
                <a:solidFill>
                  <a:schemeClr val="accent2">
                    <a:lumMod val="75000"/>
                  </a:schemeClr>
                </a:solidFill>
              </a:rPr>
              <a:t> </a:t>
            </a:r>
          </a:p>
          <a:p>
            <a:pPr marL="285750" indent="-285750">
              <a:buFont typeface="Wingdings" panose="05000000000000000000" pitchFamily="2" charset="2"/>
              <a:buChar char="Ø"/>
            </a:pPr>
            <a:r>
              <a:rPr lang="ka-GE" sz="2000" b="1" dirty="0" smtClean="0">
                <a:solidFill>
                  <a:schemeClr val="accent2">
                    <a:lumMod val="75000"/>
                  </a:schemeClr>
                </a:solidFill>
              </a:rPr>
              <a:t>სამოქალაქო </a:t>
            </a:r>
            <a:r>
              <a:rPr lang="ka-GE" sz="2000" b="1" dirty="0">
                <a:solidFill>
                  <a:schemeClr val="accent2">
                    <a:lumMod val="75000"/>
                  </a:schemeClr>
                </a:solidFill>
              </a:rPr>
              <a:t>ბიუჯეტის  პროგრამის ფარგლებში  </a:t>
            </a:r>
            <a:r>
              <a:rPr lang="ka-GE" sz="2000" b="1" dirty="0" smtClean="0">
                <a:solidFill>
                  <a:schemeClr val="accent2">
                    <a:lumMod val="75000"/>
                  </a:schemeClr>
                </a:solidFill>
              </a:rPr>
              <a:t>მიმდინარეობს </a:t>
            </a:r>
            <a:r>
              <a:rPr lang="ka-GE" sz="2000" b="1" dirty="0" smtClean="0">
                <a:solidFill>
                  <a:schemeClr val="accent2">
                    <a:lumMod val="75000"/>
                  </a:schemeClr>
                </a:solidFill>
              </a:rPr>
              <a:t>თბილისის </a:t>
            </a:r>
            <a:r>
              <a:rPr lang="ka-GE" sz="2000" b="1" dirty="0">
                <a:solidFill>
                  <a:schemeClr val="accent2">
                    <a:lumMod val="75000"/>
                  </a:schemeClr>
                </a:solidFill>
              </a:rPr>
              <a:t>ქუჩის </a:t>
            </a:r>
            <a:r>
              <a:rPr lang="en-US" sz="2000" b="1" dirty="0">
                <a:solidFill>
                  <a:schemeClr val="accent2">
                    <a:lumMod val="75000"/>
                  </a:schemeClr>
                </a:solidFill>
              </a:rPr>
              <a:t>N3 </a:t>
            </a:r>
            <a:r>
              <a:rPr lang="ka-GE" sz="2000" b="1" dirty="0">
                <a:solidFill>
                  <a:schemeClr val="accent2">
                    <a:lumMod val="75000"/>
                  </a:schemeClr>
                </a:solidFill>
              </a:rPr>
              <a:t>ბინის  და კოლხეთის ქუჩაზე </a:t>
            </a:r>
            <a:r>
              <a:rPr lang="en-US" sz="2000" b="1" dirty="0">
                <a:solidFill>
                  <a:schemeClr val="accent2">
                    <a:lumMod val="75000"/>
                  </a:schemeClr>
                </a:solidFill>
              </a:rPr>
              <a:t>N10 </a:t>
            </a:r>
            <a:r>
              <a:rPr lang="ka-GE" sz="2000" b="1" dirty="0">
                <a:solidFill>
                  <a:schemeClr val="accent2">
                    <a:lumMod val="75000"/>
                  </a:schemeClr>
                </a:solidFill>
              </a:rPr>
              <a:t>ბინის მიმდებარედ სკვერების მოწყობის სამუშაოები</a:t>
            </a:r>
            <a:endParaRPr lang="en-US" sz="2000" b="1" dirty="0">
              <a:solidFill>
                <a:schemeClr val="accent2">
                  <a:lumMod val="75000"/>
                </a:scheme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43" y="4116117"/>
            <a:ext cx="3619770" cy="25703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7529" y="4116116"/>
            <a:ext cx="3434943" cy="25703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4"/>
          <a:stretch>
            <a:fillRect/>
          </a:stretch>
        </p:blipFill>
        <p:spPr>
          <a:xfrm>
            <a:off x="7432472" y="3830429"/>
            <a:ext cx="4596968" cy="3271565"/>
          </a:xfrm>
          <a:prstGeom prst="rect">
            <a:avLst/>
          </a:prstGeom>
        </p:spPr>
      </p:pic>
    </p:spTree>
    <p:extLst>
      <p:ext uri="{BB962C8B-B14F-4D97-AF65-F5344CB8AC3E}">
        <p14:creationId xmlns:p14="http://schemas.microsoft.com/office/powerpoint/2010/main" val="21394351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240" y="254093"/>
            <a:ext cx="5946140" cy="39640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p:cNvSpPr txBox="1"/>
          <p:nvPr/>
        </p:nvSpPr>
        <p:spPr>
          <a:xfrm>
            <a:off x="4958080" y="4033520"/>
            <a:ext cx="184731" cy="369332"/>
          </a:xfrm>
          <a:prstGeom prst="rect">
            <a:avLst/>
          </a:prstGeom>
          <a:noFill/>
        </p:spPr>
        <p:txBody>
          <a:bodyPr wrap="none" rtlCol="0">
            <a:spAutoFit/>
          </a:bodyPr>
          <a:lstStyle/>
          <a:p>
            <a:endParaRPr lang="en-US" dirty="0"/>
          </a:p>
        </p:txBody>
      </p:sp>
      <p:sp>
        <p:nvSpPr>
          <p:cNvPr id="8" name="TextBox 7"/>
          <p:cNvSpPr txBox="1"/>
          <p:nvPr/>
        </p:nvSpPr>
        <p:spPr>
          <a:xfrm>
            <a:off x="6299200" y="5648960"/>
            <a:ext cx="5802630"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smtClean="0"/>
              <a:t> </a:t>
            </a:r>
            <a:r>
              <a:rPr lang="ka-GE" dirty="0" smtClean="0"/>
              <a:t> კოლხეთის  ქუჩაზე მიმდინარე სკვერის მოწყობის სამუშაოები</a:t>
            </a:r>
            <a:endParaRPr lang="en-US" dirty="0"/>
          </a:p>
        </p:txBody>
      </p:sp>
      <p:sp>
        <p:nvSpPr>
          <p:cNvPr id="11" name="TextBox 10"/>
          <p:cNvSpPr txBox="1"/>
          <p:nvPr/>
        </p:nvSpPr>
        <p:spPr>
          <a:xfrm>
            <a:off x="142240" y="3571855"/>
            <a:ext cx="5946140"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ka-GE" dirty="0" smtClean="0"/>
              <a:t>თბილისის ქუჩაზე მიმდინარე სკვერის მოწყობის სამუშაოები</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3500" y="2193712"/>
            <a:ext cx="5382260" cy="33961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p:cNvPicPr>
            <a:picLocks noChangeAspect="1"/>
          </p:cNvPicPr>
          <p:nvPr/>
        </p:nvPicPr>
        <p:blipFill>
          <a:blip r:embed="rId4"/>
          <a:stretch>
            <a:fillRect/>
          </a:stretch>
        </p:blipFill>
        <p:spPr>
          <a:xfrm>
            <a:off x="323068" y="2685102"/>
            <a:ext cx="6090432" cy="4291956"/>
          </a:xfrm>
          <a:prstGeom prst="rect">
            <a:avLst/>
          </a:prstGeom>
        </p:spPr>
      </p:pic>
    </p:spTree>
    <p:extLst>
      <p:ext uri="{BB962C8B-B14F-4D97-AF65-F5344CB8AC3E}">
        <p14:creationId xmlns:p14="http://schemas.microsoft.com/office/powerpoint/2010/main" val="163280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3831" y="197363"/>
            <a:ext cx="6523370" cy="655564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285750" indent="-285750">
              <a:buFont typeface="Wingdings" panose="05000000000000000000" pitchFamily="2" charset="2"/>
              <a:buChar char="Ø"/>
            </a:pPr>
            <a:r>
              <a:rPr lang="ka-GE" sz="2000" dirty="0" smtClean="0"/>
              <a:t>2024 წელს სტიქიის შედეგად  დაზარალებული მოსახლეობისთვის  გამოიყო 545 000ლარი.  </a:t>
            </a:r>
          </a:p>
          <a:p>
            <a:pPr marL="285750" indent="-285750">
              <a:buFont typeface="Wingdings" panose="05000000000000000000" pitchFamily="2" charset="2"/>
              <a:buChar char="Ø"/>
            </a:pPr>
            <a:r>
              <a:rPr lang="ka-GE" sz="2000" dirty="0" smtClean="0"/>
              <a:t>  </a:t>
            </a:r>
            <a:r>
              <a:rPr lang="ka-GE" sz="2000" dirty="0"/>
              <a:t>36 კერძო საცხოვრებელი </a:t>
            </a:r>
            <a:r>
              <a:rPr lang="ka-GE" sz="2000" dirty="0" smtClean="0"/>
              <a:t>სახლის მფლობელს სახურავების </a:t>
            </a:r>
            <a:r>
              <a:rPr lang="ka-GE" sz="2000" dirty="0"/>
              <a:t>შეკეთებისთვის გადაეცა </a:t>
            </a:r>
            <a:r>
              <a:rPr lang="ka-GE" sz="2000" dirty="0" smtClean="0"/>
              <a:t> საამშენებლო  მასალები.  </a:t>
            </a:r>
          </a:p>
          <a:p>
            <a:pPr marL="285750" indent="-285750">
              <a:buFont typeface="Wingdings" panose="05000000000000000000" pitchFamily="2" charset="2"/>
              <a:buChar char="Ø"/>
            </a:pPr>
            <a:r>
              <a:rPr lang="ka-GE" sz="2000" dirty="0" smtClean="0"/>
              <a:t>კაპიტალურად </a:t>
            </a:r>
            <a:r>
              <a:rPr lang="ka-GE" sz="2000" dirty="0"/>
              <a:t>შეკეთდა სტიქიის შედეგად დაზიანებული 19 </a:t>
            </a:r>
            <a:r>
              <a:rPr lang="ka-GE" sz="2000" dirty="0" smtClean="0"/>
              <a:t>კორპუსის სახურავი </a:t>
            </a:r>
            <a:r>
              <a:rPr lang="ka-GE" sz="2000" dirty="0"/>
              <a:t>ქალაქი წყალტუბოში, სოფ. თერნალსა და მუხიანში</a:t>
            </a:r>
            <a:r>
              <a:rPr lang="ka-GE" sz="2000" dirty="0" smtClean="0"/>
              <a:t>.</a:t>
            </a:r>
          </a:p>
          <a:p>
            <a:pPr marL="285750" indent="-285750">
              <a:buFont typeface="Wingdings" panose="05000000000000000000" pitchFamily="2" charset="2"/>
              <a:buChar char="Ø"/>
            </a:pPr>
            <a:endParaRPr lang="ka-GE" sz="2000" dirty="0" smtClean="0"/>
          </a:p>
          <a:p>
            <a:pPr marL="285750" indent="-285750">
              <a:buFont typeface="Wingdings" panose="05000000000000000000" pitchFamily="2" charset="2"/>
              <a:buChar char="Ø"/>
            </a:pPr>
            <a:r>
              <a:rPr lang="ka-GE" sz="2000" dirty="0" smtClean="0"/>
              <a:t>ბინათმესაკუთრეთა </a:t>
            </a:r>
            <a:r>
              <a:rPr lang="ka-GE" sz="2000" dirty="0"/>
              <a:t>ამხანაგობების განვითარების პროგრამის </a:t>
            </a:r>
            <a:r>
              <a:rPr lang="ka-GE" sz="2000" dirty="0" smtClean="0"/>
              <a:t>ფარგლებში ბიუჯეტიდან გამოიყო მილიონი ლარი.</a:t>
            </a:r>
          </a:p>
          <a:p>
            <a:pPr marL="285750" indent="-285750">
              <a:buFont typeface="Wingdings" panose="05000000000000000000" pitchFamily="2" charset="2"/>
              <a:buChar char="Ø"/>
            </a:pPr>
            <a:r>
              <a:rPr lang="ka-GE" sz="2000" dirty="0" smtClean="0"/>
              <a:t>30  მისამართზე შეკეთდა  სახურავები  და სადარბაზოები.</a:t>
            </a:r>
          </a:p>
          <a:p>
            <a:pPr marL="285750" indent="-285750">
              <a:buFont typeface="Wingdings" panose="05000000000000000000" pitchFamily="2" charset="2"/>
              <a:buChar char="Ø"/>
            </a:pPr>
            <a:r>
              <a:rPr lang="ka-GE" sz="2000" dirty="0" smtClean="0"/>
              <a:t>გამოცხადებულია </a:t>
            </a:r>
            <a:r>
              <a:rPr lang="ka-GE" sz="2000" dirty="0"/>
              <a:t>ტენდერები 6 </a:t>
            </a:r>
            <a:r>
              <a:rPr lang="ka-GE" sz="2000" dirty="0" smtClean="0"/>
              <a:t>კორპუსში სახურავებისა </a:t>
            </a:r>
            <a:r>
              <a:rPr lang="ka-GE" sz="2000" dirty="0"/>
              <a:t>და სადარბაზოების შეკეთების </a:t>
            </a:r>
            <a:r>
              <a:rPr lang="ka-GE" sz="2000" dirty="0" smtClean="0"/>
              <a:t>სამუშაოებზე; </a:t>
            </a:r>
          </a:p>
          <a:p>
            <a:pPr marL="285750" indent="-285750">
              <a:buFont typeface="Wingdings" panose="05000000000000000000" pitchFamily="2" charset="2"/>
              <a:buChar char="Ø"/>
            </a:pPr>
            <a:r>
              <a:rPr lang="ka-GE" sz="2000" dirty="0" smtClean="0"/>
              <a:t>ამ </a:t>
            </a:r>
            <a:r>
              <a:rPr lang="ka-GE" sz="2000" dirty="0"/>
              <a:t>პროგრამის ფარგლებში </a:t>
            </a:r>
            <a:r>
              <a:rPr lang="ka-GE" sz="2000" dirty="0" smtClean="0"/>
              <a:t>მნიშვნელოვანი სამუშაოები </a:t>
            </a:r>
            <a:r>
              <a:rPr lang="ka-GE" sz="2000" dirty="0"/>
              <a:t>განხორციელდა დევნილთა </a:t>
            </a:r>
            <a:r>
              <a:rPr lang="ka-GE" sz="2000" dirty="0" smtClean="0"/>
              <a:t>საცხოვრებელი კორპუსების </a:t>
            </a:r>
            <a:r>
              <a:rPr lang="ka-GE" sz="2000" dirty="0"/>
              <a:t>დაზიანებული სახურავების შესაკეთებლად.</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8240" y="105924"/>
            <a:ext cx="4087068" cy="32402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6688" y="3876040"/>
            <a:ext cx="4198620" cy="27990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66077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2219" y="305016"/>
            <a:ext cx="8608979" cy="2246769"/>
          </a:xfrm>
          <a:prstGeom prst="rect">
            <a:avLst/>
          </a:prstGeom>
          <a:solidFill>
            <a:schemeClr val="accent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0">
            <a:scrgbClr r="0" g="0" b="0"/>
          </a:fillRef>
          <a:effectRef idx="0">
            <a:scrgbClr r="0" g="0" b="0"/>
          </a:effectRef>
          <a:fontRef idx="minor">
            <a:schemeClr val="lt1"/>
          </a:fontRef>
        </p:style>
        <p:txBody>
          <a:bodyPr wrap="square">
            <a:spAutoFit/>
          </a:bodyPr>
          <a:lstStyle/>
          <a:p>
            <a:pPr marL="457200" indent="-457200">
              <a:buFont typeface="Wingdings" panose="05000000000000000000" pitchFamily="2" charset="2"/>
              <a:buChar char="Ø"/>
            </a:pPr>
            <a:endParaRPr lang="ka-GE" sz="2000" dirty="0"/>
          </a:p>
          <a:p>
            <a:pPr marL="457200" indent="-457200">
              <a:buFont typeface="Wingdings" panose="05000000000000000000" pitchFamily="2" charset="2"/>
              <a:buChar char="Ø"/>
            </a:pPr>
            <a:r>
              <a:rPr lang="ka-GE" sz="2400" dirty="0"/>
              <a:t>ურბანული </a:t>
            </a:r>
            <a:r>
              <a:rPr lang="ka-GE" sz="2400" dirty="0" smtClean="0"/>
              <a:t> განვითარების პროგრამით ფარგლებში მოპოვებული </a:t>
            </a:r>
            <a:r>
              <a:rPr lang="ka-GE" sz="2400" dirty="0"/>
              <a:t>საერთაშორისო გრანტით დაფინანსდა სოფელ ჩუნეშში, </a:t>
            </a:r>
            <a:r>
              <a:rPr lang="ka-GE" sz="2400" dirty="0" smtClean="0"/>
              <a:t>ნიკო  ლორთქიფანიძის </a:t>
            </a:r>
            <a:r>
              <a:rPr lang="ka-GE" sz="2400" dirty="0"/>
              <a:t>სახლ-მუზეუმის ეზოში ამფითეტრისა და </a:t>
            </a:r>
            <a:r>
              <a:rPr lang="ka-GE" sz="2400" dirty="0" smtClean="0"/>
              <a:t> დამხმარე ნაგებობების რეაბილიტაცია-მოწყობის სამუშაოები</a:t>
            </a:r>
            <a:r>
              <a:rPr lang="ka-GE" sz="2000" dirty="0" smtClean="0"/>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012" y="3055706"/>
            <a:ext cx="4329781" cy="3150539"/>
          </a:xfrm>
          <a:prstGeom prst="round2DiagRect">
            <a:avLst>
              <a:gd name="adj1" fmla="val 16667"/>
              <a:gd name="adj2" fmla="val 0"/>
            </a:avLst>
          </a:prstGeom>
          <a:ln w="88900" cap="sq">
            <a:solidFill>
              <a:srgbClr val="FFFFFF"/>
            </a:solidFill>
            <a:miter lim="800000"/>
          </a:ln>
          <a:effectLst>
            <a:glow rad="139700">
              <a:schemeClr val="accent5">
                <a:satMod val="175000"/>
                <a:alpha val="40000"/>
              </a:schemeClr>
            </a:glow>
            <a:outerShdw blurRad="254000" algn="tl" rotWithShape="0">
              <a:srgbClr val="000000">
                <a:alpha val="43000"/>
              </a:srgbClr>
            </a:outerShdw>
          </a:effectLst>
        </p:spPr>
      </p:pic>
      <p:pic>
        <p:nvPicPr>
          <p:cNvPr id="3" name="Picture 2"/>
          <p:cNvPicPr>
            <a:picLocks noChangeAspect="1"/>
          </p:cNvPicPr>
          <p:nvPr/>
        </p:nvPicPr>
        <p:blipFill>
          <a:blip r:embed="rId3"/>
          <a:stretch>
            <a:fillRect/>
          </a:stretch>
        </p:blipFill>
        <p:spPr>
          <a:xfrm>
            <a:off x="4796709" y="2652668"/>
            <a:ext cx="5144959" cy="3956613"/>
          </a:xfrm>
          <a:prstGeom prst="rect">
            <a:avLst/>
          </a:prstGeom>
        </p:spPr>
      </p:pic>
    </p:spTree>
    <p:extLst>
      <p:ext uri="{BB962C8B-B14F-4D97-AF65-F5344CB8AC3E}">
        <p14:creationId xmlns:p14="http://schemas.microsoft.com/office/powerpoint/2010/main" val="3861599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5920" y="1950720"/>
            <a:ext cx="9062719" cy="3785652"/>
          </a:xfrm>
          <a:prstGeom prst="rect">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285750" indent="-285750">
              <a:buFont typeface="Wingdings" panose="05000000000000000000" pitchFamily="2" charset="2"/>
              <a:buChar char="Ø"/>
            </a:pPr>
            <a:r>
              <a:rPr lang="ka-GE" sz="2400" dirty="0">
                <a:solidFill>
                  <a:srgbClr val="002060"/>
                </a:solidFill>
              </a:rPr>
              <a:t>2024 წლის დამტკიცებული ბიუჯეტი წლის დასაწყისში შეადგენდა 29 400.0 </a:t>
            </a:r>
            <a:r>
              <a:rPr lang="ka-GE" sz="2400" dirty="0" smtClean="0">
                <a:solidFill>
                  <a:srgbClr val="002060"/>
                </a:solidFill>
              </a:rPr>
              <a:t>ათას ლარს;</a:t>
            </a:r>
          </a:p>
          <a:p>
            <a:pPr marL="285750" indent="-285750">
              <a:buFont typeface="Wingdings" panose="05000000000000000000" pitchFamily="2" charset="2"/>
              <a:buChar char="Ø"/>
            </a:pPr>
            <a:endParaRPr lang="ka-GE" sz="2400" dirty="0" smtClean="0">
              <a:solidFill>
                <a:srgbClr val="002060"/>
              </a:solidFill>
            </a:endParaRPr>
          </a:p>
          <a:p>
            <a:pPr marL="285750" indent="-285750">
              <a:buFont typeface="Wingdings" panose="05000000000000000000" pitchFamily="2" charset="2"/>
              <a:buChar char="Ø"/>
            </a:pPr>
            <a:r>
              <a:rPr lang="ka-GE" sz="2400" dirty="0" smtClean="0">
                <a:solidFill>
                  <a:srgbClr val="002060"/>
                </a:solidFill>
              </a:rPr>
              <a:t>ბიუჯეტი </a:t>
            </a:r>
            <a:r>
              <a:rPr lang="ka-GE" sz="2400" dirty="0">
                <a:solidFill>
                  <a:srgbClr val="002060"/>
                </a:solidFill>
              </a:rPr>
              <a:t>გაიზარდა 24 853.7 ათასი </a:t>
            </a:r>
            <a:r>
              <a:rPr lang="ka-GE" sz="2400" dirty="0" smtClean="0">
                <a:solidFill>
                  <a:srgbClr val="002060"/>
                </a:solidFill>
              </a:rPr>
              <a:t>ლარით;</a:t>
            </a:r>
          </a:p>
          <a:p>
            <a:pPr marL="285750" indent="-285750">
              <a:buFont typeface="Wingdings" panose="05000000000000000000" pitchFamily="2" charset="2"/>
              <a:buChar char="Ø"/>
            </a:pPr>
            <a:endParaRPr lang="ka-GE" sz="2400" dirty="0">
              <a:solidFill>
                <a:srgbClr val="002060"/>
              </a:solidFill>
            </a:endParaRPr>
          </a:p>
          <a:p>
            <a:pPr marL="285750" indent="-285750">
              <a:buFont typeface="Wingdings" panose="05000000000000000000" pitchFamily="2" charset="2"/>
              <a:buChar char="Ø"/>
            </a:pPr>
            <a:r>
              <a:rPr lang="ka-GE" sz="2400" dirty="0" smtClean="0">
                <a:solidFill>
                  <a:srgbClr val="002060"/>
                </a:solidFill>
              </a:rPr>
              <a:t>დღეის მდგომარეობით ბიუჯეტი </a:t>
            </a:r>
            <a:r>
              <a:rPr lang="ka-GE" sz="2400" dirty="0" smtClean="0">
                <a:solidFill>
                  <a:srgbClr val="002060"/>
                </a:solidFill>
              </a:rPr>
              <a:t>შეადგენს </a:t>
            </a:r>
            <a:r>
              <a:rPr lang="ka-GE" sz="2400" dirty="0">
                <a:solidFill>
                  <a:srgbClr val="002060"/>
                </a:solidFill>
              </a:rPr>
              <a:t>54 253,7 </a:t>
            </a:r>
            <a:r>
              <a:rPr lang="ka-GE" sz="2400" dirty="0" smtClean="0">
                <a:solidFill>
                  <a:srgbClr val="002060"/>
                </a:solidFill>
              </a:rPr>
              <a:t>ათას ლარს, </a:t>
            </a:r>
            <a:r>
              <a:rPr lang="ka-GE" sz="2400" dirty="0">
                <a:solidFill>
                  <a:srgbClr val="002060"/>
                </a:solidFill>
              </a:rPr>
              <a:t>რაც 11 596,9 ლარით </a:t>
            </a:r>
            <a:r>
              <a:rPr lang="ka-GE" sz="2400" dirty="0" smtClean="0">
                <a:solidFill>
                  <a:srgbClr val="002060"/>
                </a:solidFill>
              </a:rPr>
              <a:t>მეტია  </a:t>
            </a:r>
            <a:r>
              <a:rPr lang="ka-GE" sz="2400" dirty="0">
                <a:solidFill>
                  <a:srgbClr val="002060"/>
                </a:solidFill>
              </a:rPr>
              <a:t>2023 წლის </a:t>
            </a:r>
            <a:r>
              <a:rPr lang="ka-GE" sz="2400" dirty="0" smtClean="0">
                <a:solidFill>
                  <a:srgbClr val="002060"/>
                </a:solidFill>
              </a:rPr>
              <a:t>ბიუჯეტის შესაბამის პერიოდთან.</a:t>
            </a:r>
            <a:endParaRPr lang="ka-GE" sz="2400" dirty="0">
              <a:solidFill>
                <a:srgbClr val="002060"/>
              </a:solidFill>
            </a:endParaRPr>
          </a:p>
          <a:p>
            <a:pPr marL="285750" indent="-285750">
              <a:buFont typeface="Wingdings" panose="05000000000000000000" pitchFamily="2" charset="2"/>
              <a:buChar char="Ø"/>
            </a:pPr>
            <a:r>
              <a:rPr lang="ka-GE" sz="2400" dirty="0" smtClean="0">
                <a:solidFill>
                  <a:srgbClr val="002060"/>
                </a:solidFill>
              </a:rPr>
              <a:t>ბიუჯეტის </a:t>
            </a:r>
            <a:r>
              <a:rPr lang="ka-GE" sz="2400" dirty="0">
                <a:solidFill>
                  <a:srgbClr val="002060"/>
                </a:solidFill>
              </a:rPr>
              <a:t>ძირითადი პრიორიტეტი არის ინფრასტრუქტურა და </a:t>
            </a:r>
            <a:r>
              <a:rPr lang="ka-GE" sz="2400" dirty="0" smtClean="0">
                <a:solidFill>
                  <a:srgbClr val="002060"/>
                </a:solidFill>
              </a:rPr>
              <a:t>სოციალური პროგრამები</a:t>
            </a:r>
            <a:r>
              <a:rPr lang="ka-GE" sz="2400" dirty="0">
                <a:solidFill>
                  <a:srgbClr val="002060"/>
                </a:solidFill>
              </a:rPr>
              <a:t>.</a:t>
            </a:r>
          </a:p>
        </p:txBody>
      </p:sp>
      <p:pic>
        <p:nvPicPr>
          <p:cNvPr id="4" name="Picture 3"/>
          <p:cNvPicPr>
            <a:picLocks noChangeAspect="1"/>
          </p:cNvPicPr>
          <p:nvPr/>
        </p:nvPicPr>
        <p:blipFill>
          <a:blip r:embed="rId2"/>
          <a:stretch>
            <a:fillRect/>
          </a:stretch>
        </p:blipFill>
        <p:spPr>
          <a:xfrm>
            <a:off x="2357120" y="359410"/>
            <a:ext cx="4917835" cy="953804"/>
          </a:xfrm>
          <a:prstGeom prst="rect">
            <a:avLst/>
          </a:prstGeom>
          <a:effectLst>
            <a:glow rad="228600">
              <a:schemeClr val="accent2">
                <a:satMod val="175000"/>
                <a:alpha val="40000"/>
              </a:schemeClr>
            </a:glow>
          </a:effectLst>
        </p:spPr>
        <p:style>
          <a:lnRef idx="3">
            <a:schemeClr val="lt1"/>
          </a:lnRef>
          <a:fillRef idx="1">
            <a:schemeClr val="accent2"/>
          </a:fillRef>
          <a:effectRef idx="1">
            <a:schemeClr val="accent2"/>
          </a:effectRef>
          <a:fontRef idx="minor">
            <a:schemeClr val="lt1"/>
          </a:fontRef>
        </p:style>
      </p:pic>
    </p:spTree>
    <p:extLst>
      <p:ext uri="{BB962C8B-B14F-4D97-AF65-F5344CB8AC3E}">
        <p14:creationId xmlns:p14="http://schemas.microsoft.com/office/powerpoint/2010/main" val="4993262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6290" y="2096419"/>
            <a:ext cx="7331630" cy="353943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endParaRPr lang="ka-GE" sz="2000" b="1" dirty="0" smtClean="0">
              <a:solidFill>
                <a:schemeClr val="accent2">
                  <a:lumMod val="50000"/>
                </a:schemeClr>
              </a:solidFill>
            </a:endParaRPr>
          </a:p>
          <a:p>
            <a:pPr marL="342900" indent="-342900">
              <a:buFont typeface="Wingdings" panose="05000000000000000000" pitchFamily="2" charset="2"/>
              <a:buChar char="Ø"/>
            </a:pPr>
            <a:r>
              <a:rPr lang="ka-GE" sz="2400" b="1" dirty="0" smtClean="0">
                <a:solidFill>
                  <a:schemeClr val="accent2">
                    <a:lumMod val="75000"/>
                  </a:schemeClr>
                </a:solidFill>
              </a:rPr>
              <a:t>,,</a:t>
            </a:r>
            <a:r>
              <a:rPr lang="ka-GE" sz="2000" b="1" dirty="0" smtClean="0">
                <a:solidFill>
                  <a:schemeClr val="accent2">
                    <a:lumMod val="75000"/>
                  </a:schemeClr>
                </a:solidFill>
              </a:rPr>
              <a:t>სოფლის </a:t>
            </a:r>
            <a:r>
              <a:rPr lang="ka-GE" sz="2000" b="1" dirty="0">
                <a:solidFill>
                  <a:schemeClr val="accent2">
                    <a:lumMod val="75000"/>
                  </a:schemeClr>
                </a:solidFill>
              </a:rPr>
              <a:t>მხარდაჭერის “ </a:t>
            </a:r>
            <a:r>
              <a:rPr lang="ka-GE" sz="2000" b="1" dirty="0" smtClean="0">
                <a:solidFill>
                  <a:schemeClr val="accent2">
                    <a:lumMod val="75000"/>
                  </a:schemeClr>
                </a:solidFill>
              </a:rPr>
              <a:t>2024 </a:t>
            </a:r>
            <a:r>
              <a:rPr lang="ka-GE" sz="2000" b="1" dirty="0">
                <a:solidFill>
                  <a:schemeClr val="accent2">
                    <a:lumMod val="75000"/>
                  </a:schemeClr>
                </a:solidFill>
              </a:rPr>
              <a:t>წლის პროგრამის ფარგლებში მუნიციპალიტეტს გამოეყო    </a:t>
            </a:r>
            <a:r>
              <a:rPr lang="ka-GE" sz="2000" b="1" dirty="0" smtClean="0">
                <a:solidFill>
                  <a:schemeClr val="accent2">
                    <a:lumMod val="75000"/>
                  </a:schemeClr>
                </a:solidFill>
              </a:rPr>
              <a:t>704 </a:t>
            </a:r>
            <a:r>
              <a:rPr lang="ka-GE" sz="2000" b="1" dirty="0">
                <a:solidFill>
                  <a:schemeClr val="accent2">
                    <a:lumMod val="75000"/>
                  </a:schemeClr>
                </a:solidFill>
              </a:rPr>
              <a:t>000 ლარი; </a:t>
            </a:r>
          </a:p>
          <a:p>
            <a:pPr marL="285750" indent="-285750">
              <a:buFont typeface="Wingdings" panose="05000000000000000000" pitchFamily="2" charset="2"/>
              <a:buChar char="Ø"/>
            </a:pPr>
            <a:endParaRPr lang="ka-GE" sz="2000" b="1" dirty="0">
              <a:solidFill>
                <a:schemeClr val="accent2">
                  <a:lumMod val="75000"/>
                </a:schemeClr>
              </a:solidFill>
            </a:endParaRPr>
          </a:p>
          <a:p>
            <a:pPr marL="342900" indent="-342900">
              <a:buFont typeface="Wingdings" panose="05000000000000000000" pitchFamily="2" charset="2"/>
              <a:buChar char="Ø"/>
            </a:pPr>
            <a:r>
              <a:rPr lang="ka-GE" sz="2000" b="1" dirty="0" smtClean="0">
                <a:solidFill>
                  <a:schemeClr val="accent2">
                    <a:lumMod val="75000"/>
                  </a:schemeClr>
                </a:solidFill>
              </a:rPr>
              <a:t>წყალტუბოს </a:t>
            </a:r>
            <a:r>
              <a:rPr lang="ka-GE" sz="2000" b="1" dirty="0">
                <a:solidFill>
                  <a:schemeClr val="accent2">
                    <a:lumMod val="75000"/>
                  </a:schemeClr>
                </a:solidFill>
              </a:rPr>
              <a:t>მუნიციპალიტეტის </a:t>
            </a:r>
            <a:r>
              <a:rPr lang="ka-GE" sz="2000" b="1" dirty="0" smtClean="0">
                <a:solidFill>
                  <a:schemeClr val="accent2">
                    <a:lumMod val="75000"/>
                  </a:schemeClr>
                </a:solidFill>
              </a:rPr>
              <a:t>სოფლებში შიდა სასოფლო გზების მოსაწესრიგებლად  შესყიდული </a:t>
            </a:r>
            <a:r>
              <a:rPr lang="ka-GE" sz="2000" b="1" dirty="0">
                <a:solidFill>
                  <a:schemeClr val="accent2">
                    <a:lumMod val="75000"/>
                  </a:schemeClr>
                </a:solidFill>
              </a:rPr>
              <a:t>იქნა </a:t>
            </a:r>
            <a:r>
              <a:rPr lang="ka-GE" sz="2000" b="1" dirty="0" smtClean="0">
                <a:solidFill>
                  <a:schemeClr val="accent2">
                    <a:lumMod val="75000"/>
                  </a:schemeClr>
                </a:solidFill>
              </a:rPr>
              <a:t> მზა ბეტონი</a:t>
            </a:r>
          </a:p>
          <a:p>
            <a:pPr marL="342900" indent="-342900">
              <a:buFont typeface="Wingdings" panose="05000000000000000000" pitchFamily="2" charset="2"/>
              <a:buChar char="Ø"/>
            </a:pPr>
            <a:endParaRPr lang="ka-GE" sz="2000" b="1" dirty="0">
              <a:solidFill>
                <a:schemeClr val="accent2">
                  <a:lumMod val="75000"/>
                </a:schemeClr>
              </a:solidFill>
            </a:endParaRPr>
          </a:p>
          <a:p>
            <a:pPr marL="342900" indent="-342900">
              <a:buFont typeface="Wingdings" panose="05000000000000000000" pitchFamily="2" charset="2"/>
              <a:buChar char="Ø"/>
            </a:pPr>
            <a:r>
              <a:rPr lang="ka-GE" sz="2000" b="1" dirty="0">
                <a:solidFill>
                  <a:schemeClr val="accent2">
                    <a:lumMod val="75000"/>
                  </a:schemeClr>
                </a:solidFill>
              </a:rPr>
              <a:t>მოსახლეობის  საჭიროებების </a:t>
            </a:r>
            <a:r>
              <a:rPr lang="ka-GE" sz="2000" b="1" dirty="0" smtClean="0">
                <a:solidFill>
                  <a:schemeClr val="accent2">
                    <a:lumMod val="75000"/>
                  </a:schemeClr>
                </a:solidFill>
              </a:rPr>
              <a:t>გათვალისწინებით 60-ამდე </a:t>
            </a:r>
            <a:r>
              <a:rPr lang="ka-GE" sz="2000" b="1" dirty="0">
                <a:solidFill>
                  <a:schemeClr val="accent2">
                    <a:lumMod val="75000"/>
                  </a:schemeClr>
                </a:solidFill>
              </a:rPr>
              <a:t>მისამართზე  </a:t>
            </a:r>
            <a:r>
              <a:rPr lang="ka-GE" sz="2000" b="1" dirty="0" smtClean="0">
                <a:solidFill>
                  <a:schemeClr val="accent2">
                    <a:lumMod val="75000"/>
                  </a:schemeClr>
                </a:solidFill>
              </a:rPr>
              <a:t>შესრულდა სხვადასხვა </a:t>
            </a:r>
            <a:r>
              <a:rPr lang="ka-GE" sz="2000" b="1" dirty="0">
                <a:solidFill>
                  <a:schemeClr val="accent2">
                    <a:lumMod val="75000"/>
                  </a:schemeClr>
                </a:solidFill>
              </a:rPr>
              <a:t>სახის </a:t>
            </a:r>
            <a:r>
              <a:rPr lang="ka-GE" sz="2000" b="1" dirty="0" smtClean="0">
                <a:solidFill>
                  <a:schemeClr val="accent2">
                    <a:lumMod val="75000"/>
                  </a:schemeClr>
                </a:solidFill>
              </a:rPr>
              <a:t>ინფრასტრუქტურული </a:t>
            </a:r>
            <a:r>
              <a:rPr lang="ka-GE" sz="2000" b="1" dirty="0">
                <a:solidFill>
                  <a:schemeClr val="accent2">
                    <a:lumMod val="75000"/>
                  </a:schemeClr>
                </a:solidFill>
              </a:rPr>
              <a:t>სამუშაოები.</a:t>
            </a:r>
            <a:endParaRPr lang="ka-GE" sz="2000" b="1" dirty="0" smtClean="0">
              <a:solidFill>
                <a:schemeClr val="accent2">
                  <a:lumMod val="75000"/>
                </a:schemeClr>
              </a:solidFill>
            </a:endParaRPr>
          </a:p>
          <a:p>
            <a:endParaRPr lang="ka-GE" sz="2000" b="1" dirty="0" smtClean="0">
              <a:solidFill>
                <a:schemeClr val="accent2">
                  <a:lumMod val="50000"/>
                </a:schemeClr>
              </a:solidFill>
            </a:endParaRPr>
          </a:p>
        </p:txBody>
      </p:sp>
      <p:sp>
        <p:nvSpPr>
          <p:cNvPr id="7" name="Flowchart: Punched Tape 6"/>
          <p:cNvSpPr/>
          <p:nvPr/>
        </p:nvSpPr>
        <p:spPr>
          <a:xfrm>
            <a:off x="2002817" y="480546"/>
            <a:ext cx="5856051" cy="912672"/>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400" b="1" dirty="0" smtClean="0">
                <a:solidFill>
                  <a:schemeClr val="accent2">
                    <a:lumMod val="75000"/>
                  </a:schemeClr>
                </a:solidFill>
              </a:rPr>
              <a:t>სოფლის </a:t>
            </a:r>
            <a:r>
              <a:rPr lang="ka-GE" sz="2400" b="1" dirty="0">
                <a:solidFill>
                  <a:schemeClr val="accent2">
                    <a:lumMod val="75000"/>
                  </a:schemeClr>
                </a:solidFill>
              </a:rPr>
              <a:t>მხარდაჭერის </a:t>
            </a:r>
            <a:r>
              <a:rPr lang="ka-GE" sz="2400" b="1" dirty="0" smtClean="0">
                <a:solidFill>
                  <a:schemeClr val="accent2">
                    <a:lumMod val="75000"/>
                  </a:schemeClr>
                </a:solidFill>
              </a:rPr>
              <a:t>პროგრამა 2024</a:t>
            </a:r>
            <a:endParaRPr lang="en-US" sz="2400" b="1" dirty="0">
              <a:solidFill>
                <a:schemeClr val="accent2">
                  <a:lumMod val="75000"/>
                </a:schemeClr>
              </a:solidFill>
            </a:endParaRPr>
          </a:p>
        </p:txBody>
      </p:sp>
    </p:spTree>
    <p:extLst>
      <p:ext uri="{BB962C8B-B14F-4D97-AF65-F5344CB8AC3E}">
        <p14:creationId xmlns:p14="http://schemas.microsoft.com/office/powerpoint/2010/main" val="40324897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579" y="3390696"/>
            <a:ext cx="4572000" cy="3175474"/>
          </a:xfrm>
          <a:prstGeom prst="rect">
            <a:avLst/>
          </a:prstGeom>
          <a:effectLst>
            <a:glow rad="228600">
              <a:schemeClr val="accent2">
                <a:satMod val="175000"/>
                <a:alpha val="40000"/>
              </a:schemeClr>
            </a:glow>
          </a:effectLst>
        </p:spPr>
      </p:pic>
      <p:sp>
        <p:nvSpPr>
          <p:cNvPr id="5" name="Snip Diagonal Corner Rectangle 4"/>
          <p:cNvSpPr/>
          <p:nvPr/>
        </p:nvSpPr>
        <p:spPr>
          <a:xfrm>
            <a:off x="101600" y="366989"/>
            <a:ext cx="9276080" cy="2579411"/>
          </a:xfrm>
          <a:prstGeom prst="snip2DiagRect">
            <a:avLst>
              <a:gd name="adj1" fmla="val 10843"/>
              <a:gd name="adj2"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ka-GE" dirty="0"/>
              <a:t>მიმდინარე წელს წყალტუბოს მუნიციპალიტეტში მცხოვრებ  სოციალურად   შეჭირვებულ რვა ოჯახს  </a:t>
            </a:r>
            <a:r>
              <a:rPr lang="ka-GE" dirty="0" smtClean="0"/>
              <a:t>გადაეცა  </a:t>
            </a:r>
            <a:r>
              <a:rPr lang="ka-GE" dirty="0"/>
              <a:t>ახალ  </a:t>
            </a:r>
            <a:r>
              <a:rPr lang="ka-GE" dirty="0" smtClean="0"/>
              <a:t>საცხოვრებელი  </a:t>
            </a:r>
            <a:r>
              <a:rPr lang="ka-GE" dirty="0"/>
              <a:t>სახლები</a:t>
            </a:r>
            <a:r>
              <a:rPr lang="ka-GE" dirty="0" smtClean="0"/>
              <a:t>.</a:t>
            </a:r>
          </a:p>
          <a:p>
            <a:endParaRPr lang="ka-GE" dirty="0"/>
          </a:p>
          <a:p>
            <a:r>
              <a:rPr lang="ka-GE" dirty="0"/>
              <a:t>სოციალურად დაუცველი რვა ოჯახისთვის ახალი  საცხოვრებელი სახლების </a:t>
            </a:r>
            <a:r>
              <a:rPr lang="ka-GE" dirty="0" smtClean="0"/>
              <a:t>მშენებლობისთვის </a:t>
            </a:r>
            <a:r>
              <a:rPr lang="ka-GE" dirty="0"/>
              <a:t>მუნიციპალიტეტის ბიუჯეტში  414.4  ათასი </a:t>
            </a:r>
            <a:r>
              <a:rPr lang="ka-GE" dirty="0" smtClean="0"/>
              <a:t>ლარი იქნა  გამოყოფილი</a:t>
            </a:r>
          </a:p>
          <a:p>
            <a:endParaRPr lang="ka-GE" dirty="0"/>
          </a:p>
          <a:p>
            <a:r>
              <a:rPr lang="ka-GE" dirty="0" smtClean="0"/>
              <a:t>გარდა </a:t>
            </a:r>
            <a:r>
              <a:rPr lang="ka-GE" dirty="0"/>
              <a:t>სახლებისა, აღნიშნულ ოჯახებს </a:t>
            </a:r>
            <a:r>
              <a:rPr lang="ka-GE" dirty="0" smtClean="0"/>
              <a:t>გადაეცათ </a:t>
            </a:r>
            <a:r>
              <a:rPr lang="ka-GE" dirty="0"/>
              <a:t>საყოფაცხოვრებო ავეჯი და </a:t>
            </a:r>
            <a:r>
              <a:rPr lang="ka-GE" dirty="0" smtClean="0"/>
              <a:t>ტექნიკა.</a:t>
            </a:r>
            <a:endParaRPr lang="ka-GE"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8435" y="3390696"/>
            <a:ext cx="4763211" cy="3175474"/>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1250858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267" y="436594"/>
            <a:ext cx="4383554" cy="3100567"/>
          </a:xfrm>
          <a:prstGeom prst="round2DiagRect">
            <a:avLst>
              <a:gd name="adj1" fmla="val 16667"/>
              <a:gd name="adj2" fmla="val 287"/>
            </a:avLst>
          </a:prstGeom>
          <a:ln w="88900" cap="sq">
            <a:solidFill>
              <a:srgbClr val="FFFFFF"/>
            </a:solidFill>
            <a:miter lim="800000"/>
          </a:ln>
          <a:effectLst>
            <a:glow rad="101600">
              <a:schemeClr val="accent2">
                <a:satMod val="175000"/>
                <a:alpha val="40000"/>
              </a:schemeClr>
            </a:glow>
            <a:outerShdw blurRad="254000" algn="tl" rotWithShape="0">
              <a:srgbClr val="000000">
                <a:alpha val="43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9611" y="436594"/>
            <a:ext cx="4184999" cy="2980129"/>
          </a:xfrm>
          <a:prstGeom prst="round2DiagRect">
            <a:avLst>
              <a:gd name="adj1" fmla="val 16667"/>
              <a:gd name="adj2" fmla="val 0"/>
            </a:avLst>
          </a:prstGeom>
          <a:ln w="88900" cap="sq">
            <a:solidFill>
              <a:srgbClr val="FFFFFF"/>
            </a:solidFill>
            <a:miter lim="800000"/>
          </a:ln>
          <a:effectLst>
            <a:glow rad="101600">
              <a:schemeClr val="accent2">
                <a:satMod val="175000"/>
                <a:alpha val="40000"/>
              </a:schemeClr>
            </a:glow>
            <a:outerShdw blurRad="254000" algn="tl" rotWithShape="0">
              <a:srgbClr val="000000">
                <a:alpha val="43000"/>
              </a:srgb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267" y="4030983"/>
            <a:ext cx="4217195" cy="2670733"/>
          </a:xfrm>
          <a:prstGeom prst="round2DiagRect">
            <a:avLst>
              <a:gd name="adj1" fmla="val 16667"/>
              <a:gd name="adj2" fmla="val 0"/>
            </a:avLst>
          </a:prstGeom>
          <a:ln w="88900" cap="sq">
            <a:solidFill>
              <a:srgbClr val="FFFFFF"/>
            </a:solidFill>
            <a:miter lim="800000"/>
          </a:ln>
          <a:effectLst>
            <a:glow rad="101600">
              <a:schemeClr val="accent2">
                <a:satMod val="175000"/>
                <a:alpha val="40000"/>
              </a:schemeClr>
            </a:glow>
            <a:outerShdw blurRad="254000" algn="tl" rotWithShape="0">
              <a:srgbClr val="000000">
                <a:alpha val="43000"/>
              </a:srgb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49611" y="3846157"/>
            <a:ext cx="4105264" cy="2758281"/>
          </a:xfrm>
          <a:prstGeom prst="round2DiagRect">
            <a:avLst>
              <a:gd name="adj1" fmla="val 16667"/>
              <a:gd name="adj2" fmla="val 0"/>
            </a:avLst>
          </a:prstGeom>
          <a:ln w="88900" cap="sq">
            <a:solidFill>
              <a:srgbClr val="FFFFFF"/>
            </a:solidFill>
            <a:miter lim="800000"/>
          </a:ln>
          <a:effectLst>
            <a:glow rad="101600">
              <a:schemeClr val="accent2">
                <a:satMod val="175000"/>
                <a:alpha val="40000"/>
              </a:schemeClr>
            </a:glow>
            <a:outerShdw blurRad="254000" algn="tl" rotWithShape="0">
              <a:srgbClr val="000000">
                <a:alpha val="43000"/>
              </a:srgbClr>
            </a:outerShdw>
          </a:effectLst>
        </p:spPr>
      </p:pic>
    </p:spTree>
    <p:extLst>
      <p:ext uri="{BB962C8B-B14F-4D97-AF65-F5344CB8AC3E}">
        <p14:creationId xmlns:p14="http://schemas.microsoft.com/office/powerpoint/2010/main" val="44007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45920" y="165371"/>
            <a:ext cx="5994400" cy="418289"/>
          </a:xfrm>
          <a:prstGeom prst="roundRect">
            <a:avLst>
              <a:gd name="adj" fmla="val 0"/>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400" b="1" dirty="0" smtClean="0">
                <a:solidFill>
                  <a:srgbClr val="002060"/>
                </a:solidFill>
              </a:rPr>
              <a:t>ჯანდაცვა და სოციალური პროგრამები </a:t>
            </a:r>
            <a:endParaRPr lang="en-US" sz="2400" b="1" dirty="0">
              <a:solidFill>
                <a:srgbClr val="002060"/>
              </a:solidFill>
            </a:endParaRPr>
          </a:p>
        </p:txBody>
      </p:sp>
      <p:sp>
        <p:nvSpPr>
          <p:cNvPr id="3" name="Rectangle 2"/>
          <p:cNvSpPr/>
          <p:nvPr/>
        </p:nvSpPr>
        <p:spPr>
          <a:xfrm>
            <a:off x="875489" y="885217"/>
            <a:ext cx="7252511"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ka-GE" dirty="0"/>
              <a:t>ჯანმრთელობისა და სოციალური დაცვის </a:t>
            </a:r>
            <a:r>
              <a:rPr lang="ka-GE" dirty="0" smtClean="0"/>
              <a:t>პროგრამების დაფინანსებისთვის 2024 წელს გამოიყო </a:t>
            </a:r>
            <a:r>
              <a:rPr lang="ka-GE" dirty="0"/>
              <a:t>2 573 912 </a:t>
            </a:r>
            <a:r>
              <a:rPr lang="ka-GE" dirty="0" smtClean="0"/>
              <a:t>ლარი   ლარი</a:t>
            </a:r>
            <a:r>
              <a:rPr lang="ka-GE" dirty="0"/>
              <a:t>.</a:t>
            </a:r>
          </a:p>
        </p:txBody>
      </p:sp>
      <p:sp>
        <p:nvSpPr>
          <p:cNvPr id="6" name="Frame 5"/>
          <p:cNvSpPr/>
          <p:nvPr/>
        </p:nvSpPr>
        <p:spPr>
          <a:xfrm>
            <a:off x="680936" y="710119"/>
            <a:ext cx="7655668" cy="1001949"/>
          </a:xfrm>
          <a:prstGeom prst="frame">
            <a:avLst/>
          </a:prstGeom>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1"/>
          <p:cNvSpPr/>
          <p:nvPr/>
        </p:nvSpPr>
        <p:spPr>
          <a:xfrm>
            <a:off x="116732" y="1887166"/>
            <a:ext cx="11809379" cy="452431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ka-GE" sz="2400" dirty="0"/>
              <a:t>დემოგრაფიული მდგომარეობის გაუმჯობესებისათვის </a:t>
            </a:r>
            <a:r>
              <a:rPr lang="ka-GE" sz="2400" dirty="0" smtClean="0"/>
              <a:t>ბიუჯეტიდან </a:t>
            </a:r>
            <a:r>
              <a:rPr lang="ka-GE" sz="2400" dirty="0"/>
              <a:t>დახმარება გაეწია </a:t>
            </a:r>
            <a:r>
              <a:rPr lang="ka-GE" sz="2400" dirty="0" smtClean="0"/>
              <a:t>20 </a:t>
            </a:r>
            <a:r>
              <a:rPr lang="ka-GE" sz="2400" dirty="0"/>
              <a:t>მრავალშვილიან  ოჯახს;</a:t>
            </a:r>
          </a:p>
          <a:p>
            <a:r>
              <a:rPr lang="ka-GE" sz="2400" dirty="0"/>
              <a:t>ერთჯერადი ფულადი დახმარება </a:t>
            </a:r>
            <a:r>
              <a:rPr lang="ka-GE" sz="2400" dirty="0" smtClean="0"/>
              <a:t>მიიღო </a:t>
            </a:r>
            <a:r>
              <a:rPr lang="ka-GE" sz="2400" dirty="0"/>
              <a:t>საქართველოს ტერიტორიული მთლიანობისათვის ბრძოლის 430 </a:t>
            </a:r>
            <a:r>
              <a:rPr lang="ka-GE" sz="2400" dirty="0" smtClean="0"/>
              <a:t>მონაწილემ და </a:t>
            </a:r>
            <a:r>
              <a:rPr lang="ka-GE" sz="2400" dirty="0"/>
              <a:t>8 აგვისტოს ომში </a:t>
            </a:r>
            <a:r>
              <a:rPr lang="ka-GE" sz="2400" dirty="0" smtClean="0"/>
              <a:t>დაღუპულმა </a:t>
            </a:r>
            <a:r>
              <a:rPr lang="ka-GE" sz="2400" dirty="0"/>
              <a:t>4 </a:t>
            </a:r>
            <a:r>
              <a:rPr lang="ka-GE" sz="2400" dirty="0" smtClean="0"/>
              <a:t>მებრძოლის ოჯახმა, ჩერნობილის </a:t>
            </a:r>
            <a:r>
              <a:rPr lang="ka-GE" sz="2400" dirty="0"/>
              <a:t>ატომური ელექტროსადგურის სალიკვიდაციო სამუშაოებში მონაწილე 25 </a:t>
            </a:r>
            <a:r>
              <a:rPr lang="ka-GE" sz="2400" dirty="0" smtClean="0"/>
              <a:t>პირმა; ცერებრალური </a:t>
            </a:r>
            <a:r>
              <a:rPr lang="ka-GE" sz="2400" dirty="0"/>
              <a:t>დამბლით </a:t>
            </a:r>
            <a:r>
              <a:rPr lang="ka-GE" sz="2400" dirty="0" smtClean="0"/>
              <a:t>დაავადებულმა </a:t>
            </a:r>
            <a:r>
              <a:rPr lang="ka-GE" sz="2400" dirty="0"/>
              <a:t>98 </a:t>
            </a:r>
            <a:r>
              <a:rPr lang="ka-GE" sz="2400" dirty="0" smtClean="0"/>
              <a:t>ბენეფიციარმა; თირკმლის </a:t>
            </a:r>
            <a:r>
              <a:rPr lang="ka-GE" sz="2400" dirty="0"/>
              <a:t>ჩანაცვლებით </a:t>
            </a:r>
            <a:r>
              <a:rPr lang="ka-GE" sz="2400" dirty="0" smtClean="0"/>
              <a:t>თერაპიაზე- </a:t>
            </a:r>
            <a:r>
              <a:rPr lang="ka-GE" sz="2400" dirty="0"/>
              <a:t>დიალიზზე </a:t>
            </a:r>
            <a:r>
              <a:rPr lang="ka-GE" sz="2400" dirty="0" smtClean="0"/>
              <a:t>დამოკიდებულმა </a:t>
            </a:r>
            <a:r>
              <a:rPr lang="ka-GE" sz="2400" dirty="0"/>
              <a:t>46 </a:t>
            </a:r>
            <a:r>
              <a:rPr lang="ka-GE" sz="2400" dirty="0" smtClean="0"/>
              <a:t>პირმა;</a:t>
            </a:r>
            <a:endParaRPr lang="ka-GE" sz="2400" dirty="0"/>
          </a:p>
          <a:p>
            <a:r>
              <a:rPr lang="ka-GE" sz="2400" dirty="0" smtClean="0"/>
              <a:t>ფინანსური დახმარება გაეწია შეზღუდული </a:t>
            </a:r>
            <a:r>
              <a:rPr lang="ka-GE" sz="2400" dirty="0"/>
              <a:t>შესაძლებლობის სტატუსის მქონე 97 ბავშვს, მარტოხელა მშობლის სტატუსის მქონე 64 პირს, ფსორიოზით დაავადებულ </a:t>
            </a:r>
            <a:r>
              <a:rPr lang="ka-GE" sz="2400" dirty="0" smtClean="0"/>
              <a:t>104 და პარკინსონით </a:t>
            </a:r>
            <a:r>
              <a:rPr lang="ka-GE" sz="2400" dirty="0"/>
              <a:t>დაავადებულ 92 პირს, </a:t>
            </a:r>
            <a:r>
              <a:rPr lang="ka-GE" sz="2400" dirty="0" smtClean="0"/>
              <a:t>ასევე, ონკოლოგიურად </a:t>
            </a:r>
            <a:r>
              <a:rPr lang="ka-GE" sz="2400" dirty="0"/>
              <a:t>დაავადებულ 6 ბავშვს</a:t>
            </a:r>
            <a:r>
              <a:rPr lang="ka-GE" sz="2000" dirty="0"/>
              <a:t>. </a:t>
            </a:r>
          </a:p>
        </p:txBody>
      </p:sp>
    </p:spTree>
    <p:extLst>
      <p:ext uri="{BB962C8B-B14F-4D97-AF65-F5344CB8AC3E}">
        <p14:creationId xmlns:p14="http://schemas.microsoft.com/office/powerpoint/2010/main" val="19816148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447472"/>
            <a:ext cx="9270460" cy="5632311"/>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marL="285750" indent="-285750">
              <a:buFont typeface="Wingdings" panose="05000000000000000000" pitchFamily="2" charset="2"/>
              <a:buChar char="Ø"/>
            </a:pPr>
            <a:r>
              <a:rPr lang="ka-GE" dirty="0" smtClean="0"/>
              <a:t>ბიუჯეტიდან დაფინანსდნენ მძიმე </a:t>
            </a:r>
            <a:r>
              <a:rPr lang="ka-GE" dirty="0"/>
              <a:t>და საშიში დაავადების მქონე 432 </a:t>
            </a:r>
            <a:r>
              <a:rPr lang="ka-GE" dirty="0" smtClean="0"/>
              <a:t>ბენეფიციარი. </a:t>
            </a:r>
          </a:p>
          <a:p>
            <a:pPr marL="285750" indent="-285750">
              <a:buFont typeface="Wingdings" panose="05000000000000000000" pitchFamily="2" charset="2"/>
              <a:buChar char="Ø"/>
            </a:pPr>
            <a:r>
              <a:rPr lang="ka-GE" dirty="0" smtClean="0"/>
              <a:t>სტიქიის </a:t>
            </a:r>
            <a:r>
              <a:rPr lang="ka-GE" dirty="0"/>
              <a:t>შედეგად დაზარალებულმა 65 ოჯახმა მიიღო ერთჯერადი ფულადი </a:t>
            </a:r>
            <a:r>
              <a:rPr lang="ka-GE" dirty="0" smtClean="0"/>
              <a:t>დახმარება;</a:t>
            </a:r>
            <a:endParaRPr lang="ka-GE" dirty="0"/>
          </a:p>
          <a:p>
            <a:pPr marL="285750" indent="-285750">
              <a:buFont typeface="Wingdings" panose="05000000000000000000" pitchFamily="2" charset="2"/>
              <a:buChar char="Ø"/>
            </a:pPr>
            <a:r>
              <a:rPr lang="ka-GE" dirty="0"/>
              <a:t> მუნიციპალიტეტში რეგისტრირებულ 475 მოქალაქეზე გაიცა საგარანტიო </a:t>
            </a:r>
            <a:r>
              <a:rPr lang="ka-GE" dirty="0" smtClean="0"/>
              <a:t>წერილი  </a:t>
            </a:r>
            <a:r>
              <a:rPr lang="ka-GE" dirty="0" smtClean="0"/>
              <a:t>ქირურგიული </a:t>
            </a:r>
            <a:r>
              <a:rPr lang="ka-GE" dirty="0" smtClean="0"/>
              <a:t>ოპერაციების  თანადაფინანსების მიზნით;</a:t>
            </a:r>
          </a:p>
          <a:p>
            <a:pPr marL="285750" indent="-285750">
              <a:buFont typeface="Wingdings" panose="05000000000000000000" pitchFamily="2" charset="2"/>
              <a:buChar char="Ø"/>
            </a:pPr>
            <a:r>
              <a:rPr lang="ka-GE" dirty="0"/>
              <a:t>მედიკამენტების შესაძენად  დახმარება მიიღო 432 ბენეფიციარმა. </a:t>
            </a:r>
          </a:p>
          <a:p>
            <a:pPr marL="285750" indent="-285750">
              <a:buFont typeface="Wingdings" panose="05000000000000000000" pitchFamily="2" charset="2"/>
              <a:buChar char="Ø"/>
            </a:pPr>
            <a:r>
              <a:rPr lang="ka-GE" dirty="0"/>
              <a:t>  აუტიზმის </a:t>
            </a:r>
            <a:r>
              <a:rPr lang="ka-GE" dirty="0" smtClean="0"/>
              <a:t>სპექტრის  </a:t>
            </a:r>
            <a:r>
              <a:rPr lang="ka-GE" dirty="0"/>
              <a:t>65 </a:t>
            </a:r>
            <a:r>
              <a:rPr lang="ka-GE" dirty="0" smtClean="0"/>
              <a:t>ბავშვმა მიიღო  </a:t>
            </a:r>
            <a:r>
              <a:rPr lang="ka-GE" dirty="0"/>
              <a:t>სამედიცინო </a:t>
            </a:r>
            <a:r>
              <a:rPr lang="ka-GE" dirty="0" smtClean="0"/>
              <a:t>დახმარების თანადაფინანსება.</a:t>
            </a:r>
          </a:p>
          <a:p>
            <a:pPr marL="285750" indent="-285750">
              <a:buFont typeface="Wingdings" panose="05000000000000000000" pitchFamily="2" charset="2"/>
              <a:buChar char="Ø"/>
            </a:pPr>
            <a:endParaRPr lang="ka-GE" dirty="0"/>
          </a:p>
          <a:p>
            <a:pPr marL="285750" indent="-285750">
              <a:buFont typeface="Wingdings" panose="05000000000000000000" pitchFamily="2" charset="2"/>
              <a:buChar char="Ø"/>
            </a:pPr>
            <a:r>
              <a:rPr lang="ka-GE" dirty="0"/>
              <a:t>განსაკუთრებული საჭიროების მქონე 7 სოციალურად </a:t>
            </a:r>
            <a:r>
              <a:rPr lang="ka-GE" dirty="0" smtClean="0"/>
              <a:t>დაუცველ  ოჯახს საყოფაცხოვრებო </a:t>
            </a:r>
            <a:r>
              <a:rPr lang="ka-GE" dirty="0"/>
              <a:t>ტექნიკისა და ინვენტარის შესაძენად </a:t>
            </a:r>
            <a:r>
              <a:rPr lang="ka-GE" dirty="0" smtClean="0"/>
              <a:t> ჩაერიცხათ 2000-2000 </a:t>
            </a:r>
            <a:r>
              <a:rPr lang="ka-GE" dirty="0"/>
              <a:t>ლარი</a:t>
            </a:r>
            <a:r>
              <a:rPr lang="ka-GE" dirty="0" smtClean="0"/>
              <a:t>;</a:t>
            </a:r>
          </a:p>
          <a:p>
            <a:pPr marL="285750" indent="-285750">
              <a:buFont typeface="Wingdings" panose="05000000000000000000" pitchFamily="2" charset="2"/>
              <a:buChar char="Ø"/>
            </a:pPr>
            <a:endParaRPr lang="ka-GE" dirty="0"/>
          </a:p>
          <a:p>
            <a:pPr marL="285750" indent="-285750">
              <a:buFont typeface="Wingdings" panose="05000000000000000000" pitchFamily="2" charset="2"/>
              <a:buChar char="Ø"/>
            </a:pPr>
            <a:r>
              <a:rPr lang="ka-GE" dirty="0" smtClean="0"/>
              <a:t>თავშესაფრის </a:t>
            </a:r>
            <a:r>
              <a:rPr lang="ka-GE" dirty="0"/>
              <a:t>გარეშე </a:t>
            </a:r>
            <a:r>
              <a:rPr lang="ka-GE" dirty="0" smtClean="0"/>
              <a:t>დარჩენილ </a:t>
            </a:r>
            <a:r>
              <a:rPr lang="ka-GE" dirty="0"/>
              <a:t>49 </a:t>
            </a:r>
            <a:r>
              <a:rPr lang="ka-GE" dirty="0" smtClean="0"/>
              <a:t>მოქალაქეს  </a:t>
            </a:r>
            <a:r>
              <a:rPr lang="ka-GE" dirty="0"/>
              <a:t>ბინის ქირის ასანაზღაურებელად თვეში ერთხელ გამოეყოფათ  - 300 ლარი. </a:t>
            </a:r>
            <a:endParaRPr lang="ka-GE" dirty="0" smtClean="0"/>
          </a:p>
          <a:p>
            <a:pPr marL="285750" indent="-285750">
              <a:buFont typeface="Wingdings" panose="05000000000000000000" pitchFamily="2" charset="2"/>
              <a:buChar char="Ø"/>
            </a:pPr>
            <a:r>
              <a:rPr lang="ka-GE" dirty="0" smtClean="0"/>
              <a:t>სტიქიის </a:t>
            </a:r>
            <a:r>
              <a:rPr lang="ka-GE" dirty="0"/>
              <a:t>შედეგად დაზარალებულმა 65 ოჯახმა მიიღო ერთჯერადი ფულადი დახმარება. </a:t>
            </a:r>
            <a:endParaRPr lang="ka-GE" dirty="0" smtClean="0"/>
          </a:p>
          <a:p>
            <a:pPr marL="285750" indent="-285750">
              <a:buFont typeface="Wingdings" panose="05000000000000000000" pitchFamily="2" charset="2"/>
              <a:buChar char="Ø"/>
            </a:pPr>
            <a:r>
              <a:rPr lang="ka-GE" dirty="0" smtClean="0"/>
              <a:t>ოჯახში </a:t>
            </a:r>
            <a:r>
              <a:rPr lang="ka-GE" dirty="0"/>
              <a:t>ძალადობის შედეგად </a:t>
            </a:r>
            <a:r>
              <a:rPr lang="ka-GE" dirty="0" smtClean="0"/>
              <a:t>ბინის </a:t>
            </a:r>
            <a:r>
              <a:rPr lang="ka-GE" dirty="0"/>
              <a:t>ქირით უზრუნველყოფილი იქნა 5 მოქალაქე თვეში 300 ლარის </a:t>
            </a:r>
            <a:r>
              <a:rPr lang="ka-GE" dirty="0" smtClean="0"/>
              <a:t>ოდენობით,  </a:t>
            </a:r>
            <a:r>
              <a:rPr lang="ka-GE" dirty="0"/>
              <a:t>დედ-მამით ობოლ 2 ბავშვს გაეწია ფულადი დახმარება კვარტალში 400 ლარის ოდენობით. </a:t>
            </a:r>
          </a:p>
          <a:p>
            <a:pPr marL="285750" indent="-285750">
              <a:buFont typeface="Wingdings" panose="05000000000000000000" pitchFamily="2" charset="2"/>
              <a:buChar char="Ø"/>
            </a:pPr>
            <a:endParaRPr lang="ka-GE" dirty="0"/>
          </a:p>
        </p:txBody>
      </p:sp>
    </p:spTree>
    <p:extLst>
      <p:ext uri="{BB962C8B-B14F-4D97-AF65-F5344CB8AC3E}">
        <p14:creationId xmlns:p14="http://schemas.microsoft.com/office/powerpoint/2010/main" val="2109065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0400" y="406400"/>
            <a:ext cx="9347200" cy="304698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2"/>
          </a:fillRef>
          <a:effectRef idx="1">
            <a:schemeClr val="accent2"/>
          </a:effectRef>
          <a:fontRef idx="minor">
            <a:schemeClr val="lt1"/>
          </a:fontRef>
        </p:style>
        <p:txBody>
          <a:bodyPr wrap="square" rtlCol="0">
            <a:spAutoFit/>
          </a:bodyPr>
          <a:lstStyle/>
          <a:p>
            <a:r>
              <a:rPr lang="ka-GE" sz="2400" dirty="0" smtClean="0"/>
              <a:t>საანგარიშო პერიოდში ჩატარდა 50-ზე მეტი შეხვედრა სხვადასხვა სფეროსა და პროფესიის </a:t>
            </a:r>
            <a:r>
              <a:rPr lang="ka-GE" sz="2400" dirty="0" smtClean="0"/>
              <a:t>წარმომადგენლებთან. </a:t>
            </a:r>
            <a:r>
              <a:rPr lang="ka-GE" sz="2400" dirty="0" smtClean="0"/>
              <a:t>მათ შორის პედაგოგებთან, ექიმებთან, სატრანსპორტო კომპანიის თანამშრომლებთან, სხვადასხვა დაწესებულებებსა და ორგანიზაციებში დასაქმებულ </a:t>
            </a:r>
            <a:r>
              <a:rPr lang="ka-GE" sz="2400" dirty="0" smtClean="0"/>
              <a:t> </a:t>
            </a:r>
            <a:r>
              <a:rPr lang="ka-GE" sz="2400" dirty="0" smtClean="0"/>
              <a:t>წყალტუბოლებთან. </a:t>
            </a:r>
          </a:p>
          <a:p>
            <a:endParaRPr lang="ka-GE" sz="2400" dirty="0"/>
          </a:p>
          <a:p>
            <a:r>
              <a:rPr lang="ka-GE" sz="2400" dirty="0" smtClean="0"/>
              <a:t>შეხვედრებზე ისაუბრეს განხორციელებულ პროექტებზე, სოციალურ პროგრამებზე და სამომავლო გეგმებზე.     </a:t>
            </a:r>
            <a:endParaRPr lang="en-US" sz="2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400" y="3832698"/>
            <a:ext cx="3697591" cy="28565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9753" y="3832698"/>
            <a:ext cx="3829455" cy="28565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41752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700" y="142240"/>
            <a:ext cx="4367023" cy="332232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5543" y="142240"/>
            <a:ext cx="4354917" cy="332232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00" y="3581400"/>
            <a:ext cx="4367023" cy="318242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5543" y="3581400"/>
            <a:ext cx="4354917" cy="3182429"/>
          </a:xfrm>
          <a:prstGeom prst="rect">
            <a:avLst/>
          </a:prstGeom>
        </p:spPr>
      </p:pic>
    </p:spTree>
    <p:extLst>
      <p:ext uri="{BB962C8B-B14F-4D97-AF65-F5344CB8AC3E}">
        <p14:creationId xmlns:p14="http://schemas.microsoft.com/office/powerpoint/2010/main" val="877089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703" y="259836"/>
            <a:ext cx="9063152" cy="3139321"/>
          </a:xfrm>
          <a:prstGeom prst="rect">
            <a:avLst/>
          </a:prstGeom>
          <a:effectLst>
            <a:glow rad="101600">
              <a:schemeClr val="accent2">
                <a:satMod val="175000"/>
                <a:alpha val="40000"/>
              </a:schemeClr>
            </a:glow>
          </a:effectLst>
          <a:scene3d>
            <a:camera prst="orthographicFront"/>
            <a:lightRig rig="threePt" dir="t"/>
          </a:scene3d>
          <a:sp3d>
            <a:bevelT w="114300" prst="artDeco"/>
          </a:sp3d>
        </p:spPr>
        <p:style>
          <a:lnRef idx="2">
            <a:schemeClr val="accent2"/>
          </a:lnRef>
          <a:fillRef idx="1">
            <a:schemeClr val="lt1"/>
          </a:fillRef>
          <a:effectRef idx="0">
            <a:schemeClr val="accent2"/>
          </a:effectRef>
          <a:fontRef idx="minor">
            <a:schemeClr val="dk1"/>
          </a:fontRef>
        </p:style>
        <p:txBody>
          <a:bodyPr wrap="square">
            <a:spAutoFit/>
          </a:bodyPr>
          <a:lstStyle/>
          <a:p>
            <a:r>
              <a:rPr lang="ka-GE" b="1" dirty="0" smtClean="0">
                <a:solidFill>
                  <a:schemeClr val="accent2">
                    <a:lumMod val="75000"/>
                  </a:schemeClr>
                </a:solidFill>
              </a:rPr>
              <a:t>წყალტუბოში  პროექტის </a:t>
            </a:r>
            <a:r>
              <a:rPr lang="en-US" b="1" dirty="0" smtClean="0">
                <a:solidFill>
                  <a:schemeClr val="accent2">
                    <a:lumMod val="75000"/>
                  </a:schemeClr>
                </a:solidFill>
              </a:rPr>
              <a:t>„</a:t>
            </a:r>
            <a:r>
              <a:rPr lang="ka-GE" b="1" dirty="0">
                <a:solidFill>
                  <a:schemeClr val="accent2">
                    <a:lumMod val="75000"/>
                  </a:schemeClr>
                </a:solidFill>
              </a:rPr>
              <a:t>სმარტი და ინოვაციური გადაწყვეტილებები შავი ზღვის ქვეყნებში მწვანე და სუფთა სასოფლო </a:t>
            </a:r>
            <a:r>
              <a:rPr lang="ka-GE" b="1" dirty="0" smtClean="0">
                <a:solidFill>
                  <a:schemeClr val="accent2">
                    <a:lumMod val="75000"/>
                  </a:schemeClr>
                </a:solidFill>
              </a:rPr>
              <a:t>თემებისათვის’’</a:t>
            </a:r>
            <a:r>
              <a:rPr lang="en-US" b="1" dirty="0" smtClean="0">
                <a:solidFill>
                  <a:schemeClr val="accent2">
                    <a:lumMod val="75000"/>
                  </a:schemeClr>
                </a:solidFill>
              </a:rPr>
              <a:t>  </a:t>
            </a:r>
            <a:r>
              <a:rPr lang="ka-GE" b="1" dirty="0" smtClean="0">
                <a:solidFill>
                  <a:schemeClr val="accent2">
                    <a:lumMod val="75000"/>
                  </a:schemeClr>
                </a:solidFill>
              </a:rPr>
              <a:t>განხორციელება </a:t>
            </a:r>
            <a:r>
              <a:rPr lang="ka-GE" b="1" dirty="0">
                <a:solidFill>
                  <a:schemeClr val="accent2">
                    <a:lumMod val="75000"/>
                  </a:schemeClr>
                </a:solidFill>
              </a:rPr>
              <a:t>დაიწყო. </a:t>
            </a:r>
            <a:endParaRPr lang="ka-GE" b="1" dirty="0" smtClean="0">
              <a:solidFill>
                <a:schemeClr val="accent2">
                  <a:lumMod val="75000"/>
                </a:schemeClr>
              </a:solidFill>
            </a:endParaRPr>
          </a:p>
          <a:p>
            <a:r>
              <a:rPr lang="ka-GE" b="1" dirty="0" smtClean="0">
                <a:solidFill>
                  <a:schemeClr val="accent2">
                    <a:lumMod val="75000"/>
                  </a:schemeClr>
                </a:solidFill>
              </a:rPr>
              <a:t>პროექტის </a:t>
            </a:r>
            <a:r>
              <a:rPr lang="ka-GE" b="1" dirty="0">
                <a:solidFill>
                  <a:schemeClr val="accent2">
                    <a:lumMod val="75000"/>
                  </a:schemeClr>
                </a:solidFill>
              </a:rPr>
              <a:t>წამყვანი პარტნიორი </a:t>
            </a:r>
            <a:r>
              <a:rPr lang="ka-GE" b="1" dirty="0">
                <a:solidFill>
                  <a:schemeClr val="accent2">
                    <a:lumMod val="75000"/>
                  </a:schemeClr>
                </a:solidFill>
                <a:latin typeface="FiraGO-Regular"/>
              </a:rPr>
              <a:t>წყალტუბოს მუნიციპალიტეტია. პარტნიორები არიან ასოციაცია ტექნოპოლ გალაცი (რუმინეთი), უნგენის მერია (მოლდოვა), რიზეს მუნიციპალიტეტი (თურქეთი</a:t>
            </a:r>
            <a:r>
              <a:rPr lang="ka-GE" b="1" dirty="0" smtClean="0">
                <a:solidFill>
                  <a:schemeClr val="accent2">
                    <a:lumMod val="75000"/>
                  </a:schemeClr>
                </a:solidFill>
                <a:latin typeface="FiraGO-Regular"/>
              </a:rPr>
              <a:t>), იმერეთის </a:t>
            </a:r>
            <a:r>
              <a:rPr lang="ka-GE" b="1" dirty="0">
                <a:solidFill>
                  <a:schemeClr val="accent2">
                    <a:lumMod val="75000"/>
                  </a:schemeClr>
                </a:solidFill>
                <a:latin typeface="FiraGO-Regular"/>
              </a:rPr>
              <a:t>მხარის მეცნიერთა კავშირი “სპექტრი“ და მდგრადი განვითარების რეგიონული ცენტრი (მოლდოვა). </a:t>
            </a:r>
            <a:r>
              <a:rPr lang="ka-GE" b="1" dirty="0" smtClean="0">
                <a:solidFill>
                  <a:schemeClr val="accent2">
                    <a:lumMod val="75000"/>
                  </a:schemeClr>
                </a:solidFill>
                <a:latin typeface="FiraGO-Regular"/>
              </a:rPr>
              <a:t> </a:t>
            </a:r>
          </a:p>
          <a:p>
            <a:endParaRPr lang="ka-GE" b="1" dirty="0">
              <a:solidFill>
                <a:schemeClr val="accent2">
                  <a:lumMod val="75000"/>
                </a:schemeClr>
              </a:solidFill>
            </a:endParaRPr>
          </a:p>
          <a:p>
            <a:r>
              <a:rPr lang="ka-GE" b="1" dirty="0" smtClean="0">
                <a:solidFill>
                  <a:schemeClr val="accent2">
                    <a:lumMod val="75000"/>
                  </a:schemeClr>
                </a:solidFill>
              </a:rPr>
              <a:t> </a:t>
            </a:r>
            <a:r>
              <a:rPr lang="en-US" b="1" dirty="0" smtClean="0">
                <a:solidFill>
                  <a:schemeClr val="accent2">
                    <a:lumMod val="75000"/>
                  </a:schemeClr>
                </a:solidFill>
              </a:rPr>
              <a:t> </a:t>
            </a:r>
            <a:r>
              <a:rPr lang="ka-GE" b="1" dirty="0" smtClean="0">
                <a:solidFill>
                  <a:schemeClr val="accent2">
                    <a:lumMod val="75000"/>
                  </a:schemeClr>
                </a:solidFill>
              </a:rPr>
              <a:t>პროექტის </a:t>
            </a:r>
            <a:r>
              <a:rPr lang="ka-GE" b="1" dirty="0">
                <a:solidFill>
                  <a:schemeClr val="accent2">
                    <a:lumMod val="75000"/>
                  </a:schemeClr>
                </a:solidFill>
              </a:rPr>
              <a:t>ფარგლებში, წყალტუბოს მუნიციპალიტეტში დაგეგმილია კომპოსტირების ცენტრის აშენება და აღჭურვა შესაბამისი ტექნიკით, საკომპოსტე მოედნების მოწყობა, </a:t>
            </a:r>
            <a:r>
              <a:rPr lang="ka-GE" b="1" dirty="0" smtClean="0">
                <a:solidFill>
                  <a:schemeClr val="accent2">
                    <a:lumMod val="75000"/>
                  </a:schemeClr>
                </a:solidFill>
              </a:rPr>
              <a:t> სასწავლო </a:t>
            </a:r>
            <a:r>
              <a:rPr lang="ka-GE" b="1" dirty="0">
                <a:solidFill>
                  <a:schemeClr val="accent2">
                    <a:lumMod val="75000"/>
                  </a:schemeClr>
                </a:solidFill>
              </a:rPr>
              <a:t>ვიზიტების ორგანიზება, ელექტრონული პლატფორმის შექმნა და საგანმანათლებლო პროგრამების </a:t>
            </a:r>
            <a:r>
              <a:rPr lang="ka-GE" b="1" dirty="0" smtClean="0">
                <a:solidFill>
                  <a:schemeClr val="accent2">
                    <a:lumMod val="75000"/>
                  </a:schemeClr>
                </a:solidFill>
              </a:rPr>
              <a:t>ორგანიზება.  </a:t>
            </a:r>
            <a:endParaRPr lang="en-US" b="1" dirty="0">
              <a:solidFill>
                <a:schemeClr val="accent2">
                  <a:lumMod val="75000"/>
                </a:scheme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703" y="3642637"/>
            <a:ext cx="4161196" cy="2879868"/>
          </a:xfrm>
          <a:prstGeom prst="rect">
            <a:avLst/>
          </a:prstGeom>
          <a:effectLst>
            <a:glow rad="101600">
              <a:schemeClr val="accent2">
                <a:satMod val="175000"/>
                <a:alpha val="40000"/>
              </a:schemeClr>
            </a:glow>
          </a:effectLst>
          <a:scene3d>
            <a:camera prst="orthographicFront"/>
            <a:lightRig rig="threePt" dir="t"/>
          </a:scene3d>
          <a:sp3d>
            <a:bevelT w="114300" prst="artDeco"/>
          </a:sp3d>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7396" y="3642638"/>
            <a:ext cx="3967459" cy="2879867"/>
          </a:xfrm>
          <a:prstGeom prst="rect">
            <a:avLst/>
          </a:prstGeom>
          <a:effectLst>
            <a:glow rad="101600">
              <a:schemeClr val="accent2">
                <a:satMod val="175000"/>
                <a:alpha val="40000"/>
              </a:schemeClr>
            </a:glow>
          </a:effectLst>
          <a:scene3d>
            <a:camera prst="orthographicFront"/>
            <a:lightRig rig="threePt" dir="t"/>
          </a:scene3d>
          <a:sp3d>
            <a:bevelT w="114300" prst="artDeco"/>
          </a:sp3d>
        </p:spPr>
      </p:pic>
    </p:spTree>
    <p:extLst>
      <p:ext uri="{BB962C8B-B14F-4D97-AF65-F5344CB8AC3E}">
        <p14:creationId xmlns:p14="http://schemas.microsoft.com/office/powerpoint/2010/main" val="1229572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6880" y="1117601"/>
            <a:ext cx="10231120" cy="5790610"/>
          </a:xfrm>
          <a:prstGeom prst="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endParaRPr lang="ka-GE" b="1" dirty="0" smtClean="0">
              <a:solidFill>
                <a:schemeClr val="accent2">
                  <a:lumMod val="75000"/>
                </a:schemeClr>
              </a:solidFill>
            </a:endParaRPr>
          </a:p>
          <a:p>
            <a:r>
              <a:rPr lang="ka-GE" sz="2000" b="1" dirty="0" smtClean="0">
                <a:solidFill>
                  <a:schemeClr val="accent2">
                    <a:lumMod val="75000"/>
                  </a:schemeClr>
                </a:solidFill>
              </a:rPr>
              <a:t>მიმდინარე წელს  </a:t>
            </a:r>
            <a:r>
              <a:rPr lang="ka-GE" sz="2000" b="1" dirty="0">
                <a:solidFill>
                  <a:schemeClr val="accent2">
                    <a:lumMod val="75000"/>
                  </a:schemeClr>
                </a:solidFill>
              </a:rPr>
              <a:t>ოფიციალური ვიზიტის </a:t>
            </a:r>
            <a:r>
              <a:rPr lang="ka-GE" sz="2000" b="1" dirty="0" smtClean="0">
                <a:solidFill>
                  <a:schemeClr val="accent2">
                    <a:lumMod val="75000"/>
                  </a:schemeClr>
                </a:solidFill>
              </a:rPr>
              <a:t>ფარგლებში წყალტუბოში იმყოფებოდა </a:t>
            </a:r>
            <a:r>
              <a:rPr lang="ka-GE" sz="2000" b="1" dirty="0">
                <a:solidFill>
                  <a:schemeClr val="accent2">
                    <a:lumMod val="75000"/>
                  </a:schemeClr>
                </a:solidFill>
              </a:rPr>
              <a:t>ევროპის ისტორიული თერმული ქალაქების ასოციაციის 15-მდე ქვეყნის </a:t>
            </a:r>
            <a:r>
              <a:rPr lang="ka-GE" sz="2000" b="1" dirty="0" smtClean="0">
                <a:solidFill>
                  <a:schemeClr val="accent2">
                    <a:lumMod val="75000"/>
                  </a:schemeClr>
                </a:solidFill>
              </a:rPr>
              <a:t> წარმომადგენელი, რომლებიც წყალტუბოს </a:t>
            </a:r>
            <a:r>
              <a:rPr lang="ka-GE" sz="2000" b="1" dirty="0">
                <a:solidFill>
                  <a:schemeClr val="accent2">
                    <a:lumMod val="75000"/>
                  </a:schemeClr>
                </a:solidFill>
              </a:rPr>
              <a:t>საინვესტიციო გარემოსა და ბალნეოლოგიური კურორტის შესაძლებლობებზე დეტალურ ინფორმაციას </a:t>
            </a:r>
            <a:r>
              <a:rPr lang="ka-GE" sz="2000" b="1" dirty="0" smtClean="0">
                <a:solidFill>
                  <a:schemeClr val="accent2">
                    <a:lumMod val="75000"/>
                  </a:schemeClr>
                </a:solidFill>
              </a:rPr>
              <a:t>გაეცნენ.</a:t>
            </a:r>
          </a:p>
          <a:p>
            <a:endParaRPr lang="ka-GE" sz="2000" b="1" dirty="0">
              <a:solidFill>
                <a:schemeClr val="accent2">
                  <a:lumMod val="75000"/>
                </a:schemeClr>
              </a:solidFill>
            </a:endParaRPr>
          </a:p>
          <a:p>
            <a:r>
              <a:rPr lang="ka-GE" sz="2000" b="1" dirty="0" smtClean="0">
                <a:solidFill>
                  <a:schemeClr val="accent2">
                    <a:lumMod val="75000"/>
                  </a:schemeClr>
                </a:solidFill>
              </a:rPr>
              <a:t>წყალტუბოში იმყოფებოდნენ და სახალხო დღესასწაულს ,,შემოდგომის წყალტუბოს’’ დაესწრნენ  7  </a:t>
            </a:r>
            <a:r>
              <a:rPr lang="ka-GE" sz="2000" b="1" dirty="0">
                <a:solidFill>
                  <a:schemeClr val="accent2">
                    <a:lumMod val="75000"/>
                  </a:schemeClr>
                </a:solidFill>
              </a:rPr>
              <a:t>დამეგობრებული  </a:t>
            </a:r>
            <a:r>
              <a:rPr lang="ka-GE" sz="2000" b="1" dirty="0" smtClean="0">
                <a:solidFill>
                  <a:schemeClr val="accent2">
                    <a:lumMod val="75000"/>
                  </a:schemeClr>
                </a:solidFill>
              </a:rPr>
              <a:t>ქალაქის: </a:t>
            </a:r>
            <a:r>
              <a:rPr lang="ka-GE" sz="2000" b="1" dirty="0">
                <a:solidFill>
                  <a:schemeClr val="accent2">
                    <a:lumMod val="75000"/>
                  </a:schemeClr>
                </a:solidFill>
              </a:rPr>
              <a:t>შილუტეს, სალდუსის, სალსომაჯორეს, იუნიევოს, უნგენის, გალაცისა და რიზეს </a:t>
            </a:r>
            <a:r>
              <a:rPr lang="ka-GE" sz="2000" b="1" dirty="0" smtClean="0">
                <a:solidFill>
                  <a:schemeClr val="accent2">
                    <a:lumMod val="75000"/>
                  </a:schemeClr>
                </a:solidFill>
              </a:rPr>
              <a:t>დელეგაციები.  </a:t>
            </a:r>
          </a:p>
          <a:p>
            <a:endParaRPr lang="ka-GE" sz="2000" b="1" dirty="0" smtClean="0">
              <a:solidFill>
                <a:schemeClr val="accent2">
                  <a:lumMod val="75000"/>
                </a:schemeClr>
              </a:solidFill>
            </a:endParaRPr>
          </a:p>
          <a:p>
            <a:r>
              <a:rPr lang="ka-GE" sz="2000" b="1" dirty="0" smtClean="0">
                <a:solidFill>
                  <a:schemeClr val="accent2">
                    <a:lumMod val="75000"/>
                  </a:schemeClr>
                </a:solidFill>
              </a:rPr>
              <a:t>ოფიციალური მიღების ცერემონიაზე  </a:t>
            </a:r>
            <a:r>
              <a:rPr lang="ka-GE" sz="2000" b="1" dirty="0">
                <a:solidFill>
                  <a:schemeClr val="accent2">
                    <a:lumMod val="75000"/>
                  </a:schemeClr>
                </a:solidFill>
              </a:rPr>
              <a:t>იტალიის დელეგაციის წარმომადგენელმა კრისტინა სერვინმა  წყალტუბოს დროშასა და გერბზე გამოსახული </a:t>
            </a:r>
            <a:r>
              <a:rPr lang="ka-GE" sz="2000" b="1" dirty="0" smtClean="0">
                <a:solidFill>
                  <a:schemeClr val="accent2">
                    <a:lumMod val="75000"/>
                  </a:schemeClr>
                </a:solidFill>
              </a:rPr>
              <a:t>სიმბოლოებით შექმნილი </a:t>
            </a:r>
            <a:r>
              <a:rPr lang="ka-GE" sz="2000" b="1" dirty="0">
                <a:solidFill>
                  <a:schemeClr val="accent2">
                    <a:lumMod val="75000"/>
                  </a:schemeClr>
                </a:solidFill>
              </a:rPr>
              <a:t>შარფის პრეზენტაცია წარმოადგინა. </a:t>
            </a:r>
            <a:endParaRPr lang="ka-GE" sz="2000" b="1" dirty="0" smtClean="0">
              <a:solidFill>
                <a:schemeClr val="accent2">
                  <a:lumMod val="75000"/>
                </a:schemeClr>
              </a:solidFill>
            </a:endParaRPr>
          </a:p>
          <a:p>
            <a:endParaRPr lang="ka-GE" sz="2000" b="1" dirty="0">
              <a:solidFill>
                <a:schemeClr val="accent2">
                  <a:lumMod val="75000"/>
                </a:schemeClr>
              </a:solidFill>
            </a:endParaRPr>
          </a:p>
          <a:p>
            <a:r>
              <a:rPr lang="ka-GE" sz="2000" b="1" dirty="0" smtClean="0">
                <a:solidFill>
                  <a:schemeClr val="accent2">
                    <a:lumMod val="75000"/>
                  </a:schemeClr>
                </a:solidFill>
              </a:rPr>
              <a:t>წყალტუბოს </a:t>
            </a:r>
            <a:r>
              <a:rPr lang="ka-GE" sz="2000" b="1" dirty="0">
                <a:solidFill>
                  <a:schemeClr val="accent2">
                    <a:lumMod val="75000"/>
                  </a:schemeClr>
                </a:solidFill>
              </a:rPr>
              <a:t>მუნიციპალიტეტის დელეგაცია ოფიციალური </a:t>
            </a:r>
            <a:r>
              <a:rPr lang="ka-GE" sz="2000" b="1" dirty="0" smtClean="0">
                <a:solidFill>
                  <a:schemeClr val="accent2">
                    <a:lumMod val="75000"/>
                  </a:schemeClr>
                </a:solidFill>
              </a:rPr>
              <a:t>ვიზიტით მიწვეული იყო </a:t>
            </a:r>
            <a:r>
              <a:rPr lang="ka-GE" sz="2000" b="1" dirty="0">
                <a:solidFill>
                  <a:schemeClr val="accent2">
                    <a:lumMod val="75000"/>
                  </a:schemeClr>
                </a:solidFill>
              </a:rPr>
              <a:t>ლიეტუვაში, </a:t>
            </a:r>
            <a:r>
              <a:rPr lang="ka-GE" sz="2000" b="1" dirty="0" smtClean="0">
                <a:solidFill>
                  <a:schemeClr val="accent2">
                    <a:lumMod val="75000"/>
                  </a:schemeClr>
                </a:solidFill>
              </a:rPr>
              <a:t> </a:t>
            </a:r>
            <a:r>
              <a:rPr lang="ka-GE" sz="2000" b="1" dirty="0">
                <a:solidFill>
                  <a:schemeClr val="accent2">
                    <a:lumMod val="75000"/>
                  </a:schemeClr>
                </a:solidFill>
              </a:rPr>
              <a:t>ქალაქ </a:t>
            </a:r>
            <a:r>
              <a:rPr lang="ka-GE" sz="2000" b="1" dirty="0" smtClean="0">
                <a:solidFill>
                  <a:schemeClr val="accent2">
                    <a:lumMod val="75000"/>
                  </a:schemeClr>
                </a:solidFill>
              </a:rPr>
              <a:t>შილუტეში. ვიზიტის </a:t>
            </a:r>
            <a:r>
              <a:rPr lang="ka-GE" sz="2000" b="1" dirty="0">
                <a:solidFill>
                  <a:schemeClr val="accent2">
                    <a:lumMod val="75000"/>
                  </a:schemeClr>
                </a:solidFill>
              </a:rPr>
              <a:t>მიზანი მრავალწლიანი საქმიანი ურთიერთობების გაღრმავება და ქალაქის დაარსებიდან 513-ე წლისადმი მიძღვნილ საზეიმო ღონისძიებაში </a:t>
            </a:r>
            <a:r>
              <a:rPr lang="ka-GE" sz="2000" b="1" dirty="0" smtClean="0">
                <a:solidFill>
                  <a:schemeClr val="accent2">
                    <a:lumMod val="75000"/>
                  </a:schemeClr>
                </a:solidFill>
              </a:rPr>
              <a:t>მონაწილეობა იყო. </a:t>
            </a:r>
            <a:endParaRPr lang="ka-GE" sz="2000" b="1" dirty="0">
              <a:solidFill>
                <a:schemeClr val="accent2">
                  <a:lumMod val="75000"/>
                </a:schemeClr>
              </a:solidFill>
            </a:endParaRPr>
          </a:p>
        </p:txBody>
      </p:sp>
      <p:pic>
        <p:nvPicPr>
          <p:cNvPr id="4" name="Picture 3"/>
          <p:cNvPicPr>
            <a:picLocks noChangeAspect="1"/>
          </p:cNvPicPr>
          <p:nvPr/>
        </p:nvPicPr>
        <p:blipFill>
          <a:blip r:embed="rId2"/>
          <a:stretch>
            <a:fillRect/>
          </a:stretch>
        </p:blipFill>
        <p:spPr>
          <a:xfrm>
            <a:off x="2086907" y="0"/>
            <a:ext cx="5752506" cy="1164437"/>
          </a:xfrm>
          <a:prstGeom prst="rect">
            <a:avLst/>
          </a:prstGeom>
        </p:spPr>
      </p:pic>
    </p:spTree>
    <p:extLst>
      <p:ext uri="{BB962C8B-B14F-4D97-AF65-F5344CB8AC3E}">
        <p14:creationId xmlns:p14="http://schemas.microsoft.com/office/powerpoint/2010/main" val="2038353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80984" y="3618042"/>
            <a:ext cx="3749040" cy="281757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549" y="3618043"/>
            <a:ext cx="3928645" cy="281757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4121" y="298633"/>
            <a:ext cx="3687181" cy="291592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8934" y="298633"/>
            <a:ext cx="3657145" cy="291592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549" y="298633"/>
            <a:ext cx="3883940" cy="291592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9815" y="3618042"/>
            <a:ext cx="3515381" cy="2817573"/>
          </a:xfrm>
          <a:prstGeom prst="rect">
            <a:avLst/>
          </a:prstGeom>
        </p:spPr>
      </p:pic>
    </p:spTree>
    <p:extLst>
      <p:ext uri="{BB962C8B-B14F-4D97-AF65-F5344CB8AC3E}">
        <p14:creationId xmlns:p14="http://schemas.microsoft.com/office/powerpoint/2010/main" val="1602116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4160" y="274320"/>
            <a:ext cx="9906000" cy="2677656"/>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p>
            <a:pPr marL="285750" indent="-285750">
              <a:buFont typeface="Wingdings" panose="05000000000000000000" pitchFamily="2" charset="2"/>
              <a:buChar char="Ø"/>
            </a:pPr>
            <a:r>
              <a:rPr lang="ka-GE" sz="2400" dirty="0"/>
              <a:t>საქართველოს პრემიერ-მინისტრის გადაწყვეტილებით </a:t>
            </a:r>
            <a:r>
              <a:rPr lang="ka-GE" sz="2400" dirty="0" smtClean="0"/>
              <a:t>დაწყებულია ქალაქებისა </a:t>
            </a:r>
            <a:r>
              <a:rPr lang="ka-GE" sz="2400" dirty="0"/>
              <a:t>და კურორტების განვითარების ახალი სახელმწიფო </a:t>
            </a:r>
            <a:r>
              <a:rPr lang="ka-GE" sz="2400" dirty="0" smtClean="0"/>
              <a:t>პროგრამა;</a:t>
            </a:r>
          </a:p>
          <a:p>
            <a:pPr marL="285750" indent="-285750">
              <a:buFont typeface="Wingdings" panose="05000000000000000000" pitchFamily="2" charset="2"/>
              <a:buChar char="Ø"/>
            </a:pPr>
            <a:endParaRPr lang="ka-GE" sz="2400" dirty="0" smtClean="0"/>
          </a:p>
          <a:p>
            <a:pPr marL="285750" indent="-285750">
              <a:buFont typeface="Wingdings" panose="05000000000000000000" pitchFamily="2" charset="2"/>
              <a:buChar char="Ø"/>
            </a:pPr>
            <a:r>
              <a:rPr lang="ka-GE" sz="2400" dirty="0" smtClean="0"/>
              <a:t> მიმდინარეობს ცივი ტბისა და  </a:t>
            </a:r>
            <a:r>
              <a:rPr lang="ka-GE" sz="2400" dirty="0"/>
              <a:t>მიმდებარე რეკრეაციული </a:t>
            </a:r>
            <a:r>
              <a:rPr lang="ka-GE" sz="2400" dirty="0" smtClean="0"/>
              <a:t>სივრცის  განახლებისა და </a:t>
            </a:r>
            <a:r>
              <a:rPr lang="ka-GE" sz="2400" dirty="0" smtClean="0"/>
              <a:t>რეკონსტრუქციის  </a:t>
            </a:r>
            <a:r>
              <a:rPr lang="ka-GE" sz="2400" dirty="0" smtClean="0"/>
              <a:t>პროექტი </a:t>
            </a:r>
          </a:p>
          <a:p>
            <a:pPr marL="285750" indent="-285750">
              <a:buFont typeface="Wingdings" panose="05000000000000000000" pitchFamily="2" charset="2"/>
              <a:buChar char="Ø"/>
            </a:pPr>
            <a:endParaRPr lang="ka-GE" sz="2400" dirty="0" smtClean="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160" y="3206929"/>
            <a:ext cx="5212403" cy="3237847"/>
          </a:xfrm>
          <a:prstGeom prst="rect">
            <a:avLst/>
          </a:prstGeom>
          <a:ln>
            <a:noFill/>
          </a:ln>
          <a:effectLst>
            <a:glow rad="139700">
              <a:schemeClr val="accent5">
                <a:satMod val="175000"/>
                <a:alpha val="40000"/>
              </a:schemeClr>
            </a:glow>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4160" y="3206929"/>
            <a:ext cx="5212403" cy="3281826"/>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18323757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Manual Input 8"/>
          <p:cNvSpPr/>
          <p:nvPr/>
        </p:nvSpPr>
        <p:spPr>
          <a:xfrm>
            <a:off x="188941" y="0"/>
            <a:ext cx="9875069" cy="2980554"/>
          </a:xfrm>
          <a:prstGeom prst="flowChartManualInput">
            <a:avLst/>
          </a:prstGeom>
          <a:solidFill>
            <a:schemeClr val="bg1"/>
          </a:solidFill>
          <a:effectLst>
            <a:glow rad="228600">
              <a:schemeClr val="accent2">
                <a:satMod val="175000"/>
                <a:alpha val="40000"/>
              </a:schemeClr>
            </a:glow>
          </a:effectLst>
          <a:scene3d>
            <a:camera prst="orthographicFront"/>
            <a:lightRig rig="threePt" dir="t"/>
          </a:scene3d>
          <a:sp3d>
            <a:bevelT prst="convex"/>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85750" indent="-285750" algn="just">
              <a:buFont typeface="Wingdings" panose="05000000000000000000" pitchFamily="2" charset="2"/>
              <a:buChar char="Ø"/>
            </a:pPr>
            <a:r>
              <a:rPr lang="ka-GE" b="1" dirty="0" smtClean="0">
                <a:solidFill>
                  <a:srgbClr val="0070C0"/>
                </a:solidFill>
              </a:rPr>
              <a:t>2024 წელს  ჩატარდა 50 -ზე მეტი კულტურული, საგანმანათლებლო და სპორტული  ღონისძიება.</a:t>
            </a:r>
          </a:p>
          <a:p>
            <a:pPr marL="285750" indent="-285750" algn="just">
              <a:buFont typeface="Wingdings" panose="05000000000000000000" pitchFamily="2" charset="2"/>
              <a:buChar char="Ø"/>
            </a:pPr>
            <a:r>
              <a:rPr lang="ka-GE" b="1" dirty="0" smtClean="0">
                <a:solidFill>
                  <a:srgbClr val="0070C0"/>
                </a:solidFill>
              </a:rPr>
              <a:t>სახალხო დღესასწაულის ,,შემოდგომის წყალტუბო -2024’’-ის ფარგლებში საზეიმო ვითრებაში გაიხსნა დიდი ქართველი პოეტის გალაკტიონ ტაბიძის ძეგლი</a:t>
            </a:r>
          </a:p>
          <a:p>
            <a:pPr marL="285750" indent="-285750" algn="just">
              <a:buFont typeface="Wingdings" panose="05000000000000000000" pitchFamily="2" charset="2"/>
              <a:buChar char="Ø"/>
            </a:pPr>
            <a:r>
              <a:rPr lang="ka-GE" b="1" dirty="0" smtClean="0">
                <a:solidFill>
                  <a:srgbClr val="0070C0"/>
                </a:solidFill>
              </a:rPr>
              <a:t>წყალტუბომ უმასპინძლა 7 დამეგობრებული ქალაქის დელეგაციას</a:t>
            </a:r>
          </a:p>
          <a:p>
            <a:pPr marL="285750" indent="-285750" algn="just">
              <a:buFont typeface="Wingdings" panose="05000000000000000000" pitchFamily="2" charset="2"/>
              <a:buChar char="Ø"/>
            </a:pPr>
            <a:r>
              <a:rPr lang="ka-GE" b="1" dirty="0" smtClean="0">
                <a:solidFill>
                  <a:srgbClr val="0070C0"/>
                </a:solidFill>
              </a:rPr>
              <a:t>გაიმართა საპატიო მოქალაქეების  დაჯილდოების ცერემონია და გალა კონცერტი</a:t>
            </a:r>
          </a:p>
          <a:p>
            <a:pPr marL="285750" indent="-285750" algn="just">
              <a:buFont typeface="Wingdings" panose="05000000000000000000" pitchFamily="2" charset="2"/>
              <a:buChar char="Ø"/>
            </a:pPr>
            <a:endParaRPr lang="ka-GE" b="1" dirty="0" smtClean="0">
              <a:solidFill>
                <a:srgbClr val="0070C0"/>
              </a:solidFill>
            </a:endParaRPr>
          </a:p>
          <a:p>
            <a:pPr marL="285750" indent="-285750" algn="just">
              <a:buFont typeface="Wingdings" panose="05000000000000000000" pitchFamily="2" charset="2"/>
              <a:buChar char="Ø"/>
            </a:pPr>
            <a:endParaRPr lang="ka-GE" b="1" dirty="0">
              <a:solidFill>
                <a:srgbClr val="0070C0"/>
              </a:solidFill>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6476" y="3214208"/>
            <a:ext cx="3803515" cy="2927378"/>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660" y="3196186"/>
            <a:ext cx="3735421" cy="2945400"/>
          </a:xfrm>
          <a:prstGeom prst="rect">
            <a:avLst/>
          </a:prstGeom>
        </p:spPr>
      </p:pic>
    </p:spTree>
    <p:extLst>
      <p:ext uri="{BB962C8B-B14F-4D97-AF65-F5344CB8AC3E}">
        <p14:creationId xmlns:p14="http://schemas.microsoft.com/office/powerpoint/2010/main" val="33292280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565" y="3363106"/>
            <a:ext cx="4232544" cy="3225108"/>
          </a:xfrm>
          <a:prstGeom prst="rect">
            <a:avLst/>
          </a:prstGeom>
          <a:effectLst>
            <a:glow rad="101600">
              <a:schemeClr val="accent2">
                <a:satMod val="175000"/>
                <a:alpha val="40000"/>
              </a:schemeClr>
            </a:glo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2230" y="280763"/>
            <a:ext cx="4316791" cy="2844474"/>
          </a:xfrm>
          <a:prstGeom prst="rect">
            <a:avLst/>
          </a:prstGeom>
          <a:effectLst>
            <a:glow rad="139700">
              <a:schemeClr val="accent2">
                <a:satMod val="175000"/>
                <a:alpha val="40000"/>
              </a:schemeClr>
            </a:glo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9816" y="3363106"/>
            <a:ext cx="4501617" cy="3127831"/>
          </a:xfrm>
          <a:prstGeom prst="rect">
            <a:avLst/>
          </a:prstGeom>
          <a:effectLst>
            <a:glow rad="139700">
              <a:schemeClr val="accent2">
                <a:satMod val="175000"/>
                <a:alpha val="40000"/>
              </a:schemeClr>
            </a:glow>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565" y="326743"/>
            <a:ext cx="4232544" cy="2798494"/>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18271985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917" y="252113"/>
            <a:ext cx="4416356" cy="3043892"/>
          </a:xfrm>
          <a:prstGeom prst="rect">
            <a:avLst/>
          </a:prstGeom>
        </p:spPr>
      </p:pic>
      <p:pic>
        <p:nvPicPr>
          <p:cNvPr id="3" name="Picture 2"/>
          <p:cNvPicPr>
            <a:picLocks noChangeAspect="1"/>
          </p:cNvPicPr>
          <p:nvPr/>
        </p:nvPicPr>
        <p:blipFill>
          <a:blip r:embed="rId3"/>
          <a:stretch>
            <a:fillRect/>
          </a:stretch>
        </p:blipFill>
        <p:spPr>
          <a:xfrm>
            <a:off x="4824919" y="254967"/>
            <a:ext cx="4387174" cy="3041038"/>
          </a:xfrm>
          <a:prstGeom prst="rect">
            <a:avLst/>
          </a:prstGeom>
        </p:spPr>
      </p:pic>
      <p:pic>
        <p:nvPicPr>
          <p:cNvPr id="4" name="Picture 3"/>
          <p:cNvPicPr>
            <a:picLocks noChangeAspect="1"/>
          </p:cNvPicPr>
          <p:nvPr/>
        </p:nvPicPr>
        <p:blipFill>
          <a:blip r:embed="rId4"/>
          <a:stretch>
            <a:fillRect/>
          </a:stretch>
        </p:blipFill>
        <p:spPr>
          <a:xfrm>
            <a:off x="145917" y="3579491"/>
            <a:ext cx="4416356" cy="302796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4920" y="3579491"/>
            <a:ext cx="4387174" cy="3027968"/>
          </a:xfrm>
          <a:prstGeom prst="rect">
            <a:avLst/>
          </a:prstGeom>
        </p:spPr>
      </p:pic>
    </p:spTree>
    <p:extLst>
      <p:ext uri="{BB962C8B-B14F-4D97-AF65-F5344CB8AC3E}">
        <p14:creationId xmlns:p14="http://schemas.microsoft.com/office/powerpoint/2010/main" val="3373027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827" y="512756"/>
            <a:ext cx="7295743" cy="1938992"/>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342900" indent="-342900">
              <a:buFont typeface="Wingdings" panose="05000000000000000000" pitchFamily="2" charset="2"/>
              <a:buChar char="v"/>
            </a:pPr>
            <a:r>
              <a:rPr lang="ka-GE" sz="2000" dirty="0">
                <a:solidFill>
                  <a:srgbClr val="0070C0"/>
                </a:solidFill>
              </a:rPr>
              <a:t>წყალტუბოს ცენტრალურ პარკში  გაიხსნა  ცნობილი ქართველი  კომპოზიტორის მელიტონ ბალანჩივაძის </a:t>
            </a:r>
            <a:r>
              <a:rPr lang="ka-GE" sz="2000" dirty="0" smtClean="0">
                <a:solidFill>
                  <a:srgbClr val="0070C0"/>
                </a:solidFill>
              </a:rPr>
              <a:t>ბიუსტი;</a:t>
            </a:r>
          </a:p>
          <a:p>
            <a:pPr marL="342900" indent="-342900">
              <a:buFont typeface="Wingdings" panose="05000000000000000000" pitchFamily="2" charset="2"/>
              <a:buChar char="v"/>
            </a:pPr>
            <a:r>
              <a:rPr lang="ka-GE" sz="2000" dirty="0" smtClean="0">
                <a:solidFill>
                  <a:srgbClr val="0070C0"/>
                </a:solidFill>
              </a:rPr>
              <a:t>სოფელ </a:t>
            </a:r>
            <a:r>
              <a:rPr lang="ka-GE" sz="2000" dirty="0">
                <a:solidFill>
                  <a:srgbClr val="0070C0"/>
                </a:solidFill>
              </a:rPr>
              <a:t>მაღლაკში საზეიმოდ გაიხსნა  საქართველოს ეროვნულ -განმათავისუფლებელი მოძრაობის ლიდერის, მერაბ კოსტავას ბიუსტი.</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827" y="3309401"/>
            <a:ext cx="3735048" cy="29843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3796" y="3309401"/>
            <a:ext cx="3774332" cy="29843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2049" y="836692"/>
            <a:ext cx="3334523" cy="51010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45601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484" y="162232"/>
            <a:ext cx="10073476" cy="3416320"/>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p>
            <a:r>
              <a:rPr lang="ka-GE" sz="2400" dirty="0" smtClean="0"/>
              <a:t>ეროვნულ დღესასწაულებთან დაკავშირებით 14 </a:t>
            </a:r>
            <a:r>
              <a:rPr lang="ka-GE" sz="2400" dirty="0"/>
              <a:t>აპრილს, 18 მაისსა და 26 მაისს </a:t>
            </a:r>
            <a:r>
              <a:rPr lang="ka-GE" sz="2400" dirty="0" smtClean="0"/>
              <a:t>ჩატარდა თემატური ღონისძიებები</a:t>
            </a:r>
            <a:endParaRPr lang="ka-GE" sz="2400" dirty="0"/>
          </a:p>
          <a:p>
            <a:r>
              <a:rPr lang="ka-GE" sz="2400" dirty="0" smtClean="0"/>
              <a:t>გაიმართა  ქორეოგრაფიული ანსამბლის </a:t>
            </a:r>
            <a:r>
              <a:rPr lang="ka-GE" sz="2400" dirty="0"/>
              <a:t>"ივერიის" სადებიუტო კონცერტი</a:t>
            </a:r>
            <a:r>
              <a:rPr lang="ka-GE" sz="2400" dirty="0" smtClean="0"/>
              <a:t>;</a:t>
            </a:r>
          </a:p>
          <a:p>
            <a:r>
              <a:rPr lang="ka-GE" sz="2400" dirty="0"/>
              <a:t>სხვადასხვა კულტურული და სპორტული ღონისძიებებით   აღინიშნა ბავშვთა დაცვის საერთაშორისო დღე.</a:t>
            </a:r>
          </a:p>
          <a:p>
            <a:r>
              <a:rPr lang="ka-GE" sz="2400" dirty="0"/>
              <a:t>ჩატარდა  ევროპის გოგონათა მათემატიკის საერთაშორისო ოლიმპიადა, </a:t>
            </a:r>
            <a:r>
              <a:rPr lang="ka-GE" sz="2400" dirty="0" smtClean="0"/>
              <a:t>რომელშიც 55 ქვეყნის </a:t>
            </a:r>
            <a:r>
              <a:rPr lang="ka-GE" sz="2400" dirty="0"/>
              <a:t>წარმომადგენელი მონაწილეობდა.  </a:t>
            </a:r>
          </a:p>
          <a:p>
            <a:endParaRPr lang="ka-GE" sz="2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553" y="3911302"/>
            <a:ext cx="3973247" cy="276614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6405" y="3911302"/>
            <a:ext cx="3678279" cy="280348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9591" y="3892631"/>
            <a:ext cx="3752022" cy="2803484"/>
          </a:xfrm>
          <a:prstGeom prst="rect">
            <a:avLst/>
          </a:prstGeom>
        </p:spPr>
      </p:pic>
    </p:spTree>
    <p:extLst>
      <p:ext uri="{BB962C8B-B14F-4D97-AF65-F5344CB8AC3E}">
        <p14:creationId xmlns:p14="http://schemas.microsoft.com/office/powerpoint/2010/main" val="12032484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360" y="335281"/>
            <a:ext cx="8628002" cy="224676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ka-GE" sz="2000" dirty="0"/>
              <a:t>წყალტუბოს სახალხო თეატრის  დასმა მონაწილეობა მიიღო და საპრიზო ადგილებით </a:t>
            </a:r>
            <a:r>
              <a:rPr lang="ka-GE" sz="2000" dirty="0" smtClean="0"/>
              <a:t>დაჯილდოვდა საერთაშორისო </a:t>
            </a:r>
            <a:r>
              <a:rPr lang="ka-GE" sz="2000" dirty="0"/>
              <a:t>ფესტივალზე  ,,თეატრალური იმერეთი 2024"</a:t>
            </a:r>
          </a:p>
          <a:p>
            <a:r>
              <a:rPr lang="ka-GE" sz="2000" dirty="0"/>
              <a:t>გაიმართა  თვითნასწავლი ხელოვანის გელა ხუნწარიძის შემოქმედებითი </a:t>
            </a:r>
            <a:r>
              <a:rPr lang="ka-GE" sz="2000" dirty="0" smtClean="0"/>
              <a:t>საღამო. .</a:t>
            </a:r>
            <a:endParaRPr lang="ka-GE" sz="2000" dirty="0"/>
          </a:p>
          <a:p>
            <a:r>
              <a:rPr lang="ka-GE" sz="2000" dirty="0"/>
              <a:t>წყალტუბომ  უმასპინძლა ფოლკლორის </a:t>
            </a:r>
            <a:r>
              <a:rPr lang="en-US" sz="2000" dirty="0"/>
              <a:t>IX </a:t>
            </a:r>
            <a:r>
              <a:rPr lang="ka-GE" sz="2000" dirty="0"/>
              <a:t>საერთაშორისო ფესტივალს “ლეგენდების ქვეყანა“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720" y="3142034"/>
            <a:ext cx="4204977" cy="280156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6476" y="3142035"/>
            <a:ext cx="4234350" cy="2801566"/>
          </a:xfrm>
          <a:prstGeom prst="rect">
            <a:avLst/>
          </a:prstGeom>
        </p:spPr>
      </p:pic>
    </p:spTree>
    <p:extLst>
      <p:ext uri="{BB962C8B-B14F-4D97-AF65-F5344CB8AC3E}">
        <p14:creationId xmlns:p14="http://schemas.microsoft.com/office/powerpoint/2010/main" val="41470898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2161" y="508000"/>
            <a:ext cx="8371840" cy="954107"/>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ka-GE" sz="2800" dirty="0" smtClean="0"/>
              <a:t>შეიქმნა   </a:t>
            </a:r>
            <a:r>
              <a:rPr lang="ka-GE" sz="2800" dirty="0"/>
              <a:t>მერის   ახალგაზრდული საბჭო და გაიხსნა ახალგაზრდული </a:t>
            </a:r>
            <a:r>
              <a:rPr lang="ka-GE" sz="2800" dirty="0" smtClean="0"/>
              <a:t>ბანაკი</a:t>
            </a:r>
            <a:endParaRPr lang="ka-GE" sz="2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461" y="2840478"/>
            <a:ext cx="4786008" cy="35711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7761" y="2840477"/>
            <a:ext cx="4659550" cy="35711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936402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9030" y="972766"/>
            <a:ext cx="8394970" cy="138499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ka-GE" sz="2800" dirty="0"/>
              <a:t>2000-ზე მეტი წყალტუბოელი დაესწრო ეროვნულ  ღონისძიებას ,,მამული ენა, </a:t>
            </a:r>
            <a:r>
              <a:rPr lang="ka-GE" sz="2800" dirty="0" smtClean="0"/>
              <a:t>სარწმუნოება“</a:t>
            </a:r>
          </a:p>
          <a:p>
            <a:r>
              <a:rPr lang="ka-GE" sz="2800" dirty="0" smtClean="0"/>
              <a:t>  </a:t>
            </a:r>
            <a:endParaRPr lang="ka-GE" sz="28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065" y="3112847"/>
            <a:ext cx="3534149" cy="300584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5263" y="3117710"/>
            <a:ext cx="3776591" cy="300584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7084" y="3112847"/>
            <a:ext cx="3678275" cy="3005847"/>
          </a:xfrm>
          <a:prstGeom prst="rect">
            <a:avLst/>
          </a:prstGeom>
        </p:spPr>
      </p:pic>
      <p:sp>
        <p:nvSpPr>
          <p:cNvPr id="4" name="TextBox 3"/>
          <p:cNvSpPr txBox="1"/>
          <p:nvPr/>
        </p:nvSpPr>
        <p:spPr>
          <a:xfrm>
            <a:off x="1313235" y="2529192"/>
            <a:ext cx="9118856" cy="668612"/>
          </a:xfrm>
          <a:prstGeom prst="rect">
            <a:avLst/>
          </a:prstGeom>
          <a:noFill/>
        </p:spPr>
        <p:txBody>
          <a:bodyPr wrap="square" rtlCol="0">
            <a:spAutoFit/>
          </a:bodyPr>
          <a:lstStyle/>
          <a:p>
            <a:r>
              <a:rPr lang="en-US" dirty="0">
                <a:hlinkClick r:id="rId6"/>
              </a:rPr>
              <a:t>https://</a:t>
            </a:r>
            <a:r>
              <a:rPr lang="en-US" dirty="0" smtClean="0">
                <a:hlinkClick r:id="rId6"/>
              </a:rPr>
              <a:t>www.facebook.com/100064828805510/videos/1060324412493401</a:t>
            </a:r>
            <a:endParaRPr lang="ka-GE" dirty="0" smtClean="0"/>
          </a:p>
          <a:p>
            <a:endParaRPr lang="en-US" dirty="0"/>
          </a:p>
        </p:txBody>
      </p:sp>
    </p:spTree>
    <p:extLst>
      <p:ext uri="{BB962C8B-B14F-4D97-AF65-F5344CB8AC3E}">
        <p14:creationId xmlns:p14="http://schemas.microsoft.com/office/powerpoint/2010/main" val="24936551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5280" y="3888624"/>
            <a:ext cx="3963581" cy="269502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5280" y="676425"/>
            <a:ext cx="3963581" cy="317374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566" y="3850174"/>
            <a:ext cx="4108315" cy="273347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566" y="676425"/>
            <a:ext cx="4108314" cy="3081236"/>
          </a:xfrm>
          <a:prstGeom prst="rect">
            <a:avLst/>
          </a:prstGeom>
        </p:spPr>
      </p:pic>
      <p:sp>
        <p:nvSpPr>
          <p:cNvPr id="6" name="Rectangle 5"/>
          <p:cNvSpPr/>
          <p:nvPr/>
        </p:nvSpPr>
        <p:spPr>
          <a:xfrm>
            <a:off x="3048000" y="101600"/>
            <a:ext cx="5102927"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ka-GE" dirty="0"/>
              <a:t>გაიმართა ანსამბლ ,,ურსას’’კონცერტი</a:t>
            </a:r>
          </a:p>
        </p:txBody>
      </p:sp>
    </p:spTree>
    <p:extLst>
      <p:ext uri="{BB962C8B-B14F-4D97-AF65-F5344CB8AC3E}">
        <p14:creationId xmlns:p14="http://schemas.microsoft.com/office/powerpoint/2010/main" val="24609423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7680" y="1249680"/>
            <a:ext cx="8270240" cy="1261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ka-GE" sz="2000" b="1" dirty="0" smtClean="0">
                <a:solidFill>
                  <a:schemeClr val="accent2">
                    <a:lumMod val="75000"/>
                  </a:schemeClr>
                </a:solidFill>
              </a:rPr>
              <a:t>2024 წელს  </a:t>
            </a:r>
            <a:r>
              <a:rPr lang="ka-GE" sz="2000" b="1" dirty="0" smtClean="0">
                <a:solidFill>
                  <a:schemeClr val="accent2">
                    <a:lumMod val="75000"/>
                  </a:schemeClr>
                </a:solidFill>
              </a:rPr>
              <a:t>განხორციელდა </a:t>
            </a:r>
            <a:r>
              <a:rPr lang="ka-GE" sz="2000" b="1" dirty="0" smtClean="0">
                <a:solidFill>
                  <a:schemeClr val="accent2">
                    <a:lumMod val="75000"/>
                  </a:schemeClr>
                </a:solidFill>
              </a:rPr>
              <a:t>სოფელ </a:t>
            </a:r>
            <a:r>
              <a:rPr lang="ka-GE" sz="2000" b="1" dirty="0">
                <a:solidFill>
                  <a:schemeClr val="accent2">
                    <a:lumMod val="75000"/>
                  </a:schemeClr>
                </a:solidFill>
              </a:rPr>
              <a:t>ტყაჩირში საჯარო სკოლის სრული რეაბილიტაციის </a:t>
            </a:r>
            <a:r>
              <a:rPr lang="ka-GE" sz="2000" b="1" dirty="0" smtClean="0">
                <a:solidFill>
                  <a:schemeClr val="accent2">
                    <a:lumMod val="75000"/>
                  </a:schemeClr>
                </a:solidFill>
              </a:rPr>
              <a:t>პროექტი.  </a:t>
            </a:r>
            <a:r>
              <a:rPr lang="ka-GE" sz="2000" b="1" dirty="0">
                <a:solidFill>
                  <a:schemeClr val="accent2">
                    <a:lumMod val="75000"/>
                  </a:schemeClr>
                </a:solidFill>
              </a:rPr>
              <a:t>შეიცვალა სახურავი, კარ-ფანჯარა, ფასადი.  სკოლაში სულ 178 მოსწავლე სწავლობს.</a:t>
            </a:r>
          </a:p>
          <a:p>
            <a:r>
              <a:rPr lang="ka-GE" sz="1600" b="1" dirty="0" smtClean="0">
                <a:solidFill>
                  <a:schemeClr val="accent2">
                    <a:lumMod val="75000"/>
                  </a:schemeClr>
                </a:solidFill>
              </a:rPr>
              <a:t>  </a:t>
            </a:r>
            <a:endParaRPr lang="en-US" sz="1600" b="1" dirty="0">
              <a:solidFill>
                <a:schemeClr val="accent2">
                  <a:lumMod val="75000"/>
                </a:schemeClr>
              </a:solidFill>
            </a:endParaRPr>
          </a:p>
        </p:txBody>
      </p:sp>
      <p:sp>
        <p:nvSpPr>
          <p:cNvPr id="3" name="TextBox 2"/>
          <p:cNvSpPr txBox="1"/>
          <p:nvPr/>
        </p:nvSpPr>
        <p:spPr>
          <a:xfrm>
            <a:off x="3982720" y="243840"/>
            <a:ext cx="2537745" cy="523220"/>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ka-GE" sz="2800" b="1" dirty="0" smtClean="0">
                <a:solidFill>
                  <a:schemeClr val="accent2">
                    <a:lumMod val="75000"/>
                  </a:schemeClr>
                </a:solidFill>
              </a:rPr>
              <a:t>განათლება</a:t>
            </a:r>
            <a:endParaRPr lang="en-US" sz="2800" b="1" dirty="0">
              <a:solidFill>
                <a:schemeClr val="accent2">
                  <a:lumMod val="75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674" y="3453320"/>
            <a:ext cx="4468494" cy="297826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1592" y="3443592"/>
            <a:ext cx="4578678" cy="298799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4974819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960" y="1121906"/>
            <a:ext cx="4386106" cy="2822746"/>
          </a:xfrm>
          <a:prstGeom prst="rect">
            <a:avLst/>
          </a:prstGeom>
          <a:effectLst>
            <a:glow rad="63500">
              <a:schemeClr val="accent5">
                <a:satMod val="175000"/>
                <a:alpha val="40000"/>
              </a:schemeClr>
            </a:glow>
            <a:innerShdw blurRad="63500" dist="50800" dir="16200000">
              <a:prstClr val="black">
                <a:alpha val="50000"/>
              </a:prstClr>
            </a:inn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8793" y="1121906"/>
            <a:ext cx="4504623" cy="2822746"/>
          </a:xfrm>
          <a:prstGeom prst="rect">
            <a:avLst/>
          </a:prstGeom>
          <a:effectLst>
            <a:glow rad="63500">
              <a:schemeClr val="accent5">
                <a:satMod val="175000"/>
                <a:alpha val="40000"/>
              </a:schemeClr>
            </a:glo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8793" y="4019868"/>
            <a:ext cx="4504623" cy="2737942"/>
          </a:xfrm>
          <a:prstGeom prst="rect">
            <a:avLst/>
          </a:prstGeom>
          <a:effectLst>
            <a:glow rad="63500">
              <a:schemeClr val="accent4">
                <a:satMod val="175000"/>
                <a:alpha val="40000"/>
              </a:schemeClr>
            </a:glow>
          </a:effectLst>
        </p:spPr>
      </p:pic>
      <p:sp>
        <p:nvSpPr>
          <p:cNvPr id="8" name="TextBox 7"/>
          <p:cNvSpPr txBox="1"/>
          <p:nvPr/>
        </p:nvSpPr>
        <p:spPr>
          <a:xfrm>
            <a:off x="772160" y="115503"/>
            <a:ext cx="8331200"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ka-GE" sz="2400" dirty="0" smtClean="0"/>
              <a:t>პროგრამის ფარგლებში განახლდება  წყალტუბოს ცენტრალური პარკი  </a:t>
            </a:r>
            <a:endParaRPr lang="en-US" sz="2400"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959" y="4019868"/>
            <a:ext cx="4386107" cy="2737942"/>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41762985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1879600" y="0"/>
            <a:ext cx="5887720" cy="1066800"/>
          </a:xfrm>
          <a:prstGeom prst="horizontalScroll">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ka-GE" sz="2400" dirty="0" smtClean="0"/>
              <a:t>წარმატებული  წყალტუბოელი  სტუდენტები </a:t>
            </a:r>
            <a:endParaRPr lang="en-US" sz="2400" dirty="0"/>
          </a:p>
        </p:txBody>
      </p:sp>
      <p:sp>
        <p:nvSpPr>
          <p:cNvPr id="4" name="TextBox 3"/>
          <p:cNvSpPr txBox="1"/>
          <p:nvPr/>
        </p:nvSpPr>
        <p:spPr>
          <a:xfrm>
            <a:off x="335280" y="1270000"/>
            <a:ext cx="9265281" cy="1323439"/>
          </a:xfrm>
          <a:prstGeom prst="rect">
            <a:avLst/>
          </a:prstGeom>
          <a:solidFill>
            <a:schemeClr val="bg1"/>
          </a:solidFill>
          <a:effectLst>
            <a:glow rad="1016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ka-GE" sz="2000" b="1" dirty="0" smtClean="0">
                <a:solidFill>
                  <a:schemeClr val="accent2">
                    <a:lumMod val="50000"/>
                  </a:schemeClr>
                </a:solidFill>
              </a:rPr>
              <a:t>2024 წელს ეროვნული გამოცდები წარმატებით ჩააბარა </a:t>
            </a:r>
            <a:r>
              <a:rPr lang="ka-GE" sz="2000" b="1" dirty="0" smtClean="0">
                <a:solidFill>
                  <a:schemeClr val="accent2">
                    <a:lumMod val="50000"/>
                  </a:schemeClr>
                </a:solidFill>
              </a:rPr>
              <a:t>და</a:t>
            </a:r>
            <a:r>
              <a:rPr lang="en-US" sz="2000" b="1" dirty="0" smtClean="0">
                <a:solidFill>
                  <a:schemeClr val="accent2">
                    <a:lumMod val="50000"/>
                  </a:schemeClr>
                </a:solidFill>
              </a:rPr>
              <a:t> </a:t>
            </a:r>
            <a:r>
              <a:rPr lang="en-US" sz="2000" b="1" dirty="0" smtClean="0">
                <a:solidFill>
                  <a:schemeClr val="accent2">
                    <a:lumMod val="50000"/>
                  </a:schemeClr>
                </a:solidFill>
              </a:rPr>
              <a:t>100%</a:t>
            </a:r>
            <a:r>
              <a:rPr lang="ka-GE" sz="2000" b="1" dirty="0">
                <a:solidFill>
                  <a:schemeClr val="accent2">
                    <a:lumMod val="50000"/>
                  </a:schemeClr>
                </a:solidFill>
              </a:rPr>
              <a:t> 70% და 50%</a:t>
            </a:r>
            <a:r>
              <a:rPr lang="en-US" sz="2000" b="1" dirty="0" smtClean="0">
                <a:solidFill>
                  <a:schemeClr val="accent2">
                    <a:lumMod val="50000"/>
                  </a:schemeClr>
                </a:solidFill>
              </a:rPr>
              <a:t> გ</a:t>
            </a:r>
            <a:r>
              <a:rPr lang="ka-GE" sz="2000" b="1" dirty="0" smtClean="0">
                <a:solidFill>
                  <a:schemeClr val="accent2">
                    <a:lumMod val="50000"/>
                  </a:schemeClr>
                </a:solidFill>
              </a:rPr>
              <a:t>რანტი </a:t>
            </a:r>
            <a:r>
              <a:rPr lang="ka-GE" sz="2000" b="1" dirty="0">
                <a:solidFill>
                  <a:schemeClr val="accent2">
                    <a:lumMod val="50000"/>
                  </a:schemeClr>
                </a:solidFill>
              </a:rPr>
              <a:t>მიიღო </a:t>
            </a:r>
            <a:r>
              <a:rPr lang="ka-GE" sz="2000" b="1" dirty="0" smtClean="0">
                <a:solidFill>
                  <a:schemeClr val="accent2">
                    <a:lumMod val="50000"/>
                  </a:schemeClr>
                </a:solidFill>
              </a:rPr>
              <a:t>36 სტუდენტმა</a:t>
            </a:r>
            <a:r>
              <a:rPr lang="ka-GE" sz="2000" b="1" dirty="0" smtClean="0">
                <a:solidFill>
                  <a:schemeClr val="accent2">
                    <a:lumMod val="50000"/>
                  </a:schemeClr>
                </a:solidFill>
              </a:rPr>
              <a:t>, რომლებსაც  დაენიშნათ სტიპენდიები, 200,150 და 100 ლარის ოდენობით,.</a:t>
            </a:r>
            <a:endParaRPr lang="ka-GE" sz="2000" b="1" dirty="0" smtClean="0">
              <a:solidFill>
                <a:schemeClr val="accent2">
                  <a:lumMod val="50000"/>
                </a:schemeClr>
              </a:solidFill>
            </a:endParaRPr>
          </a:p>
          <a:p>
            <a:r>
              <a:rPr lang="ka-GE" sz="2000" b="1" dirty="0" smtClean="0">
                <a:solidFill>
                  <a:schemeClr val="accent2">
                    <a:lumMod val="50000"/>
                  </a:schemeClr>
                </a:solidFill>
              </a:rPr>
              <a:t>პერსონალური კომპიუტერი გადაეცა </a:t>
            </a:r>
            <a:r>
              <a:rPr lang="ka-GE" sz="2000" b="1" dirty="0" smtClean="0">
                <a:solidFill>
                  <a:schemeClr val="accent2">
                    <a:lumMod val="50000"/>
                  </a:schemeClr>
                </a:solidFill>
              </a:rPr>
              <a:t>48  წარმატებულ  </a:t>
            </a:r>
            <a:r>
              <a:rPr lang="ka-GE" sz="2000" b="1" dirty="0" smtClean="0">
                <a:solidFill>
                  <a:schemeClr val="accent2">
                    <a:lumMod val="50000"/>
                  </a:schemeClr>
                </a:solidFill>
              </a:rPr>
              <a:t>მოსწავლეს.</a:t>
            </a:r>
            <a:endParaRPr lang="en-US" sz="2000" b="1" dirty="0">
              <a:solidFill>
                <a:schemeClr val="accent2">
                  <a:lumMod val="50000"/>
                </a:schemeClr>
              </a:solidFill>
            </a:endParaRPr>
          </a:p>
        </p:txBody>
      </p:sp>
      <p:pic>
        <p:nvPicPr>
          <p:cNvPr id="5" name="Picture 4"/>
          <p:cNvPicPr>
            <a:picLocks noChangeAspect="1"/>
          </p:cNvPicPr>
          <p:nvPr/>
        </p:nvPicPr>
        <p:blipFill>
          <a:blip r:embed="rId2"/>
          <a:stretch>
            <a:fillRect/>
          </a:stretch>
        </p:blipFill>
        <p:spPr>
          <a:xfrm>
            <a:off x="335280" y="3513914"/>
            <a:ext cx="4207537" cy="2787859"/>
          </a:xfrm>
          <a:prstGeom prst="rect">
            <a:avLst/>
          </a:prstGeom>
        </p:spPr>
      </p:pic>
      <p:pic>
        <p:nvPicPr>
          <p:cNvPr id="6" name="Picture 5"/>
          <p:cNvPicPr>
            <a:picLocks noChangeAspect="1"/>
          </p:cNvPicPr>
          <p:nvPr/>
        </p:nvPicPr>
        <p:blipFill>
          <a:blip r:embed="rId3"/>
          <a:stretch>
            <a:fillRect/>
          </a:stretch>
        </p:blipFill>
        <p:spPr>
          <a:xfrm>
            <a:off x="5041498" y="3513913"/>
            <a:ext cx="4234582" cy="2787859"/>
          </a:xfrm>
          <a:prstGeom prst="rect">
            <a:avLst/>
          </a:prstGeom>
        </p:spPr>
      </p:pic>
    </p:spTree>
    <p:extLst>
      <p:ext uri="{BB962C8B-B14F-4D97-AF65-F5344CB8AC3E}">
        <p14:creationId xmlns:p14="http://schemas.microsoft.com/office/powerpoint/2010/main" val="22492023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0880" y="655320"/>
            <a:ext cx="10617201" cy="646331"/>
          </a:xfrm>
          <a:prstGeom prst="rect">
            <a:avLst/>
          </a:prstGeom>
          <a:noFill/>
        </p:spPr>
        <p:txBody>
          <a:bodyPr wrap="square" rtlCol="0">
            <a:spAutoFit/>
          </a:bodyPr>
          <a:lstStyle/>
          <a:p>
            <a:endParaRPr lang="ka-GE" dirty="0"/>
          </a:p>
          <a:p>
            <a:endParaRPr lang="en-US" dirty="0"/>
          </a:p>
        </p:txBody>
      </p:sp>
      <p:sp>
        <p:nvSpPr>
          <p:cNvPr id="3" name="Rectangle 2"/>
          <p:cNvSpPr/>
          <p:nvPr/>
        </p:nvSpPr>
        <p:spPr>
          <a:xfrm>
            <a:off x="68504" y="1107441"/>
            <a:ext cx="7795336" cy="2246769"/>
          </a:xfrm>
          <a:prstGeom prst="rect">
            <a:avLst/>
          </a:prstGeom>
          <a:solidFill>
            <a:schemeClr val="bg1"/>
          </a:solidFill>
        </p:spPr>
        <p:style>
          <a:lnRef idx="3">
            <a:schemeClr val="lt1"/>
          </a:lnRef>
          <a:fillRef idx="1">
            <a:schemeClr val="accent2"/>
          </a:fillRef>
          <a:effectRef idx="1">
            <a:schemeClr val="accent2"/>
          </a:effectRef>
          <a:fontRef idx="minor">
            <a:schemeClr val="lt1"/>
          </a:fontRef>
        </p:style>
        <p:txBody>
          <a:bodyPr wrap="square">
            <a:spAutoFit/>
          </a:bodyPr>
          <a:lstStyle/>
          <a:p>
            <a:r>
              <a:rPr lang="ka-GE" b="1" dirty="0" smtClean="0">
                <a:solidFill>
                  <a:schemeClr val="accent2">
                    <a:lumMod val="75000"/>
                  </a:schemeClr>
                </a:solidFill>
              </a:rPr>
              <a:t> </a:t>
            </a:r>
            <a:r>
              <a:rPr lang="ka-GE" sz="2000" b="1" dirty="0" smtClean="0">
                <a:solidFill>
                  <a:schemeClr val="accent2">
                    <a:lumMod val="75000"/>
                  </a:schemeClr>
                </a:solidFill>
              </a:rPr>
              <a:t>წყალტუბო ცნობილია წარმატებული სპორტსმენებით. </a:t>
            </a:r>
          </a:p>
          <a:p>
            <a:r>
              <a:rPr lang="ka-GE" sz="2000" b="1" dirty="0" smtClean="0">
                <a:solidFill>
                  <a:schemeClr val="accent2">
                    <a:lumMod val="75000"/>
                  </a:schemeClr>
                </a:solidFill>
              </a:rPr>
              <a:t> მიმდინარე წელს</a:t>
            </a:r>
            <a:r>
              <a:rPr lang="en-US" sz="2000" b="1" dirty="0" smtClean="0">
                <a:solidFill>
                  <a:schemeClr val="accent2">
                    <a:lumMod val="75000"/>
                  </a:schemeClr>
                </a:solidFill>
              </a:rPr>
              <a:t> </a:t>
            </a:r>
            <a:r>
              <a:rPr lang="ka-GE" sz="2000" b="1" dirty="0" smtClean="0">
                <a:solidFill>
                  <a:schemeClr val="accent2">
                    <a:lumMod val="75000"/>
                  </a:schemeClr>
                </a:solidFill>
              </a:rPr>
              <a:t>ქრისტინე ჟორჟოლიანმა მოლდოვაში გამართულ მკლავჭიდის მსოფლიო ჩემპიონატზე მოიპოვა პირველი ადგილი, ხოლო ჯაბა ტყეშელაშვილი მსოფლიო ვიცე- ჩემპიონი და ევროპის ჩემპიონი გახდა ძალოსნობაში, სპორტის აღნიშნულ სახეობაში საქართველოს ნაკრების ღირსებას იცავს  7 წყალტუბოელი ძალოსანი</a:t>
            </a:r>
            <a:endParaRPr lang="ka-GE" sz="2000" b="1" dirty="0">
              <a:solidFill>
                <a:schemeClr val="accent2">
                  <a:lumMod val="75000"/>
                </a:schemeClr>
              </a:solidFill>
            </a:endParaRPr>
          </a:p>
        </p:txBody>
      </p:sp>
      <p:sp>
        <p:nvSpPr>
          <p:cNvPr id="4" name="Parallelogram 3"/>
          <p:cNvSpPr/>
          <p:nvPr/>
        </p:nvSpPr>
        <p:spPr>
          <a:xfrm>
            <a:off x="2377440" y="101600"/>
            <a:ext cx="5902960" cy="553720"/>
          </a:xfrm>
          <a:prstGeom prst="parallelogram">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ka-GE" sz="2400" dirty="0" smtClean="0"/>
              <a:t>წარმატებული    სპორტსმენები </a:t>
            </a:r>
            <a:endParaRPr lang="en-US" sz="24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00" y="3693731"/>
            <a:ext cx="3805999" cy="2841855"/>
          </a:xfrm>
          <a:prstGeom prst="rect">
            <a:avLst/>
          </a:prstGeom>
          <a:scene3d>
            <a:camera prst="orthographicFront"/>
            <a:lightRig rig="threePt" dir="t"/>
          </a:scene3d>
          <a:sp3d>
            <a:bevelT w="114300" prst="artDeco"/>
          </a:sp3d>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6772" y="3693731"/>
            <a:ext cx="3767554" cy="2797712"/>
          </a:xfrm>
          <a:prstGeom prst="rect">
            <a:avLst/>
          </a:prstGeom>
          <a:scene3d>
            <a:camera prst="orthographicFront"/>
            <a:lightRig rig="threePt" dir="t"/>
          </a:scene3d>
          <a:sp3d>
            <a:bevelT w="114300" prst="artDeco"/>
          </a:sp3d>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1099" y="3715802"/>
            <a:ext cx="3889358" cy="2797712"/>
          </a:xfrm>
          <a:prstGeom prst="rect">
            <a:avLst/>
          </a:prstGeom>
          <a:scene3d>
            <a:camera prst="orthographicFront"/>
            <a:lightRig rig="threePt" dir="t"/>
          </a:scene3d>
          <a:sp3d>
            <a:bevelT w="114300" prst="artDeco"/>
          </a:sp3d>
        </p:spPr>
      </p:pic>
      <p:pic>
        <p:nvPicPr>
          <p:cNvPr id="5" name="Picture 4"/>
          <p:cNvPicPr>
            <a:picLocks noChangeAspect="1"/>
          </p:cNvPicPr>
          <p:nvPr/>
        </p:nvPicPr>
        <p:blipFill>
          <a:blip r:embed="rId6"/>
          <a:stretch>
            <a:fillRect/>
          </a:stretch>
        </p:blipFill>
        <p:spPr>
          <a:xfrm>
            <a:off x="8041099" y="948005"/>
            <a:ext cx="3889358" cy="2303195"/>
          </a:xfrm>
          <a:prstGeom prst="rect">
            <a:avLst/>
          </a:prstGeom>
        </p:spPr>
      </p:pic>
    </p:spTree>
    <p:extLst>
      <p:ext uri="{BB962C8B-B14F-4D97-AF65-F5344CB8AC3E}">
        <p14:creationId xmlns:p14="http://schemas.microsoft.com/office/powerpoint/2010/main" val="9152466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71600" y="77242"/>
            <a:ext cx="7223760"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ka-GE" sz="2400" b="1" dirty="0" smtClean="0">
                <a:solidFill>
                  <a:srgbClr val="FFFF00"/>
                </a:solidFill>
              </a:rPr>
              <a:t>წარმატებული წყალტუბოელი სპორტსმენები </a:t>
            </a:r>
            <a:endParaRPr lang="en-US" sz="2400" b="1" dirty="0">
              <a:solidFill>
                <a:srgbClr val="FFFF00"/>
              </a:solidFill>
            </a:endParaRPr>
          </a:p>
        </p:txBody>
      </p:sp>
      <p:sp>
        <p:nvSpPr>
          <p:cNvPr id="11" name="TextBox 10"/>
          <p:cNvSpPr txBox="1"/>
          <p:nvPr/>
        </p:nvSpPr>
        <p:spPr>
          <a:xfrm>
            <a:off x="436880" y="1137920"/>
            <a:ext cx="9448800" cy="5324535"/>
          </a:xfrm>
          <a:prstGeom prst="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ka-GE" sz="1600" b="1" dirty="0">
                <a:solidFill>
                  <a:schemeClr val="accent2">
                    <a:lumMod val="75000"/>
                  </a:schemeClr>
                </a:solidFill>
              </a:rPr>
              <a:t> </a:t>
            </a:r>
            <a:r>
              <a:rPr lang="ka-GE" sz="1600" b="1" dirty="0" smtClean="0">
                <a:solidFill>
                  <a:schemeClr val="accent2">
                    <a:lumMod val="75000"/>
                  </a:schemeClr>
                </a:solidFill>
              </a:rPr>
              <a:t> </a:t>
            </a:r>
            <a:r>
              <a:rPr lang="ka-GE" sz="2000" b="1" dirty="0" smtClean="0">
                <a:solidFill>
                  <a:schemeClr val="accent2">
                    <a:lumMod val="75000"/>
                  </a:schemeClr>
                </a:solidFill>
              </a:rPr>
              <a:t>უნგრეთის დედაქალაქ ბუდაპეშტში გამართულ სარეიტინგო ტურნირზე, ვიცე -ჩემპიონი გახდა ტოკიოს ოლიპიადის ვიცე ჩემპიონი, მსოფლიოსა და ევროპის მრავალგზის პრიზიორი იაკობ ქაჯაია.</a:t>
            </a:r>
          </a:p>
          <a:p>
            <a:endParaRPr lang="ka-GE" sz="2000" b="1" dirty="0" smtClean="0">
              <a:solidFill>
                <a:schemeClr val="accent2">
                  <a:lumMod val="75000"/>
                </a:schemeClr>
              </a:solidFill>
            </a:endParaRPr>
          </a:p>
          <a:p>
            <a:r>
              <a:rPr lang="ka-GE" sz="2000" b="1" dirty="0" smtClean="0">
                <a:solidFill>
                  <a:schemeClr val="accent2">
                    <a:lumMod val="75000"/>
                  </a:schemeClr>
                </a:solidFill>
              </a:rPr>
              <a:t>მსოფლიოს ვიცე-ჩემპიონი გახდა გაბრიელ მუკბანიანი, რომელმაც  ყირგიზეთში გამართულ მსოფლიო ჩემპიონატზე ქამრით ჭიდაობაში ვიცე -ჩემპიონის ტიტული მოიპოვა;</a:t>
            </a:r>
          </a:p>
          <a:p>
            <a:endParaRPr lang="ka-GE" sz="2000" b="1" dirty="0" smtClean="0">
              <a:solidFill>
                <a:schemeClr val="accent2">
                  <a:lumMod val="75000"/>
                </a:schemeClr>
              </a:solidFill>
            </a:endParaRPr>
          </a:p>
          <a:p>
            <a:r>
              <a:rPr lang="ka-GE" sz="2000" b="1" dirty="0" smtClean="0">
                <a:solidFill>
                  <a:schemeClr val="accent2">
                    <a:lumMod val="75000"/>
                  </a:schemeClr>
                </a:solidFill>
              </a:rPr>
              <a:t>სერბეთში გამართულ ევროპის ჩემპიონატზე სამბოში  წყალტუბოელმა სპორტსმენმა ლუკა შვანგირაძემ  ჭაბუკებს შორის ბრინჯაოს მედალი მოიპოვა;</a:t>
            </a:r>
          </a:p>
          <a:p>
            <a:endParaRPr lang="ka-GE" sz="2000" b="1" dirty="0" smtClean="0">
              <a:solidFill>
                <a:schemeClr val="accent2">
                  <a:lumMod val="75000"/>
                </a:schemeClr>
              </a:solidFill>
            </a:endParaRPr>
          </a:p>
          <a:p>
            <a:r>
              <a:rPr lang="ka-GE" sz="2000" b="1" dirty="0" smtClean="0">
                <a:solidFill>
                  <a:schemeClr val="accent2">
                    <a:lumMod val="75000"/>
                  </a:schemeClr>
                </a:solidFill>
              </a:rPr>
              <a:t>ბოსნიის დედაქალაქ სარაევოში გამართულ ვეტერანთა ევროპის ჩემპიონატზე  საპრიზო მესამე ადგილი დაიკავა და ბრინჯაოს მედალს დაეუფლა წყალტუბოელი ძიუდოისტი იასონ ნემსაძე;</a:t>
            </a:r>
          </a:p>
          <a:p>
            <a:endParaRPr lang="ka-GE" sz="2000" b="1" dirty="0" smtClean="0">
              <a:solidFill>
                <a:schemeClr val="accent2">
                  <a:lumMod val="75000"/>
                </a:schemeClr>
              </a:solidFill>
            </a:endParaRPr>
          </a:p>
          <a:p>
            <a:r>
              <a:rPr lang="ka-GE" sz="2000" b="1" dirty="0" smtClean="0">
                <a:solidFill>
                  <a:schemeClr val="accent2">
                    <a:lumMod val="75000"/>
                  </a:schemeClr>
                </a:solidFill>
              </a:rPr>
              <a:t> საერთაშორისო ტურნირზე მკლავჭიდში, ასევე,  ვიცე- ჩემპიონი გახდა  გიგა ბერაძე, რომელმაც სტამბულის საერთაშორისო ტურნირის ლიცენზია მოიპოვა.</a:t>
            </a:r>
          </a:p>
        </p:txBody>
      </p:sp>
    </p:spTree>
    <p:extLst>
      <p:ext uri="{BB962C8B-B14F-4D97-AF65-F5344CB8AC3E}">
        <p14:creationId xmlns:p14="http://schemas.microsoft.com/office/powerpoint/2010/main" val="34451093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560" y="243840"/>
            <a:ext cx="9245600" cy="3416320"/>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ka-GE" dirty="0"/>
              <a:t>წყალტუბოელმა სპორტსმენმა თამაზ კუჭავამ ესპანეთის დედაქალაქ მადრიდში, </a:t>
            </a:r>
            <a:r>
              <a:rPr lang="ka-GE" dirty="0" smtClean="0"/>
              <a:t>ყველაზე მასშტაბურ ტურნირზე </a:t>
            </a:r>
            <a:r>
              <a:rPr lang="ka-GE" dirty="0"/>
              <a:t>პირველი ადგილი დაიკავა  </a:t>
            </a:r>
            <a:r>
              <a:rPr lang="ka-GE" dirty="0" smtClean="0"/>
              <a:t>და  ტურნირის გამარჯვებული გახდა.</a:t>
            </a:r>
            <a:endParaRPr lang="ka-GE" dirty="0"/>
          </a:p>
          <a:p>
            <a:endParaRPr lang="ka-GE" dirty="0"/>
          </a:p>
          <a:p>
            <a:r>
              <a:rPr lang="ka-GE" dirty="0" smtClean="0"/>
              <a:t> საერთაშორისო ტურნირებსა და ქვეყნის მასშტაბით გამართულ ჩემპიონატებში წარმატებით ასპარეზობას აგრძელებენ წყალტუბოელი ძიუდოისტები, ევროპის თასის გამარჯვებულები  საბა გველესიანი,  მათე გველესიანი, ასევე, წარმატებით იასპარეზეს  ქვეყნის ჩემპიონატზე და საპრიზო ადგილები დაიკავეს გიორგი ქაშიბაძემ(მეორე ადგილი) და ლუკა ქუთათელაძემ .</a:t>
            </a:r>
          </a:p>
          <a:p>
            <a:endParaRPr lang="ka-GE" dirty="0" smtClean="0"/>
          </a:p>
          <a:p>
            <a:r>
              <a:rPr lang="ka-GE" dirty="0" smtClean="0"/>
              <a:t>ქვეყნის </a:t>
            </a:r>
            <a:r>
              <a:rPr lang="ka-GE" dirty="0"/>
              <a:t>ვიცე -ჩემპიონი გახდა წყალტუბოელი ძალოსანი ლუკა </a:t>
            </a:r>
            <a:r>
              <a:rPr lang="ka-GE" dirty="0" smtClean="0"/>
              <a:t>ქაშიბაძე</a:t>
            </a:r>
          </a:p>
          <a:p>
            <a:endParaRPr lang="ka-GE"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800" y="3860800"/>
            <a:ext cx="3456798" cy="2872624"/>
          </a:xfrm>
          <a:prstGeom prst="rect">
            <a:avLst/>
          </a:prstGeom>
          <a:scene3d>
            <a:camera prst="orthographicFront"/>
            <a:lightRig rig="threePt" dir="t"/>
          </a:scene3d>
          <a:sp3d>
            <a:bevelT prst="angle"/>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5100" y="3851920"/>
            <a:ext cx="3597113" cy="2782560"/>
          </a:xfrm>
          <a:prstGeom prst="rect">
            <a:avLst/>
          </a:prstGeom>
        </p:spPr>
      </p:pic>
    </p:spTree>
    <p:extLst>
      <p:ext uri="{BB962C8B-B14F-4D97-AF65-F5344CB8AC3E}">
        <p14:creationId xmlns:p14="http://schemas.microsoft.com/office/powerpoint/2010/main" val="3592265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43200" y="0"/>
            <a:ext cx="5882640"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ka-GE" sz="2800" dirty="0" smtClean="0"/>
              <a:t>სპორტული ინფრასტრუქტურა</a:t>
            </a:r>
            <a:endParaRPr lang="en-US" sz="2800" dirty="0"/>
          </a:p>
        </p:txBody>
      </p:sp>
      <p:sp>
        <p:nvSpPr>
          <p:cNvPr id="4" name="Rectangle 3"/>
          <p:cNvSpPr/>
          <p:nvPr/>
        </p:nvSpPr>
        <p:spPr>
          <a:xfrm>
            <a:off x="353961" y="781665"/>
            <a:ext cx="9320982" cy="16312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ka-GE" sz="2000" dirty="0" smtClean="0"/>
              <a:t>ა(ა)იპ ,,სპორტული კლუბების გაერთიანებაში’’ ამჟამად ირიცხება </a:t>
            </a:r>
            <a:r>
              <a:rPr lang="ka-GE" sz="2000" dirty="0" smtClean="0"/>
              <a:t>650-ზე </a:t>
            </a:r>
            <a:r>
              <a:rPr lang="ka-GE" sz="2000" dirty="0"/>
              <a:t>მეტი </a:t>
            </a:r>
            <a:r>
              <a:rPr lang="ka-GE" sz="2000" dirty="0"/>
              <a:t>ახალგაზრდა. გრძელდება ჩვენი ქალაქის რაგბის გუნდის „დინოზავრების“ </a:t>
            </a:r>
            <a:r>
              <a:rPr lang="ka-GE" sz="2000" dirty="0" smtClean="0"/>
              <a:t>მხარდაჭერა,  </a:t>
            </a:r>
            <a:r>
              <a:rPr lang="ka-GE" sz="2000" dirty="0" smtClean="0"/>
              <a:t>წყალტუბოს </a:t>
            </a:r>
            <a:r>
              <a:rPr lang="ka-GE" sz="2000" dirty="0"/>
              <a:t>ხელბურთელთა გუნდი უკვე მეორედ გახდა საქართველოს ჩემპიონი ახალგაზრდებში, </a:t>
            </a:r>
            <a:r>
              <a:rPr lang="ka-GE" sz="2000" dirty="0" smtClean="0"/>
              <a:t>შეიქმნა ნიჩბოსნობისა  და ფარიკაობის გუნდები.</a:t>
            </a:r>
            <a:endParaRPr lang="ka-GE" dirty="0"/>
          </a:p>
        </p:txBody>
      </p:sp>
      <p:pic>
        <p:nvPicPr>
          <p:cNvPr id="2" name="Picture 1"/>
          <p:cNvPicPr>
            <a:picLocks noChangeAspect="1"/>
          </p:cNvPicPr>
          <p:nvPr/>
        </p:nvPicPr>
        <p:blipFill>
          <a:blip r:embed="rId2"/>
          <a:stretch>
            <a:fillRect/>
          </a:stretch>
        </p:blipFill>
        <p:spPr>
          <a:xfrm>
            <a:off x="2004391" y="2746902"/>
            <a:ext cx="5331129" cy="3186656"/>
          </a:xfrm>
          <a:prstGeom prst="rect">
            <a:avLst/>
          </a:prstGeom>
        </p:spPr>
      </p:pic>
    </p:spTree>
    <p:extLst>
      <p:ext uri="{BB962C8B-B14F-4D97-AF65-F5344CB8AC3E}">
        <p14:creationId xmlns:p14="http://schemas.microsoft.com/office/powerpoint/2010/main" val="39845460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99920" y="2468880"/>
            <a:ext cx="7244080" cy="1754326"/>
          </a:xfrm>
          <a:prstGeom prst="rect">
            <a:avLst/>
          </a:prstGeom>
          <a:solidFill>
            <a:schemeClr val="bg1"/>
          </a:solidFill>
          <a:effectLst>
            <a:glow rad="228600">
              <a:schemeClr val="accent2">
                <a:satMod val="175000"/>
                <a:alpha val="40000"/>
              </a:schemeClr>
            </a:glow>
          </a:effectLst>
          <a:scene3d>
            <a:camera prst="orthographicFront"/>
            <a:lightRig rig="threePt" dir="t"/>
          </a:scene3d>
          <a:sp3d>
            <a:bevelT prst="relaxedInset"/>
          </a:sp3d>
        </p:spPr>
        <p:txBody>
          <a:bodyPr wrap="square" rtlCol="0">
            <a:spAutoFit/>
          </a:bodyPr>
          <a:lstStyle/>
          <a:p>
            <a:pPr algn="ctr"/>
            <a:r>
              <a:rPr lang="ka-GE" sz="5400" b="1" dirty="0" smtClean="0">
                <a:ln w="22225">
                  <a:solidFill>
                    <a:schemeClr val="accent2"/>
                  </a:solidFill>
                  <a:prstDash val="solid"/>
                </a:ln>
                <a:solidFill>
                  <a:schemeClr val="accent2"/>
                </a:solidFill>
              </a:rPr>
              <a:t>გმადლობთ ყურადღებისთვის!</a:t>
            </a:r>
            <a:endParaRPr lang="en-US" sz="5400" b="1" dirty="0">
              <a:ln w="22225">
                <a:solidFill>
                  <a:schemeClr val="accent2"/>
                </a:solidFill>
                <a:prstDash val="solid"/>
              </a:ln>
              <a:solidFill>
                <a:schemeClr val="accent2"/>
              </a:solidFill>
            </a:endParaRPr>
          </a:p>
        </p:txBody>
      </p:sp>
    </p:spTree>
    <p:extLst>
      <p:ext uri="{BB962C8B-B14F-4D97-AF65-F5344CB8AC3E}">
        <p14:creationId xmlns:p14="http://schemas.microsoft.com/office/powerpoint/2010/main" val="20019310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1055" y="535021"/>
            <a:ext cx="7925448" cy="1138773"/>
          </a:xfrm>
          <a:prstGeom prst="rect">
            <a:avLst/>
          </a:prstGeom>
          <a:solidFill>
            <a:schemeClr val="accent1">
              <a:lumMod val="60000"/>
              <a:lumOff val="40000"/>
            </a:schemeClr>
          </a:solidFill>
          <a:ln/>
          <a:effectLst>
            <a:glow rad="635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a:spAutoFit/>
          </a:bodyPr>
          <a:lstStyle/>
          <a:p>
            <a:endParaRPr lang="ka-GE" sz="1600" b="1" dirty="0" smtClean="0">
              <a:solidFill>
                <a:schemeClr val="accent2">
                  <a:lumMod val="75000"/>
                </a:schemeClr>
              </a:solidFill>
              <a:latin typeface="+mj-lt"/>
            </a:endParaRPr>
          </a:p>
          <a:p>
            <a:r>
              <a:rPr lang="ka-GE" sz="2800" b="1" dirty="0" smtClean="0">
                <a:solidFill>
                  <a:schemeClr val="accent2">
                    <a:lumMod val="75000"/>
                  </a:schemeClr>
                </a:solidFill>
                <a:latin typeface="+mj-lt"/>
              </a:rPr>
              <a:t>  </a:t>
            </a:r>
            <a:r>
              <a:rPr lang="ka-GE" sz="2400" b="1" dirty="0" smtClean="0">
                <a:solidFill>
                  <a:schemeClr val="accent2">
                    <a:lumMod val="75000"/>
                  </a:schemeClr>
                </a:solidFill>
                <a:latin typeface="+mj-lt"/>
              </a:rPr>
              <a:t>საბავშვო ბაღების მშენებლობა და რეაბილიტაცია</a:t>
            </a:r>
          </a:p>
          <a:p>
            <a:r>
              <a:rPr lang="ka-GE" sz="2400" b="1" dirty="0" smtClean="0">
                <a:solidFill>
                  <a:schemeClr val="accent2">
                    <a:lumMod val="75000"/>
                  </a:schemeClr>
                </a:solidFill>
                <a:latin typeface="+mj-lt"/>
              </a:rPr>
              <a:t> </a:t>
            </a:r>
            <a:endParaRPr lang="ka-GE" sz="2800" b="1" dirty="0">
              <a:solidFill>
                <a:schemeClr val="accent2">
                  <a:lumMod val="75000"/>
                </a:schemeClr>
              </a:solidFill>
              <a:latin typeface="+mj-lt"/>
            </a:endParaRPr>
          </a:p>
        </p:txBody>
      </p:sp>
      <p:sp>
        <p:nvSpPr>
          <p:cNvPr id="4" name="TextBox 3"/>
          <p:cNvSpPr txBox="1"/>
          <p:nvPr/>
        </p:nvSpPr>
        <p:spPr>
          <a:xfrm>
            <a:off x="1031132" y="2217906"/>
            <a:ext cx="8610708" cy="452431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marL="285750" indent="-285750">
              <a:buFont typeface="Wingdings" panose="05000000000000000000" pitchFamily="2" charset="2"/>
              <a:buChar char="Ø"/>
            </a:pPr>
            <a:r>
              <a:rPr lang="ka-GE" sz="2400" dirty="0" smtClean="0"/>
              <a:t>მიმდინარეობს ახალი </a:t>
            </a:r>
            <a:r>
              <a:rPr lang="ka-GE" sz="2400" dirty="0"/>
              <a:t>საბავშვო </a:t>
            </a:r>
            <a:r>
              <a:rPr lang="ka-GE" sz="2400" dirty="0" smtClean="0"/>
              <a:t>ბაღის მშენებლობა </a:t>
            </a:r>
            <a:r>
              <a:rPr lang="ka-GE" sz="2400" dirty="0"/>
              <a:t>აფხაზეთის ქუჩაზე, </a:t>
            </a:r>
            <a:r>
              <a:rPr lang="ka-GE" sz="2400" dirty="0" smtClean="0"/>
              <a:t>რომელიც 150 </a:t>
            </a:r>
            <a:r>
              <a:rPr lang="ka-GE" sz="2400" dirty="0"/>
              <a:t>ბავშვზე </a:t>
            </a:r>
            <a:r>
              <a:rPr lang="ka-GE" sz="2400" dirty="0" smtClean="0"/>
              <a:t>გათვლილი;  </a:t>
            </a:r>
          </a:p>
          <a:p>
            <a:pPr marL="285750" indent="-285750">
              <a:buFont typeface="Wingdings" panose="05000000000000000000" pitchFamily="2" charset="2"/>
              <a:buChar char="Ø"/>
            </a:pPr>
            <a:endParaRPr lang="ka-GE" sz="2400" dirty="0"/>
          </a:p>
          <a:p>
            <a:pPr marL="285750" indent="-285750">
              <a:buFont typeface="Wingdings" panose="05000000000000000000" pitchFamily="2" charset="2"/>
              <a:buChar char="Ø"/>
            </a:pPr>
            <a:r>
              <a:rPr lang="ka-GE" sz="2400" dirty="0" smtClean="0"/>
              <a:t>სრული </a:t>
            </a:r>
            <a:r>
              <a:rPr lang="ka-GE" sz="2400" dirty="0"/>
              <a:t>რეაბილიტაციის სამუშაოები უტარდება ქალაქ წყალტუბოს </a:t>
            </a:r>
            <a:r>
              <a:rPr lang="en-US" sz="2400" dirty="0"/>
              <a:t>N 1 </a:t>
            </a:r>
            <a:r>
              <a:rPr lang="ka-GE" sz="2400" dirty="0"/>
              <a:t>და სოფელ გეგუთის საბავშვო </a:t>
            </a:r>
            <a:r>
              <a:rPr lang="ka-GE" sz="2400" dirty="0" smtClean="0"/>
              <a:t>ბაღებს</a:t>
            </a:r>
          </a:p>
          <a:p>
            <a:pPr marL="285750" indent="-285750">
              <a:buFont typeface="Wingdings" panose="05000000000000000000" pitchFamily="2" charset="2"/>
              <a:buChar char="Ø"/>
            </a:pPr>
            <a:endParaRPr lang="ka-GE" sz="2400" dirty="0"/>
          </a:p>
          <a:p>
            <a:pPr marL="285750" indent="-285750">
              <a:buFont typeface="Wingdings" panose="05000000000000000000" pitchFamily="2" charset="2"/>
              <a:buChar char="Ø"/>
            </a:pPr>
            <a:r>
              <a:rPr lang="ka-GE" sz="2400" dirty="0" smtClean="0"/>
              <a:t>საბავშვო ბაღებში </a:t>
            </a:r>
            <a:r>
              <a:rPr lang="ka-GE" sz="2400" dirty="0"/>
              <a:t>ეწყობა შიდა სივრცეები, კომუნიკაციები, სველი წერტილები, სათამაშო და საძინებელი ოთახები, სამზარეულო, </a:t>
            </a:r>
            <a:r>
              <a:rPr lang="ka-GE" sz="2400" dirty="0" smtClean="0"/>
              <a:t>ბაღების შენობები   </a:t>
            </a:r>
            <a:r>
              <a:rPr lang="ka-GE" sz="2400" dirty="0"/>
              <a:t>ადაპტირებული იქნება განსაკუთრებული საჭიროებების მქონე  პირთათვის.</a:t>
            </a:r>
          </a:p>
          <a:p>
            <a:pPr marL="285750" indent="-285750">
              <a:buFont typeface="Wingdings" panose="05000000000000000000" pitchFamily="2" charset="2"/>
              <a:buChar char="Ø"/>
            </a:pPr>
            <a:endParaRPr lang="en-US" sz="2400" dirty="0"/>
          </a:p>
        </p:txBody>
      </p:sp>
    </p:spTree>
    <p:extLst>
      <p:ext uri="{BB962C8B-B14F-4D97-AF65-F5344CB8AC3E}">
        <p14:creationId xmlns:p14="http://schemas.microsoft.com/office/powerpoint/2010/main" val="2884375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665" y="788138"/>
            <a:ext cx="4283654" cy="297688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4733" y="769929"/>
            <a:ext cx="4468113" cy="297688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665" y="3970464"/>
            <a:ext cx="4283654" cy="276606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4734" y="3934046"/>
            <a:ext cx="4468113" cy="2838895"/>
          </a:xfrm>
          <a:prstGeom prst="rect">
            <a:avLst/>
          </a:prstGeom>
        </p:spPr>
      </p:pic>
      <p:sp>
        <p:nvSpPr>
          <p:cNvPr id="6" name="Rectangle 5"/>
          <p:cNvSpPr/>
          <p:nvPr/>
        </p:nvSpPr>
        <p:spPr>
          <a:xfrm>
            <a:off x="1673157" y="155643"/>
            <a:ext cx="6068764" cy="400110"/>
          </a:xfrm>
          <a:prstGeom prst="rect">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ka-GE" sz="2000" dirty="0"/>
              <a:t>საბავშვო ბაღების მშენებლობა და რეაბილიტაცია</a:t>
            </a:r>
            <a:endParaRPr lang="en-US" sz="2000" dirty="0"/>
          </a:p>
        </p:txBody>
      </p:sp>
    </p:spTree>
    <p:extLst>
      <p:ext uri="{BB962C8B-B14F-4D97-AF65-F5344CB8AC3E}">
        <p14:creationId xmlns:p14="http://schemas.microsoft.com/office/powerpoint/2010/main" val="2557003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00" y="2165864"/>
            <a:ext cx="5499100" cy="4185921"/>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3"/>
          <a:stretch>
            <a:fillRect/>
          </a:stretch>
        </p:blipFill>
        <p:spPr>
          <a:xfrm>
            <a:off x="1152810" y="160415"/>
            <a:ext cx="8077900" cy="1292464"/>
          </a:xfrm>
          <a:prstGeom prst="rect">
            <a:avLst/>
          </a:prstGeom>
          <a:scene3d>
            <a:camera prst="orthographicFront"/>
            <a:lightRig rig="threePt" dir="t"/>
          </a:scene3d>
          <a:sp3d>
            <a:bevelT prst="angle"/>
          </a:sp3d>
        </p:spPr>
        <p:style>
          <a:lnRef idx="2">
            <a:schemeClr val="accent2">
              <a:shade val="50000"/>
            </a:schemeClr>
          </a:lnRef>
          <a:fillRef idx="1">
            <a:schemeClr val="accent2"/>
          </a:fillRef>
          <a:effectRef idx="0">
            <a:schemeClr val="accent2"/>
          </a:effectRef>
          <a:fontRef idx="minor">
            <a:schemeClr val="lt1"/>
          </a:fontRef>
        </p:style>
      </p:pic>
      <p:sp>
        <p:nvSpPr>
          <p:cNvPr id="7" name="TextBox 6"/>
          <p:cNvSpPr txBox="1"/>
          <p:nvPr/>
        </p:nvSpPr>
        <p:spPr>
          <a:xfrm>
            <a:off x="203200" y="6167119"/>
            <a:ext cx="5499100"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ka-GE" dirty="0" smtClean="0"/>
              <a:t>საბავშვო ბაღის  შენობა აფხაზეთის  ქუჩაზე</a:t>
            </a: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1360" y="2165864"/>
            <a:ext cx="5431019" cy="4001255"/>
          </a:xfrm>
          <a:prstGeom prst="rect">
            <a:avLst/>
          </a:prstGeom>
          <a:ln>
            <a:noFill/>
          </a:ln>
          <a:effectLst>
            <a:outerShdw blurRad="190500" algn="tl" rotWithShape="0">
              <a:srgbClr val="000000">
                <a:alpha val="70000"/>
              </a:srgbClr>
            </a:outerShdw>
          </a:effectLst>
        </p:spPr>
      </p:pic>
      <p:sp>
        <p:nvSpPr>
          <p:cNvPr id="10" name="TextBox 9"/>
          <p:cNvSpPr txBox="1"/>
          <p:nvPr/>
        </p:nvSpPr>
        <p:spPr>
          <a:xfrm>
            <a:off x="5801360" y="6075680"/>
            <a:ext cx="5537200" cy="40011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ka-GE" dirty="0" smtClean="0"/>
              <a:t>        </a:t>
            </a:r>
            <a:r>
              <a:rPr lang="ka-GE" sz="2000" dirty="0" smtClean="0"/>
              <a:t>ქალაქ წყალტუბოს N1 საბავშვო ბაღი</a:t>
            </a:r>
            <a:endParaRPr lang="en-US" sz="2000" dirty="0"/>
          </a:p>
        </p:txBody>
      </p:sp>
    </p:spTree>
    <p:extLst>
      <p:ext uri="{BB962C8B-B14F-4D97-AF65-F5344CB8AC3E}">
        <p14:creationId xmlns:p14="http://schemas.microsoft.com/office/powerpoint/2010/main" val="604015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603" y="152400"/>
            <a:ext cx="9088797" cy="2923877"/>
          </a:xfrm>
          <a:prstGeom prst="rect">
            <a:avLst/>
          </a:prstGeom>
        </p:spPr>
        <p:txBody>
          <a:bodyPr wrap="square">
            <a:spAutoFit/>
          </a:bodyPr>
          <a:lstStyle/>
          <a:p>
            <a:pPr marL="342900" indent="-342900">
              <a:buFont typeface="Wingdings" panose="05000000000000000000" pitchFamily="2" charset="2"/>
              <a:buChar char="Ø"/>
            </a:pPr>
            <a:r>
              <a:rPr lang="ka-GE" sz="2400" b="1" dirty="0" smtClean="0">
                <a:solidFill>
                  <a:schemeClr val="accent2"/>
                </a:solidFill>
              </a:rPr>
              <a:t>ახალი </a:t>
            </a:r>
            <a:r>
              <a:rPr lang="ka-GE" sz="2400" b="1" dirty="0">
                <a:solidFill>
                  <a:schemeClr val="accent2"/>
                </a:solidFill>
              </a:rPr>
              <a:t>რეკრეაციული სივრცე - „ახალგაზრდობის სკვერი" გაიხსნა </a:t>
            </a:r>
            <a:r>
              <a:rPr lang="ka-GE" sz="2400" b="1" dirty="0" smtClean="0">
                <a:solidFill>
                  <a:schemeClr val="accent2"/>
                </a:solidFill>
              </a:rPr>
              <a:t>ქალაქ </a:t>
            </a:r>
            <a:r>
              <a:rPr lang="ka-GE" sz="2400" b="1" dirty="0">
                <a:solidFill>
                  <a:schemeClr val="accent2"/>
                </a:solidFill>
              </a:rPr>
              <a:t>წყალტუბოში, ნიკო კეცხოველის </a:t>
            </a:r>
            <a:r>
              <a:rPr lang="ka-GE" sz="2400" b="1" dirty="0" smtClean="0">
                <a:solidFill>
                  <a:schemeClr val="accent2"/>
                </a:solidFill>
              </a:rPr>
              <a:t>ქუჩაზე.  პროექტის ფარგლებში გაკეთდა </a:t>
            </a:r>
            <a:r>
              <a:rPr lang="ka-GE" sz="2400" b="1" dirty="0">
                <a:solidFill>
                  <a:schemeClr val="accent2"/>
                </a:solidFill>
              </a:rPr>
              <a:t>სპორტული მოედანი, საბავშვო ატრაქციონები და ამფითეატრი. </a:t>
            </a:r>
            <a:endParaRPr lang="ka-GE" sz="2400" b="1" dirty="0" smtClean="0">
              <a:solidFill>
                <a:schemeClr val="accent2"/>
              </a:solidFill>
            </a:endParaRPr>
          </a:p>
          <a:p>
            <a:pPr marL="342900" indent="-342900">
              <a:buFont typeface="Wingdings" panose="05000000000000000000" pitchFamily="2" charset="2"/>
              <a:buChar char="Ø"/>
            </a:pPr>
            <a:r>
              <a:rPr lang="ka-GE" sz="2400" b="1" dirty="0" smtClean="0">
                <a:solidFill>
                  <a:schemeClr val="accent2"/>
                </a:solidFill>
              </a:rPr>
              <a:t>მოეწყო </a:t>
            </a:r>
            <a:r>
              <a:rPr lang="ka-GE" sz="2400" b="1" dirty="0">
                <a:solidFill>
                  <a:schemeClr val="accent2"/>
                </a:solidFill>
              </a:rPr>
              <a:t>საფეხმავლო ბილიკები  და  გარე- განათების ქსელი, ჩატარდა გამწვანების სამუშაოები. </a:t>
            </a:r>
            <a:endParaRPr lang="ka-GE" sz="2400" b="1" dirty="0" smtClean="0">
              <a:solidFill>
                <a:schemeClr val="accent2"/>
              </a:solidFill>
            </a:endParaRPr>
          </a:p>
          <a:p>
            <a:pPr marL="342900" indent="-342900">
              <a:buFont typeface="Wingdings" panose="05000000000000000000" pitchFamily="2" charset="2"/>
              <a:buChar char="Ø"/>
            </a:pPr>
            <a:endParaRPr lang="ka-GE" sz="2400" b="1" dirty="0" smtClean="0">
              <a:solidFill>
                <a:schemeClr val="accent2"/>
              </a:solidFill>
            </a:endParaRPr>
          </a:p>
          <a:p>
            <a:pPr marL="342900" indent="-342900">
              <a:buFont typeface="Wingdings" panose="05000000000000000000" pitchFamily="2" charset="2"/>
              <a:buChar char="Ø"/>
            </a:pPr>
            <a:endParaRPr lang="ka-GE" sz="1600" b="1" dirty="0">
              <a:solidFill>
                <a:schemeClr val="accent2"/>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603" y="2813553"/>
            <a:ext cx="4469819" cy="3166582"/>
          </a:xfrm>
          <a:prstGeom prst="rect">
            <a:avLst/>
          </a:prstGeom>
          <a:effectLst>
            <a:glow rad="228600">
              <a:schemeClr val="accent2">
                <a:satMod val="175000"/>
                <a:alpha val="40000"/>
              </a:schemeClr>
            </a:glo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3481" y="2813553"/>
            <a:ext cx="4474723" cy="3166582"/>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1880151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0800" y="131142"/>
            <a:ext cx="4338320" cy="333505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0800" y="3639267"/>
            <a:ext cx="4439920" cy="3160307"/>
          </a:xfrm>
          <a:prstGeom prst="rect">
            <a:avLst/>
          </a:prstGeom>
          <a:scene3d>
            <a:camera prst="orthographicFront"/>
            <a:lightRig rig="threePt" dir="t"/>
          </a:scene3d>
          <a:sp3d>
            <a:bevelT prst="angle"/>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 y="131142"/>
            <a:ext cx="4521200" cy="331793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840" y="3639268"/>
            <a:ext cx="4521200" cy="3093959"/>
          </a:xfrm>
          <a:prstGeom prst="rect">
            <a:avLst/>
          </a:prstGeom>
          <a:scene3d>
            <a:camera prst="orthographicFront"/>
            <a:lightRig rig="threePt" dir="t"/>
          </a:scene3d>
          <a:sp3d>
            <a:bevelT prst="angle"/>
          </a:sp3d>
        </p:spPr>
      </p:pic>
    </p:spTree>
    <p:extLst>
      <p:ext uri="{BB962C8B-B14F-4D97-AF65-F5344CB8AC3E}">
        <p14:creationId xmlns:p14="http://schemas.microsoft.com/office/powerpoint/2010/main" val="79146736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8268</TotalTime>
  <Words>1709</Words>
  <Application>Microsoft Office PowerPoint</Application>
  <PresentationFormat>Widescreen</PresentationFormat>
  <Paragraphs>163</Paragraphs>
  <Slides>45</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FiraGO-Regular</vt:lpstr>
      <vt:lpstr>Sylfaen</vt:lpstr>
      <vt:lpstr>Trebuchet MS</vt:lpstr>
      <vt:lpstr>Wingdings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რეაბილიტაციის სამუშაოები ჩაუტარდა  სანიაღვრე არხებს, როგორც ქალაქის, ასევე, სოფლების ტერიტორიაზე. დასრულდა სოფელ მაღლაკში, მდინარე ოღასკურას კალაპოტის გაღმავების  და სამი ხიდ ბოგირის სარეაბილიტაციო სამუშაოები; დასრულდა სოფელ გვიშტიბში, თერნალში, სოფელ ტყაჩირსა და ქალაქ წყალტუბოში, ყაზბეგის,  ევდოშვილის, 9 აპრილისა და თამარ მეფის ქუჩაზე ახალი სადრენაჟო სისტემის მოწყობის სამუშაოები.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წყალტუბოს მუნიციპალიტეტის მერია</dc:title>
  <dc:creator>User</dc:creator>
  <cp:lastModifiedBy>Natia Gakhokidze</cp:lastModifiedBy>
  <cp:revision>1107</cp:revision>
  <cp:lastPrinted>2023-10-16T08:41:19Z</cp:lastPrinted>
  <dcterms:created xsi:type="dcterms:W3CDTF">2020-11-17T18:11:08Z</dcterms:created>
  <dcterms:modified xsi:type="dcterms:W3CDTF">2024-10-31T07:53:02Z</dcterms:modified>
</cp:coreProperties>
</file>