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PG Nino Mtavruli Bold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20.sv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hyperlink" Target="https://www.canva.com/design/DAG1LvIG-Qw/_6wByY26-p8E3jeLEX4xDw/edit?utm_content=DAG1LvIG-Qw&amp;utm_campaign=designshare&amp;utm_medium=link2&amp;utm_source=sharebutton" TargetMode="External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1.pn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image" Target="../media/image28.jpeg"/><Relationship Id="rId4" Type="http://schemas.openxmlformats.org/officeDocument/2006/relationships/image" Target="../media/image4.svg"/><Relationship Id="rId9" Type="http://schemas.openxmlformats.org/officeDocument/2006/relationships/image" Target="../media/image20.sv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788" y="-1164547"/>
            <a:ext cx="18288000" cy="12207240"/>
          </a:xfrm>
          <a:custGeom>
            <a:avLst/>
            <a:gdLst/>
            <a:ahLst/>
            <a:cxnLst/>
            <a:rect l="l" t="t" r="r" b="b"/>
            <a:pathLst>
              <a:path w="18288000" h="1220724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0765" y="467207"/>
            <a:ext cx="1694361" cy="2255420"/>
          </a:xfrm>
          <a:custGeom>
            <a:avLst/>
            <a:gdLst/>
            <a:ahLst/>
            <a:cxnLst/>
            <a:rect l="l" t="t" r="r" b="b"/>
            <a:pathLst>
              <a:path w="1694361" h="2255420">
                <a:moveTo>
                  <a:pt x="0" y="0"/>
                </a:moveTo>
                <a:lnTo>
                  <a:pt x="1694361" y="0"/>
                </a:lnTo>
                <a:lnTo>
                  <a:pt x="1694361" y="2255420"/>
                </a:lnTo>
                <a:lnTo>
                  <a:pt x="0" y="2255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674310"/>
            <a:ext cx="19182045" cy="1819275"/>
            <a:chOff x="0" y="0"/>
            <a:chExt cx="5052061" cy="4791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6375" y="9817460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8" name="Freeform 8"/>
          <p:cNvSpPr/>
          <p:nvPr/>
        </p:nvSpPr>
        <p:spPr>
          <a:xfrm>
            <a:off x="1251580" y="9764935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6"/>
                </a:lnTo>
                <a:lnTo>
                  <a:pt x="0" y="466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44432" y="9764935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6"/>
                </a:lnTo>
                <a:lnTo>
                  <a:pt x="0" y="466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69488" y="3583154"/>
            <a:ext cx="17149024" cy="3200230"/>
            <a:chOff x="0" y="0"/>
            <a:chExt cx="1162187" cy="2168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2187" cy="216879"/>
            </a:xfrm>
            <a:custGeom>
              <a:avLst/>
              <a:gdLst/>
              <a:ahLst/>
              <a:cxnLst/>
              <a:rect l="l" t="t" r="r" b="b"/>
              <a:pathLst>
                <a:path w="1162187" h="216879">
                  <a:moveTo>
                    <a:pt x="1162187" y="0"/>
                  </a:moveTo>
                  <a:lnTo>
                    <a:pt x="0" y="0"/>
                  </a:lnTo>
                  <a:lnTo>
                    <a:pt x="101600" y="108440"/>
                  </a:lnTo>
                  <a:lnTo>
                    <a:pt x="0" y="216879"/>
                  </a:lnTo>
                  <a:lnTo>
                    <a:pt x="1162187" y="216879"/>
                  </a:lnTo>
                  <a:lnTo>
                    <a:pt x="1060587" y="108440"/>
                  </a:lnTo>
                  <a:lnTo>
                    <a:pt x="1162187" y="0"/>
                  </a:lnTo>
                  <a:close/>
                </a:path>
              </a:pathLst>
            </a:custGeom>
            <a:solidFill>
              <a:srgbClr val="772D4C">
                <a:alpha val="81961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8900" y="-38100"/>
              <a:ext cx="984387" cy="25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810798" y="9817460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21670" y="3602667"/>
            <a:ext cx="14792235" cy="318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i="1">
                <a:solidFill>
                  <a:srgbClr val="FFFFFF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ა ნ გ ა რ ი შ ი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 i="1">
                <a:solidFill>
                  <a:srgbClr val="FFFFFF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ამბროლაურის მუნიციპალიტეტის მერიაში მიმდინარე სოციალურის სერვისებით სარგებლობის უკუკავშირის თაობაზე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137276"/>
            <a:ext cx="16645386" cy="7250604"/>
          </a:xfrm>
          <a:custGeom>
            <a:avLst/>
            <a:gdLst/>
            <a:ahLst/>
            <a:cxnLst/>
            <a:rect l="l" t="t" r="r" b="b"/>
            <a:pathLst>
              <a:path w="16645386" h="7250604">
                <a:moveTo>
                  <a:pt x="0" y="0"/>
                </a:moveTo>
                <a:lnTo>
                  <a:pt x="16645386" y="0"/>
                </a:lnTo>
                <a:lnTo>
                  <a:pt x="16645386" y="7250604"/>
                </a:lnTo>
                <a:lnTo>
                  <a:pt x="0" y="7250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9" b="-1031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799" y="274809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7" y="0"/>
                </a:lnTo>
                <a:lnTo>
                  <a:pt x="1132707" y="1507782"/>
                </a:lnTo>
                <a:lnTo>
                  <a:pt x="0" y="1507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8406" y="841574"/>
            <a:ext cx="15751437" cy="7993854"/>
          </a:xfrm>
          <a:custGeom>
            <a:avLst/>
            <a:gdLst/>
            <a:ahLst/>
            <a:cxnLst/>
            <a:rect l="l" t="t" r="r" b="b"/>
            <a:pathLst>
              <a:path w="15751437" h="7993854">
                <a:moveTo>
                  <a:pt x="0" y="0"/>
                </a:moveTo>
                <a:lnTo>
                  <a:pt x="15751437" y="0"/>
                </a:lnTo>
                <a:lnTo>
                  <a:pt x="15751437" y="7993854"/>
                </a:lnTo>
                <a:lnTo>
                  <a:pt x="0" y="79938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0581" y="328767"/>
            <a:ext cx="13023118" cy="5441540"/>
          </a:xfrm>
          <a:custGeom>
            <a:avLst/>
            <a:gdLst/>
            <a:ahLst/>
            <a:cxnLst/>
            <a:rect l="l" t="t" r="r" b="b"/>
            <a:pathLst>
              <a:path w="13023118" h="5441540">
                <a:moveTo>
                  <a:pt x="0" y="0"/>
                </a:moveTo>
                <a:lnTo>
                  <a:pt x="13023119" y="0"/>
                </a:lnTo>
                <a:lnTo>
                  <a:pt x="13023119" y="5441540"/>
                </a:lnTo>
                <a:lnTo>
                  <a:pt x="0" y="5441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41" r="-8385" b="-1183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60333" y="4813420"/>
            <a:ext cx="10932121" cy="4731516"/>
          </a:xfrm>
          <a:custGeom>
            <a:avLst/>
            <a:gdLst/>
            <a:ahLst/>
            <a:cxnLst/>
            <a:rect l="l" t="t" r="r" b="b"/>
            <a:pathLst>
              <a:path w="10932121" h="4731516">
                <a:moveTo>
                  <a:pt x="0" y="0"/>
                </a:moveTo>
                <a:lnTo>
                  <a:pt x="10932122" y="0"/>
                </a:lnTo>
                <a:lnTo>
                  <a:pt x="10932122" y="4731516"/>
                </a:lnTo>
                <a:lnTo>
                  <a:pt x="0" y="47315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96" t="-8307" r="-20075" b="-1176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0581" y="-4105"/>
            <a:ext cx="8845694" cy="4286545"/>
          </a:xfrm>
          <a:custGeom>
            <a:avLst/>
            <a:gdLst/>
            <a:ahLst/>
            <a:cxnLst/>
            <a:rect l="l" t="t" r="r" b="b"/>
            <a:pathLst>
              <a:path w="8845694" h="4286545">
                <a:moveTo>
                  <a:pt x="0" y="0"/>
                </a:moveTo>
                <a:lnTo>
                  <a:pt x="8845694" y="0"/>
                </a:lnTo>
                <a:lnTo>
                  <a:pt x="8845694" y="4286545"/>
                </a:lnTo>
                <a:lnTo>
                  <a:pt x="0" y="4286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915" r="-39788" b="-1260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6068" y="4244340"/>
            <a:ext cx="1345340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გთხოვთ, გაგვიზიაროთ თქვენი შეთავაზებები თუ როგორ შეგვიძლია გავაუმჯობესოთ სოციალური სერვისები. თქვენი მოსაზრებით, რა გახდიდა სოციალურ პროგრამას უკეთესს?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6068" y="5048126"/>
            <a:ext cx="17475864" cy="456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000000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აღნიშნილი ველი 96 გამოკითხულიდან შეავსო 30 მომხმარებელმა, რომლეთა უმრავლესობამ მოითხოვა დახმარების მისაღები თანხის გაზრდა;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000000"/>
              </a:solidFill>
              <a:latin typeface="BPG Nino Mtavruli Bold Italics"/>
              <a:ea typeface="BPG Nino Mtavruli Bold Italics"/>
              <a:cs typeface="BPG Nino Mtavruli Bold Italics"/>
              <a:sym typeface="BPG Nino Mtavruli Bold Italics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000000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7 მოქალაქემ გამოხატა კმაყოფილება და შენიშვნა არ დააფიქსირა სოციალური პროგრამების მიმართ;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000000"/>
              </a:solidFill>
              <a:latin typeface="BPG Nino Mtavruli Bold Italics"/>
              <a:ea typeface="BPG Nino Mtavruli Bold Italics"/>
              <a:cs typeface="BPG Nino Mtavruli Bold Italics"/>
              <a:sym typeface="BPG Nino Mtavruli Bold Italics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000000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2 მოქალაქემ ითხოვა მერიის მხრიდან იქნას გამოთხოვილი სოციალურად დაუცველი პირების მონაცემთა ბაზიდან ინფორმაცია/ამონაწერი;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000000"/>
              </a:solidFill>
              <a:latin typeface="BPG Nino Mtavruli Bold Italics"/>
              <a:ea typeface="BPG Nino Mtavruli Bold Italics"/>
              <a:cs typeface="BPG Nino Mtavruli Bold Italics"/>
              <a:sym typeface="BPG Nino Mtavruli Bold Italics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000000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სხვა დანარჩენა დააფიქსირა პენსიის გაზრდის მოთხოვნა და სახელმწიფოს მხრიდან მეტი ყურადღება შშმ პირების მიმართ.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0010"/>
            <a:ext cx="19071432" cy="918566"/>
            <a:chOff x="0" y="0"/>
            <a:chExt cx="5022929" cy="241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2929" cy="241927"/>
            </a:xfrm>
            <a:custGeom>
              <a:avLst/>
              <a:gdLst/>
              <a:ahLst/>
              <a:cxnLst/>
              <a:rect l="l" t="t" r="r" b="b"/>
              <a:pathLst>
                <a:path w="5022929" h="241927">
                  <a:moveTo>
                    <a:pt x="4819729" y="0"/>
                  </a:moveTo>
                  <a:lnTo>
                    <a:pt x="0" y="0"/>
                  </a:lnTo>
                  <a:lnTo>
                    <a:pt x="0" y="241927"/>
                  </a:lnTo>
                  <a:lnTo>
                    <a:pt x="4819729" y="241927"/>
                  </a:lnTo>
                  <a:lnTo>
                    <a:pt x="5022929" y="120963"/>
                  </a:lnTo>
                  <a:lnTo>
                    <a:pt x="4819729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08629" cy="280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1604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57553" y="752475"/>
            <a:ext cx="3491674" cy="4647883"/>
          </a:xfrm>
          <a:custGeom>
            <a:avLst/>
            <a:gdLst/>
            <a:ahLst/>
            <a:cxnLst/>
            <a:rect l="l" t="t" r="r" b="b"/>
            <a:pathLst>
              <a:path w="3491674" h="4647883">
                <a:moveTo>
                  <a:pt x="0" y="0"/>
                </a:moveTo>
                <a:lnTo>
                  <a:pt x="3491674" y="0"/>
                </a:lnTo>
                <a:lnTo>
                  <a:pt x="3491674" y="4647883"/>
                </a:lnTo>
                <a:lnTo>
                  <a:pt x="0" y="4647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241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139238" y="4819967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420671" y="6160751"/>
            <a:ext cx="1343713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5"/>
              </a:lnSpc>
              <a:spcBef>
                <a:spcPct val="0"/>
              </a:spcBef>
            </a:pPr>
            <a:r>
              <a:rPr lang="ka-GE" sz="7125" b="1" i="1" dirty="0">
                <a:solidFill>
                  <a:srgbClr val="772D4C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მადლობა ყურადღებისთვის!</a:t>
            </a:r>
            <a:endParaRPr lang="en-US" sz="7125" b="1" i="1" dirty="0">
              <a:solidFill>
                <a:srgbClr val="772D4C"/>
              </a:solidFill>
              <a:latin typeface="BPG Nino Mtavruli Bold Italics"/>
              <a:ea typeface="BPG Nino Mtavruli Bold Italics"/>
              <a:cs typeface="BPG Nino Mtavruli Bold Italics"/>
              <a:sym typeface="BPG Nino Mtavruli Bold Italic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65" y="172146"/>
            <a:ext cx="1022927" cy="1395089"/>
          </a:xfrm>
          <a:custGeom>
            <a:avLst/>
            <a:gdLst/>
            <a:ahLst/>
            <a:cxnLst/>
            <a:rect l="l" t="t" r="r" b="b"/>
            <a:pathLst>
              <a:path w="1022927" h="1395089">
                <a:moveTo>
                  <a:pt x="0" y="0"/>
                </a:moveTo>
                <a:lnTo>
                  <a:pt x="1022927" y="0"/>
                </a:lnTo>
                <a:lnTo>
                  <a:pt x="1022927" y="1395089"/>
                </a:lnTo>
                <a:lnTo>
                  <a:pt x="0" y="139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6794" y="2971403"/>
            <a:ext cx="618473" cy="309236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6794" y="4308040"/>
            <a:ext cx="618473" cy="309236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6794" y="5607876"/>
            <a:ext cx="618473" cy="309236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4522" y="6906413"/>
            <a:ext cx="618473" cy="309236"/>
            <a:chOff x="0" y="0"/>
            <a:chExt cx="81280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4522" y="8244350"/>
            <a:ext cx="618473" cy="309236"/>
            <a:chOff x="0" y="0"/>
            <a:chExt cx="812800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9582150"/>
            <a:ext cx="19182045" cy="1819275"/>
            <a:chOff x="0" y="0"/>
            <a:chExt cx="5052061" cy="4791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21604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879270" y="-1542867"/>
            <a:ext cx="5633670" cy="11450360"/>
            <a:chOff x="0" y="0"/>
            <a:chExt cx="839863" cy="17070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9863" cy="1707011"/>
            </a:xfrm>
            <a:custGeom>
              <a:avLst/>
              <a:gdLst/>
              <a:ahLst/>
              <a:cxnLst/>
              <a:rect l="l" t="t" r="r" b="b"/>
              <a:pathLst>
                <a:path w="839863" h="1707011">
                  <a:moveTo>
                    <a:pt x="419932" y="0"/>
                  </a:moveTo>
                  <a:cubicBezTo>
                    <a:pt x="188010" y="0"/>
                    <a:pt x="0" y="382127"/>
                    <a:pt x="0" y="853506"/>
                  </a:cubicBezTo>
                  <a:cubicBezTo>
                    <a:pt x="0" y="1324884"/>
                    <a:pt x="188010" y="1707011"/>
                    <a:pt x="419932" y="1707011"/>
                  </a:cubicBezTo>
                  <a:cubicBezTo>
                    <a:pt x="651854" y="1707011"/>
                    <a:pt x="839863" y="1324884"/>
                    <a:pt x="839863" y="853506"/>
                  </a:cubicBezTo>
                  <a:cubicBezTo>
                    <a:pt x="839863" y="382127"/>
                    <a:pt x="651854" y="0"/>
                    <a:pt x="419932" y="0"/>
                  </a:cubicBez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8737" y="121932"/>
              <a:ext cx="682389" cy="1425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591023" y="4634871"/>
            <a:ext cx="7278481" cy="4852320"/>
          </a:xfrm>
          <a:custGeom>
            <a:avLst/>
            <a:gdLst/>
            <a:ahLst/>
            <a:cxnLst/>
            <a:rect l="l" t="t" r="r" b="b"/>
            <a:pathLst>
              <a:path w="7278481" h="4852320">
                <a:moveTo>
                  <a:pt x="0" y="0"/>
                </a:moveTo>
                <a:lnTo>
                  <a:pt x="7278480" y="0"/>
                </a:lnTo>
                <a:lnTo>
                  <a:pt x="7278480" y="4852321"/>
                </a:lnTo>
                <a:lnTo>
                  <a:pt x="0" y="4852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89558" y="612494"/>
            <a:ext cx="15226466" cy="151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5"/>
              </a:lnSpc>
            </a:pPr>
            <a:r>
              <a:rPr lang="en-US" sz="4382" b="1" i="1">
                <a:solidFill>
                  <a:srgbClr val="772D4C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მუნიციპალური სერვისების მომხმარებელთა უკუკავშირის მართვის პროცესის ეტაპები: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68241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25193" y="2785297"/>
            <a:ext cx="5811203" cy="588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შეთავაზება</a:t>
            </a:r>
          </a:p>
          <a:p>
            <a:pPr algn="l">
              <a:lnSpc>
                <a:spcPts val="5179"/>
              </a:lnSpc>
              <a:spcBef>
                <a:spcPct val="0"/>
              </a:spcBef>
            </a:pPr>
            <a:endParaRPr lang="en-US" sz="36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შეგროვება</a:t>
            </a:r>
          </a:p>
          <a:p>
            <a:pPr algn="l">
              <a:lnSpc>
                <a:spcPts val="5179"/>
              </a:lnSpc>
              <a:spcBef>
                <a:spcPct val="0"/>
              </a:spcBef>
            </a:pPr>
            <a:endParaRPr lang="en-US" sz="36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ანალიზი</a:t>
            </a:r>
          </a:p>
          <a:p>
            <a:pPr algn="l">
              <a:lnSpc>
                <a:spcPts val="5179"/>
              </a:lnSpc>
              <a:spcBef>
                <a:spcPct val="0"/>
              </a:spcBef>
            </a:pPr>
            <a:endParaRPr lang="en-US" sz="36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განხილვა</a:t>
            </a:r>
          </a:p>
          <a:p>
            <a:pPr algn="l">
              <a:lnSpc>
                <a:spcPts val="5179"/>
              </a:lnSpc>
              <a:spcBef>
                <a:spcPct val="0"/>
              </a:spcBef>
            </a:pPr>
            <a:endParaRPr lang="en-US" sz="36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ინფორმირება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667" y="195314"/>
            <a:ext cx="922526" cy="1228004"/>
          </a:xfrm>
          <a:custGeom>
            <a:avLst/>
            <a:gdLst/>
            <a:ahLst/>
            <a:cxnLst/>
            <a:rect l="l" t="t" r="r" b="b"/>
            <a:pathLst>
              <a:path w="922526" h="1228004">
                <a:moveTo>
                  <a:pt x="0" y="0"/>
                </a:moveTo>
                <a:lnTo>
                  <a:pt x="922525" y="0"/>
                </a:lnTo>
                <a:lnTo>
                  <a:pt x="922525" y="1228004"/>
                </a:lnTo>
                <a:lnTo>
                  <a:pt x="0" y="122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60010"/>
            <a:ext cx="19182045" cy="1819275"/>
            <a:chOff x="0" y="0"/>
            <a:chExt cx="5052061" cy="479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7" name="Freeform 7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2807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432" y="2901041"/>
            <a:ext cx="622454" cy="320564"/>
          </a:xfrm>
          <a:custGeom>
            <a:avLst/>
            <a:gdLst/>
            <a:ahLst/>
            <a:cxnLst/>
            <a:rect l="l" t="t" r="r" b="b"/>
            <a:pathLst>
              <a:path w="622454" h="320564">
                <a:moveTo>
                  <a:pt x="0" y="0"/>
                </a:moveTo>
                <a:lnTo>
                  <a:pt x="622454" y="0"/>
                </a:lnTo>
                <a:lnTo>
                  <a:pt x="622454" y="320564"/>
                </a:lnTo>
                <a:lnTo>
                  <a:pt x="0" y="320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432" y="3882727"/>
            <a:ext cx="622454" cy="320564"/>
          </a:xfrm>
          <a:custGeom>
            <a:avLst/>
            <a:gdLst/>
            <a:ahLst/>
            <a:cxnLst/>
            <a:rect l="l" t="t" r="r" b="b"/>
            <a:pathLst>
              <a:path w="622454" h="320564">
                <a:moveTo>
                  <a:pt x="0" y="0"/>
                </a:moveTo>
                <a:lnTo>
                  <a:pt x="622454" y="0"/>
                </a:lnTo>
                <a:lnTo>
                  <a:pt x="622454" y="320564"/>
                </a:lnTo>
                <a:lnTo>
                  <a:pt x="0" y="320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432" y="6940439"/>
            <a:ext cx="622454" cy="320564"/>
          </a:xfrm>
          <a:custGeom>
            <a:avLst/>
            <a:gdLst/>
            <a:ahLst/>
            <a:cxnLst/>
            <a:rect l="l" t="t" r="r" b="b"/>
            <a:pathLst>
              <a:path w="622454" h="320564">
                <a:moveTo>
                  <a:pt x="0" y="0"/>
                </a:moveTo>
                <a:lnTo>
                  <a:pt x="622454" y="0"/>
                </a:lnTo>
                <a:lnTo>
                  <a:pt x="622454" y="320564"/>
                </a:lnTo>
                <a:lnTo>
                  <a:pt x="0" y="320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432" y="5143500"/>
            <a:ext cx="622454" cy="320564"/>
          </a:xfrm>
          <a:custGeom>
            <a:avLst/>
            <a:gdLst/>
            <a:ahLst/>
            <a:cxnLst/>
            <a:rect l="l" t="t" r="r" b="b"/>
            <a:pathLst>
              <a:path w="622454" h="320564">
                <a:moveTo>
                  <a:pt x="0" y="0"/>
                </a:moveTo>
                <a:lnTo>
                  <a:pt x="622454" y="0"/>
                </a:lnTo>
                <a:lnTo>
                  <a:pt x="622454" y="320564"/>
                </a:lnTo>
                <a:lnTo>
                  <a:pt x="0" y="320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59602" y="5586081"/>
            <a:ext cx="4528398" cy="4883567"/>
          </a:xfrm>
          <a:custGeom>
            <a:avLst/>
            <a:gdLst/>
            <a:ahLst/>
            <a:cxnLst/>
            <a:rect l="l" t="t" r="r" b="b"/>
            <a:pathLst>
              <a:path w="4528398" h="4883567">
                <a:moveTo>
                  <a:pt x="0" y="0"/>
                </a:moveTo>
                <a:lnTo>
                  <a:pt x="4528398" y="0"/>
                </a:lnTo>
                <a:lnTo>
                  <a:pt x="4528398" y="4883566"/>
                </a:lnTo>
                <a:lnTo>
                  <a:pt x="0" y="48835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99444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8143" y="6756914"/>
            <a:ext cx="1021362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გავზარდოთ მერიისადმი მომხმარებელთა ნდობა.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886" y="559082"/>
            <a:ext cx="17810273" cy="163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 i="1">
                <a:solidFill>
                  <a:srgbClr val="772D4C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მომხმარებელთა უკუკავშირის შეგროვება შესაძლებლობას გვაძლევს: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8143" y="2726304"/>
            <a:ext cx="1657171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შევინარჩუნოთ სერვისების ხარისხი და მუდმივად ვიზრუნოთ მის გაუმჯობესებაზე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5836" y="3755605"/>
            <a:ext cx="10559355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უკეთესი გამოცდილება შევუქმნათ მომხმარებლებს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3121" y="4966213"/>
            <a:ext cx="17602114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ყოველწლიურად, პროგრამების/ქვეპროგრამების შემუშავების პროცესში მივიღოთ მტკიცებულებებზე/მონაცემებზე დაფუძნებული გადაწყვეტილებები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719" y="104300"/>
            <a:ext cx="956473" cy="1273193"/>
          </a:xfrm>
          <a:custGeom>
            <a:avLst/>
            <a:gdLst/>
            <a:ahLst/>
            <a:cxnLst/>
            <a:rect l="l" t="t" r="r" b="b"/>
            <a:pathLst>
              <a:path w="956473" h="1273193">
                <a:moveTo>
                  <a:pt x="0" y="0"/>
                </a:moveTo>
                <a:lnTo>
                  <a:pt x="956473" y="0"/>
                </a:lnTo>
                <a:lnTo>
                  <a:pt x="956473" y="1273194"/>
                </a:lnTo>
                <a:lnTo>
                  <a:pt x="0" y="127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60010"/>
            <a:ext cx="19182045" cy="1819275"/>
            <a:chOff x="0" y="0"/>
            <a:chExt cx="5052061" cy="479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7" name="Freeform 7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1604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8154" y="2232863"/>
            <a:ext cx="816741" cy="816741"/>
          </a:xfrm>
          <a:custGeom>
            <a:avLst/>
            <a:gdLst/>
            <a:ahLst/>
            <a:cxnLst/>
            <a:rect l="l" t="t" r="r" b="b"/>
            <a:pathLst>
              <a:path w="816741" h="816741">
                <a:moveTo>
                  <a:pt x="0" y="0"/>
                </a:moveTo>
                <a:lnTo>
                  <a:pt x="816740" y="0"/>
                </a:lnTo>
                <a:lnTo>
                  <a:pt x="816740" y="816740"/>
                </a:lnTo>
                <a:lnTo>
                  <a:pt x="0" y="816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8154" y="4199982"/>
            <a:ext cx="816741" cy="816741"/>
          </a:xfrm>
          <a:custGeom>
            <a:avLst/>
            <a:gdLst/>
            <a:ahLst/>
            <a:cxnLst/>
            <a:rect l="l" t="t" r="r" b="b"/>
            <a:pathLst>
              <a:path w="816741" h="816741">
                <a:moveTo>
                  <a:pt x="0" y="0"/>
                </a:moveTo>
                <a:lnTo>
                  <a:pt x="816740" y="0"/>
                </a:lnTo>
                <a:lnTo>
                  <a:pt x="816740" y="816741"/>
                </a:lnTo>
                <a:lnTo>
                  <a:pt x="0" y="816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64763" y="531399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1490" y="6693363"/>
            <a:ext cx="7315200" cy="2564937"/>
          </a:xfrm>
          <a:custGeom>
            <a:avLst/>
            <a:gdLst/>
            <a:ahLst/>
            <a:cxnLst/>
            <a:rect l="l" t="t" r="r" b="b"/>
            <a:pathLst>
              <a:path w="7315200" h="2564937">
                <a:moveTo>
                  <a:pt x="0" y="0"/>
                </a:moveTo>
                <a:lnTo>
                  <a:pt x="7315200" y="0"/>
                </a:lnTo>
                <a:lnTo>
                  <a:pt x="7315200" y="2564937"/>
                </a:lnTo>
                <a:lnTo>
                  <a:pt x="0" y="2564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68241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663" y="710018"/>
            <a:ext cx="16931337" cy="426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უკუკავშირის შესავსები ფორმა ორი სახისაა და სოციალური სერვისის მომხმარებელს მიეწოდება: 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32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განცხადების წარდგენისთანავე, მერიის კანცელარიაში უკუკავშირის წარსადგენ, ნაბეჭდ ფორმას მომხმარებელს შესავსებად გადასცემს კანცელარიის თანამშრომელი მომხმარებელს შევსებული ფორმა შეუძლია დატოვოს წინა ხაზის თანამშრომელთან ან მოათავსოს უკუკავშირის ყუთში. 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772D4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ელექტრონული ფოსტის მეშვეობით, ბმულის სახით, სერვისით სარგებლობის დასასრულს.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772D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719" y="104300"/>
            <a:ext cx="1212855" cy="1614471"/>
          </a:xfrm>
          <a:custGeom>
            <a:avLst/>
            <a:gdLst/>
            <a:ahLst/>
            <a:cxnLst/>
            <a:rect l="l" t="t" r="r" b="b"/>
            <a:pathLst>
              <a:path w="1212855" h="1614471">
                <a:moveTo>
                  <a:pt x="0" y="0"/>
                </a:moveTo>
                <a:lnTo>
                  <a:pt x="1212855" y="0"/>
                </a:lnTo>
                <a:lnTo>
                  <a:pt x="1212855" y="1614472"/>
                </a:lnTo>
                <a:lnTo>
                  <a:pt x="0" y="1614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60010"/>
            <a:ext cx="19182045" cy="1819275"/>
            <a:chOff x="0" y="0"/>
            <a:chExt cx="5052061" cy="479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7" name="Freeform 7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1604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719" y="2176623"/>
            <a:ext cx="5039405" cy="3781653"/>
          </a:xfrm>
          <a:custGeom>
            <a:avLst/>
            <a:gdLst/>
            <a:ahLst/>
            <a:cxnLst/>
            <a:rect l="l" t="t" r="r" b="b"/>
            <a:pathLst>
              <a:path w="5039405" h="3781653">
                <a:moveTo>
                  <a:pt x="0" y="0"/>
                </a:moveTo>
                <a:lnTo>
                  <a:pt x="5039405" y="0"/>
                </a:lnTo>
                <a:lnTo>
                  <a:pt x="5039405" y="3781653"/>
                </a:lnTo>
                <a:lnTo>
                  <a:pt x="0" y="3781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6727727" y="2176623"/>
            <a:ext cx="5074634" cy="3848019"/>
          </a:xfrm>
          <a:custGeom>
            <a:avLst/>
            <a:gdLst/>
            <a:ahLst/>
            <a:cxnLst/>
            <a:rect l="l" t="t" r="r" b="b"/>
            <a:pathLst>
              <a:path w="5074634" h="3848019">
                <a:moveTo>
                  <a:pt x="0" y="0"/>
                </a:moveTo>
                <a:lnTo>
                  <a:pt x="5074635" y="0"/>
                </a:lnTo>
                <a:lnTo>
                  <a:pt x="5074635" y="3848018"/>
                </a:lnTo>
                <a:lnTo>
                  <a:pt x="0" y="384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20" b="-5063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6727727" y="6141106"/>
            <a:ext cx="5074634" cy="3342841"/>
          </a:xfrm>
          <a:custGeom>
            <a:avLst/>
            <a:gdLst/>
            <a:ahLst/>
            <a:cxnLst/>
            <a:rect l="l" t="t" r="r" b="b"/>
            <a:pathLst>
              <a:path w="5074634" h="3342841">
                <a:moveTo>
                  <a:pt x="0" y="0"/>
                </a:moveTo>
                <a:lnTo>
                  <a:pt x="5074635" y="0"/>
                </a:lnTo>
                <a:lnTo>
                  <a:pt x="5074635" y="3342841"/>
                </a:lnTo>
                <a:lnTo>
                  <a:pt x="0" y="33428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02" b="-4302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5231694" y="4162995"/>
            <a:ext cx="1489873" cy="432063"/>
          </a:xfrm>
          <a:custGeom>
            <a:avLst/>
            <a:gdLst/>
            <a:ahLst/>
            <a:cxnLst/>
            <a:rect l="l" t="t" r="r" b="b"/>
            <a:pathLst>
              <a:path w="1489873" h="432063">
                <a:moveTo>
                  <a:pt x="0" y="0"/>
                </a:moveTo>
                <a:lnTo>
                  <a:pt x="1489873" y="0"/>
                </a:lnTo>
                <a:lnTo>
                  <a:pt x="1489873" y="432063"/>
                </a:lnTo>
                <a:lnTo>
                  <a:pt x="0" y="432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02362" y="4162995"/>
            <a:ext cx="1289592" cy="373982"/>
          </a:xfrm>
          <a:custGeom>
            <a:avLst/>
            <a:gdLst/>
            <a:ahLst/>
            <a:cxnLst/>
            <a:rect l="l" t="t" r="r" b="b"/>
            <a:pathLst>
              <a:path w="1289592" h="373982">
                <a:moveTo>
                  <a:pt x="0" y="0"/>
                </a:moveTo>
                <a:lnTo>
                  <a:pt x="1289592" y="0"/>
                </a:lnTo>
                <a:lnTo>
                  <a:pt x="1289592" y="373982"/>
                </a:lnTo>
                <a:lnTo>
                  <a:pt x="0" y="373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22686" y="6141106"/>
            <a:ext cx="3136690" cy="2864844"/>
          </a:xfrm>
          <a:custGeom>
            <a:avLst/>
            <a:gdLst/>
            <a:ahLst/>
            <a:cxnLst/>
            <a:rect l="l" t="t" r="r" b="b"/>
            <a:pathLst>
              <a:path w="3136690" h="2864844">
                <a:moveTo>
                  <a:pt x="0" y="0"/>
                </a:moveTo>
                <a:lnTo>
                  <a:pt x="3136691" y="0"/>
                </a:lnTo>
                <a:lnTo>
                  <a:pt x="3136691" y="2864844"/>
                </a:lnTo>
                <a:lnTo>
                  <a:pt x="0" y="2864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4113" y="7041949"/>
            <a:ext cx="3235825" cy="2518061"/>
          </a:xfrm>
          <a:custGeom>
            <a:avLst/>
            <a:gdLst/>
            <a:ahLst/>
            <a:cxnLst/>
            <a:rect l="l" t="t" r="r" b="b"/>
            <a:pathLst>
              <a:path w="3235825" h="2518061">
                <a:moveTo>
                  <a:pt x="0" y="0"/>
                </a:moveTo>
                <a:lnTo>
                  <a:pt x="3235825" y="0"/>
                </a:lnTo>
                <a:lnTo>
                  <a:pt x="3235825" y="2518061"/>
                </a:lnTo>
                <a:lnTo>
                  <a:pt x="0" y="25180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3091954" y="2176623"/>
            <a:ext cx="5084576" cy="3848019"/>
          </a:xfrm>
          <a:custGeom>
            <a:avLst/>
            <a:gdLst/>
            <a:ahLst/>
            <a:cxnLst/>
            <a:rect l="l" t="t" r="r" b="b"/>
            <a:pathLst>
              <a:path w="5084576" h="3848019">
                <a:moveTo>
                  <a:pt x="0" y="0"/>
                </a:moveTo>
                <a:lnTo>
                  <a:pt x="5084576" y="0"/>
                </a:lnTo>
                <a:lnTo>
                  <a:pt x="5084576" y="3848018"/>
                </a:lnTo>
                <a:lnTo>
                  <a:pt x="0" y="3848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877" r="-877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068241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9141" y="300742"/>
            <a:ext cx="13733022" cy="141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4"/>
              </a:lnSpc>
              <a:spcBef>
                <a:spcPct val="0"/>
              </a:spcBef>
            </a:pPr>
            <a:r>
              <a:rPr lang="en-US" sz="4038" b="1" i="1">
                <a:solidFill>
                  <a:srgbClr val="772D4C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მომხმარებელთა უკუკავშირის მატერიალური ფორმით შევსება-შეგროვება 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719" y="104300"/>
            <a:ext cx="1048175" cy="1395261"/>
          </a:xfrm>
          <a:custGeom>
            <a:avLst/>
            <a:gdLst/>
            <a:ahLst/>
            <a:cxnLst/>
            <a:rect l="l" t="t" r="r" b="b"/>
            <a:pathLst>
              <a:path w="1048175" h="1395261">
                <a:moveTo>
                  <a:pt x="0" y="0"/>
                </a:moveTo>
                <a:lnTo>
                  <a:pt x="1048175" y="0"/>
                </a:lnTo>
                <a:lnTo>
                  <a:pt x="1048175" y="1395261"/>
                </a:lnTo>
                <a:lnTo>
                  <a:pt x="0" y="1395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60010"/>
            <a:ext cx="19182045" cy="1819275"/>
            <a:chOff x="0" y="0"/>
            <a:chExt cx="5052061" cy="479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52061" cy="479151"/>
            </a:xfrm>
            <a:custGeom>
              <a:avLst/>
              <a:gdLst/>
              <a:ahLst/>
              <a:cxnLst/>
              <a:rect l="l" t="t" r="r" b="b"/>
              <a:pathLst>
                <a:path w="5052061" h="479151">
                  <a:moveTo>
                    <a:pt x="4848861" y="0"/>
                  </a:moveTo>
                  <a:lnTo>
                    <a:pt x="0" y="0"/>
                  </a:lnTo>
                  <a:lnTo>
                    <a:pt x="0" y="479151"/>
                  </a:lnTo>
                  <a:lnTo>
                    <a:pt x="4848861" y="479151"/>
                  </a:lnTo>
                  <a:lnTo>
                    <a:pt x="5052061" y="239575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7761" cy="517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4894" y="9726835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7" name="Freeform 7"/>
          <p:cNvSpPr/>
          <p:nvPr/>
        </p:nvSpPr>
        <p:spPr>
          <a:xfrm>
            <a:off x="1123192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16044" y="9674310"/>
            <a:ext cx="466366" cy="466366"/>
          </a:xfrm>
          <a:custGeom>
            <a:avLst/>
            <a:gdLst/>
            <a:ahLst/>
            <a:cxnLst/>
            <a:rect l="l" t="t" r="r" b="b"/>
            <a:pathLst>
              <a:path w="466366" h="466366">
                <a:moveTo>
                  <a:pt x="0" y="0"/>
                </a:moveTo>
                <a:lnTo>
                  <a:pt x="466366" y="0"/>
                </a:lnTo>
                <a:lnTo>
                  <a:pt x="466366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719" y="1694935"/>
            <a:ext cx="4848292" cy="3335195"/>
          </a:xfrm>
          <a:custGeom>
            <a:avLst/>
            <a:gdLst/>
            <a:ahLst/>
            <a:cxnLst/>
            <a:rect l="l" t="t" r="r" b="b"/>
            <a:pathLst>
              <a:path w="4848292" h="3335195">
                <a:moveTo>
                  <a:pt x="0" y="0"/>
                </a:moveTo>
                <a:lnTo>
                  <a:pt x="4848292" y="0"/>
                </a:lnTo>
                <a:lnTo>
                  <a:pt x="4848292" y="3335195"/>
                </a:lnTo>
                <a:lnTo>
                  <a:pt x="0" y="3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482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6283833" y="1694935"/>
            <a:ext cx="4945818" cy="3335195"/>
          </a:xfrm>
          <a:custGeom>
            <a:avLst/>
            <a:gdLst/>
            <a:ahLst/>
            <a:cxnLst/>
            <a:rect l="l" t="t" r="r" b="b"/>
            <a:pathLst>
              <a:path w="4945818" h="3335195">
                <a:moveTo>
                  <a:pt x="0" y="0"/>
                </a:moveTo>
                <a:lnTo>
                  <a:pt x="4945819" y="0"/>
                </a:lnTo>
                <a:lnTo>
                  <a:pt x="4945819" y="3335195"/>
                </a:lnTo>
                <a:lnTo>
                  <a:pt x="0" y="3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151" b="-7397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1" name="Freeform 11">
            <a:hlinkClick r:id="rId7" tooltip="https://www.canva.com/design/DAG1LvIG-Qw/_6wByY26-p8E3jeLEX4xDw/edit?utm_content=DAG1LvIG-Qw&amp;utm_campaign=designshare&amp;utm_medium=link2&amp;utm_source=sharebutton"/>
          </p:cNvPr>
          <p:cNvSpPr/>
          <p:nvPr/>
        </p:nvSpPr>
        <p:spPr>
          <a:xfrm>
            <a:off x="5015011" y="3343645"/>
            <a:ext cx="1268823" cy="367959"/>
          </a:xfrm>
          <a:custGeom>
            <a:avLst/>
            <a:gdLst/>
            <a:ahLst/>
            <a:cxnLst/>
            <a:rect l="l" t="t" r="r" b="b"/>
            <a:pathLst>
              <a:path w="1268823" h="367959">
                <a:moveTo>
                  <a:pt x="0" y="0"/>
                </a:moveTo>
                <a:lnTo>
                  <a:pt x="1268822" y="0"/>
                </a:lnTo>
                <a:lnTo>
                  <a:pt x="1268822" y="367958"/>
                </a:lnTo>
                <a:lnTo>
                  <a:pt x="0" y="3679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98268" y="1694935"/>
            <a:ext cx="5578263" cy="3335195"/>
          </a:xfrm>
          <a:custGeom>
            <a:avLst/>
            <a:gdLst/>
            <a:ahLst/>
            <a:cxnLst/>
            <a:rect l="l" t="t" r="r" b="b"/>
            <a:pathLst>
              <a:path w="5578263" h="3335195">
                <a:moveTo>
                  <a:pt x="0" y="0"/>
                </a:moveTo>
                <a:lnTo>
                  <a:pt x="5578262" y="0"/>
                </a:lnTo>
                <a:lnTo>
                  <a:pt x="5578262" y="3335195"/>
                </a:lnTo>
                <a:lnTo>
                  <a:pt x="0" y="3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230" r="-1998" b="-5230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29601" y="5525395"/>
            <a:ext cx="1058399" cy="966671"/>
          </a:xfrm>
          <a:custGeom>
            <a:avLst/>
            <a:gdLst/>
            <a:ahLst/>
            <a:cxnLst/>
            <a:rect l="l" t="t" r="r" b="b"/>
            <a:pathLst>
              <a:path w="1058399" h="966671">
                <a:moveTo>
                  <a:pt x="0" y="0"/>
                </a:moveTo>
                <a:lnTo>
                  <a:pt x="1058399" y="0"/>
                </a:lnTo>
                <a:lnTo>
                  <a:pt x="1058399" y="966671"/>
                </a:lnTo>
                <a:lnTo>
                  <a:pt x="0" y="9666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229652" y="6738973"/>
            <a:ext cx="1049550" cy="304370"/>
          </a:xfrm>
          <a:custGeom>
            <a:avLst/>
            <a:gdLst/>
            <a:ahLst/>
            <a:cxnLst/>
            <a:rect l="l" t="t" r="r" b="b"/>
            <a:pathLst>
              <a:path w="1049550" h="304370">
                <a:moveTo>
                  <a:pt x="0" y="0"/>
                </a:moveTo>
                <a:lnTo>
                  <a:pt x="1049550" y="0"/>
                </a:lnTo>
                <a:lnTo>
                  <a:pt x="1049550" y="304370"/>
                </a:lnTo>
                <a:lnTo>
                  <a:pt x="0" y="304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6719" y="5556312"/>
            <a:ext cx="5043985" cy="3166799"/>
          </a:xfrm>
          <a:custGeom>
            <a:avLst/>
            <a:gdLst/>
            <a:ahLst/>
            <a:cxnLst/>
            <a:rect l="l" t="t" r="r" b="b"/>
            <a:pathLst>
              <a:path w="5043985" h="3166799">
                <a:moveTo>
                  <a:pt x="0" y="0"/>
                </a:moveTo>
                <a:lnTo>
                  <a:pt x="5043985" y="0"/>
                </a:lnTo>
                <a:lnTo>
                  <a:pt x="5043985" y="3166799"/>
                </a:lnTo>
                <a:lnTo>
                  <a:pt x="0" y="31667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092" b="-3092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6" name="Freeform 16">
            <a:hlinkClick r:id="rId7" tooltip="https://www.canva.com/design/DAG1LvIG-Qw/_6wByY26-p8E3jeLEX4xDw/edit?utm_content=DAG1LvIG-Qw&amp;utm_campaign=designshare&amp;utm_medium=link2&amp;utm_source=sharebutton"/>
          </p:cNvPr>
          <p:cNvSpPr/>
          <p:nvPr/>
        </p:nvSpPr>
        <p:spPr>
          <a:xfrm>
            <a:off x="11229652" y="3343645"/>
            <a:ext cx="1268823" cy="367959"/>
          </a:xfrm>
          <a:custGeom>
            <a:avLst/>
            <a:gdLst/>
            <a:ahLst/>
            <a:cxnLst/>
            <a:rect l="l" t="t" r="r" b="b"/>
            <a:pathLst>
              <a:path w="1268823" h="367959">
                <a:moveTo>
                  <a:pt x="0" y="0"/>
                </a:moveTo>
                <a:lnTo>
                  <a:pt x="1268822" y="0"/>
                </a:lnTo>
                <a:lnTo>
                  <a:pt x="1268822" y="367958"/>
                </a:lnTo>
                <a:lnTo>
                  <a:pt x="0" y="3679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279202" y="5494477"/>
            <a:ext cx="4845979" cy="3228634"/>
          </a:xfrm>
          <a:custGeom>
            <a:avLst/>
            <a:gdLst/>
            <a:ahLst/>
            <a:cxnLst/>
            <a:rect l="l" t="t" r="r" b="b"/>
            <a:pathLst>
              <a:path w="4845979" h="3228634">
                <a:moveTo>
                  <a:pt x="0" y="0"/>
                </a:moveTo>
                <a:lnTo>
                  <a:pt x="4845979" y="0"/>
                </a:lnTo>
                <a:lnTo>
                  <a:pt x="4845979" y="3228634"/>
                </a:lnTo>
                <a:lnTo>
                  <a:pt x="0" y="3228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18" name="Freeform 18">
            <a:hlinkClick r:id="rId7" tooltip="https://www.canva.com/design/DAG1LvIG-Qw/_6wByY26-p8E3jeLEX4xDw/edit?utm_content=DAG1LvIG-Qw&amp;utm_campaign=designshare&amp;utm_medium=link2&amp;utm_source=sharebutton"/>
          </p:cNvPr>
          <p:cNvSpPr/>
          <p:nvPr/>
        </p:nvSpPr>
        <p:spPr>
          <a:xfrm rot="-10800000">
            <a:off x="5210704" y="6723762"/>
            <a:ext cx="1154458" cy="334793"/>
          </a:xfrm>
          <a:custGeom>
            <a:avLst/>
            <a:gdLst/>
            <a:ahLst/>
            <a:cxnLst/>
            <a:rect l="l" t="t" r="r" b="b"/>
            <a:pathLst>
              <a:path w="1154458" h="334793">
                <a:moveTo>
                  <a:pt x="0" y="0"/>
                </a:moveTo>
                <a:lnTo>
                  <a:pt x="1154458" y="0"/>
                </a:lnTo>
                <a:lnTo>
                  <a:pt x="1154458" y="334793"/>
                </a:lnTo>
                <a:lnTo>
                  <a:pt x="0" y="334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365162" y="5525395"/>
            <a:ext cx="4864490" cy="3228634"/>
          </a:xfrm>
          <a:custGeom>
            <a:avLst/>
            <a:gdLst/>
            <a:ahLst/>
            <a:cxnLst/>
            <a:rect l="l" t="t" r="r" b="b"/>
            <a:pathLst>
              <a:path w="4864490" h="3228634">
                <a:moveTo>
                  <a:pt x="0" y="0"/>
                </a:moveTo>
                <a:lnTo>
                  <a:pt x="4864490" y="0"/>
                </a:lnTo>
                <a:lnTo>
                  <a:pt x="4864490" y="3228634"/>
                </a:lnTo>
                <a:lnTo>
                  <a:pt x="0" y="322863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850" b="-850"/>
            </a:stretch>
          </a:blipFill>
          <a:ln w="47625" cap="sq">
            <a:solidFill>
              <a:srgbClr val="772D4C"/>
            </a:solidFill>
            <a:prstDash val="solid"/>
            <a:miter/>
          </a:ln>
        </p:spPr>
      </p:sp>
      <p:sp>
        <p:nvSpPr>
          <p:cNvPr id="20" name="TextBox 20"/>
          <p:cNvSpPr txBox="1"/>
          <p:nvPr/>
        </p:nvSpPr>
        <p:spPr>
          <a:xfrm>
            <a:off x="10682410" y="9726835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89141" y="141500"/>
            <a:ext cx="13733022" cy="12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4"/>
              </a:lnSpc>
              <a:spcBef>
                <a:spcPct val="0"/>
              </a:spcBef>
            </a:pPr>
            <a:r>
              <a:rPr lang="en-US" sz="3438" b="1" i="1">
                <a:solidFill>
                  <a:srgbClr val="772D4C"/>
                </a:solidFill>
                <a:latin typeface="BPG Nino Mtavruli Bold Italics"/>
                <a:ea typeface="BPG Nino Mtavruli Bold Italics"/>
                <a:cs typeface="BPG Nino Mtavruli Bold Italics"/>
                <a:sym typeface="BPG Nino Mtavruli Bold Italics"/>
              </a:rPr>
              <a:t>მატერიალური ფორმით მიღებული უკუკავშირის მონაცემთა “google forms”-ში ასახვა, ანალიზი და განხილვა.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0581" y="1451130"/>
            <a:ext cx="16297842" cy="8088792"/>
          </a:xfrm>
          <a:custGeom>
            <a:avLst/>
            <a:gdLst/>
            <a:ahLst/>
            <a:cxnLst/>
            <a:rect l="l" t="t" r="r" b="b"/>
            <a:pathLst>
              <a:path w="16297842" h="8088792">
                <a:moveTo>
                  <a:pt x="0" y="0"/>
                </a:moveTo>
                <a:lnTo>
                  <a:pt x="16297842" y="0"/>
                </a:lnTo>
                <a:lnTo>
                  <a:pt x="16297842" y="8088792"/>
                </a:lnTo>
                <a:lnTo>
                  <a:pt x="0" y="8088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27" b="-112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5302" y="841574"/>
            <a:ext cx="15920071" cy="7753485"/>
          </a:xfrm>
          <a:custGeom>
            <a:avLst/>
            <a:gdLst/>
            <a:ahLst/>
            <a:cxnLst/>
            <a:rect l="l" t="t" r="r" b="b"/>
            <a:pathLst>
              <a:path w="15920071" h="7753485">
                <a:moveTo>
                  <a:pt x="0" y="0"/>
                </a:moveTo>
                <a:lnTo>
                  <a:pt x="15920072" y="0"/>
                </a:lnTo>
                <a:lnTo>
                  <a:pt x="15920072" y="7753484"/>
                </a:lnTo>
                <a:lnTo>
                  <a:pt x="0" y="77534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15" r="-21192" b="-777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44463"/>
            <a:ext cx="19182045" cy="816371"/>
            <a:chOff x="0" y="0"/>
            <a:chExt cx="5052061" cy="21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2061" cy="215011"/>
            </a:xfrm>
            <a:custGeom>
              <a:avLst/>
              <a:gdLst/>
              <a:ahLst/>
              <a:cxnLst/>
              <a:rect l="l" t="t" r="r" b="b"/>
              <a:pathLst>
                <a:path w="5052061" h="215011">
                  <a:moveTo>
                    <a:pt x="4848861" y="0"/>
                  </a:moveTo>
                  <a:lnTo>
                    <a:pt x="0" y="0"/>
                  </a:lnTo>
                  <a:lnTo>
                    <a:pt x="0" y="215011"/>
                  </a:lnTo>
                  <a:lnTo>
                    <a:pt x="4848861" y="215011"/>
                  </a:lnTo>
                  <a:lnTo>
                    <a:pt x="5052061" y="107506"/>
                  </a:lnTo>
                  <a:lnTo>
                    <a:pt x="4848861" y="0"/>
                  </a:lnTo>
                  <a:close/>
                </a:path>
              </a:pathLst>
            </a:custGeom>
            <a:solidFill>
              <a:srgbClr val="772D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761" cy="25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5302" y="9908086"/>
            <a:ext cx="29941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ambrolauri.gov.ge</a:t>
            </a:r>
          </a:p>
        </p:txBody>
      </p:sp>
      <p:sp>
        <p:nvSpPr>
          <p:cNvPr id="6" name="Freeform 6"/>
          <p:cNvSpPr/>
          <p:nvPr/>
        </p:nvSpPr>
        <p:spPr>
          <a:xfrm>
            <a:off x="1535302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5" y="0"/>
                </a:lnTo>
                <a:lnTo>
                  <a:pt x="370075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25887" y="9903706"/>
            <a:ext cx="370075" cy="370075"/>
          </a:xfrm>
          <a:custGeom>
            <a:avLst/>
            <a:gdLst/>
            <a:ahLst/>
            <a:cxnLst/>
            <a:rect l="l" t="t" r="r" b="b"/>
            <a:pathLst>
              <a:path w="370075" h="370075">
                <a:moveTo>
                  <a:pt x="0" y="0"/>
                </a:moveTo>
                <a:lnTo>
                  <a:pt x="370074" y="0"/>
                </a:lnTo>
                <a:lnTo>
                  <a:pt x="370074" y="370074"/>
                </a:lnTo>
                <a:lnTo>
                  <a:pt x="0" y="37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87682"/>
            <a:ext cx="12224932" cy="5274773"/>
          </a:xfrm>
          <a:custGeom>
            <a:avLst/>
            <a:gdLst/>
            <a:ahLst/>
            <a:cxnLst/>
            <a:rect l="l" t="t" r="r" b="b"/>
            <a:pathLst>
              <a:path w="12224932" h="5274773">
                <a:moveTo>
                  <a:pt x="0" y="0"/>
                </a:moveTo>
                <a:lnTo>
                  <a:pt x="12224932" y="0"/>
                </a:lnTo>
                <a:lnTo>
                  <a:pt x="12224932" y="5274773"/>
                </a:lnTo>
                <a:lnTo>
                  <a:pt x="0" y="5274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17" r="-11201" b="-1131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875" y="87682"/>
            <a:ext cx="1132706" cy="1507783"/>
          </a:xfrm>
          <a:custGeom>
            <a:avLst/>
            <a:gdLst/>
            <a:ahLst/>
            <a:cxnLst/>
            <a:rect l="l" t="t" r="r" b="b"/>
            <a:pathLst>
              <a:path w="1132706" h="1507783">
                <a:moveTo>
                  <a:pt x="0" y="0"/>
                </a:moveTo>
                <a:lnTo>
                  <a:pt x="1132706" y="0"/>
                </a:lnTo>
                <a:lnTo>
                  <a:pt x="1132706" y="1507783"/>
                </a:lnTo>
                <a:lnTo>
                  <a:pt x="0" y="1507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551504" y="4829401"/>
            <a:ext cx="11736496" cy="4915062"/>
          </a:xfrm>
          <a:custGeom>
            <a:avLst/>
            <a:gdLst/>
            <a:ahLst/>
            <a:cxnLst/>
            <a:rect l="l" t="t" r="r" b="b"/>
            <a:pathLst>
              <a:path w="11736496" h="4915062">
                <a:moveTo>
                  <a:pt x="0" y="0"/>
                </a:moveTo>
                <a:lnTo>
                  <a:pt x="11736496" y="0"/>
                </a:lnTo>
                <a:lnTo>
                  <a:pt x="11736496" y="4915062"/>
                </a:lnTo>
                <a:lnTo>
                  <a:pt x="0" y="4915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94" t="-8233" r="-4097" b="-823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195961" y="9908086"/>
            <a:ext cx="533975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www.facebook.com/ambrolaurimunicipality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Canva Sans</vt:lpstr>
      <vt:lpstr>Canva Sans Bold</vt:lpstr>
      <vt:lpstr>BPG Nino Mtavruli Bold Italics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ამბროლაურის მუნიციპალიტეტის მერის ანგარიში</dc:title>
  <cp:lastModifiedBy>Marika Dvali</cp:lastModifiedBy>
  <cp:revision>2</cp:revision>
  <dcterms:created xsi:type="dcterms:W3CDTF">2006-08-16T00:00:00Z</dcterms:created>
  <dcterms:modified xsi:type="dcterms:W3CDTF">2025-11-27T13:40:57Z</dcterms:modified>
  <dc:identifier>DAG1LvIG-Qw</dc:identifier>
</cp:coreProperties>
</file>