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60" r:id="rId2"/>
    <p:sldId id="264" r:id="rId3"/>
    <p:sldId id="276" r:id="rId4"/>
    <p:sldId id="275" r:id="rId5"/>
    <p:sldId id="269" r:id="rId6"/>
    <p:sldId id="280" r:id="rId7"/>
    <p:sldId id="279" r:id="rId8"/>
    <p:sldId id="278" r:id="rId9"/>
    <p:sldId id="272" r:id="rId10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6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5F9D90-9749-447D-89D7-34E302299266}" type="datetimeFigureOut">
              <a:rPr lang="ru-RU" smtClean="0"/>
              <a:pPr/>
              <a:t>30.09.2019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8ADEB-286D-4525-9FD0-77FC39B3B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028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3.png"/><Relationship Id="rId7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3.png"/><Relationship Id="rId7" Type="http://schemas.openxmlformats.org/officeDocument/2006/relationships/image" Target="../media/image1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3.png"/><Relationship Id="rId7" Type="http://schemas.openxmlformats.org/officeDocument/2006/relationships/image" Target="../media/image2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4.png"/><Relationship Id="rId7" Type="http://schemas.openxmlformats.org/officeDocument/2006/relationships/image" Target="../media/image2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3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kola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6695"/>
            <a:ext cx="6858000" cy="9144000"/>
          </a:xfrm>
          <a:prstGeom prst="rect">
            <a:avLst/>
          </a:prstGeom>
        </p:spPr>
      </p:pic>
      <p:pic>
        <p:nvPicPr>
          <p:cNvPr id="10" name="Picture 9" descr="12966591_1155315707833475_891641943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04800"/>
            <a:ext cx="715147" cy="666800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94246" y="318324"/>
            <a:ext cx="643770" cy="643770"/>
          </a:xfrm>
          <a:prstGeom prst="rect">
            <a:avLst/>
          </a:prstGeom>
        </p:spPr>
      </p:pic>
      <p:pic>
        <p:nvPicPr>
          <p:cNvPr id="12" name="Picture 11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55300" y="361900"/>
            <a:ext cx="605670" cy="605670"/>
          </a:xfrm>
          <a:prstGeom prst="rect">
            <a:avLst/>
          </a:prstGeom>
        </p:spPr>
      </p:pic>
      <p:pic>
        <p:nvPicPr>
          <p:cNvPr id="13" name="Picture 12" descr="thumbnail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4715" y="366480"/>
            <a:ext cx="526984" cy="64717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11677" y="992080"/>
            <a:ext cx="61318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  <a:endParaRPr lang="ka-GE" b="1" dirty="0" smtClean="0">
              <a:ln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2019-2020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3083" y="1584205"/>
            <a:ext cx="6248400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პროგრამის მიზანი: გორის მუნიციპალიტეტის ტერიტორიაზე რეგისტრირებულ საჯარო სკოლებში თვითმმართველობების გაძლიერება და მათ მიერ შესრულებული აქტივობების რაოდენობს ზრდა.</a:t>
            </a:r>
            <a:endParaRPr lang="en-US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46503" y="4860032"/>
            <a:ext cx="6400800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პროგრამის განხორციელების პროცესში გამოყენებული იქნება “ბეიჯ კრაფტის” სისტემა ანუ,  პროგრამაში ჩართული პირი ვალდებულია დააგროვოს კონკრეტული რაოდენობის “ბეიჯი”(ქულები), რომელიც შესაბამისად აისახება შემდგომში გაცემულ სერტიპიკატში.  ბეიჯების მინიჭება ხდება შემდეგი სახით: თითო ტრენინგის  სრულ დასწრებაზე მონაწილეს ენიჭება ერთი ბეიჯი(10 ქულა), შესაბამისად, მონაწილე რამდენ ტრენინგსაც დაესწრება მის სერტიფიკატში აისახება  შესაბამისი 10-ი ქულა</a:t>
            </a:r>
            <a:r>
              <a:rPr lang="ka-GE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ka-GE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ყოველი გაცემულ სერტიფიკატს მიენიჭება ინდივიდუალური კოდი.</a:t>
            </a:r>
          </a:p>
          <a:p>
            <a:pPr algn="ctr"/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სერტიფიკატი იქნება ორ ენოვანი (ქართული,ინგლისური).</a:t>
            </a:r>
            <a:endParaRPr lang="en-US" sz="1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პროექტის ორგანიზატორები/მხარდამჭერები:</a:t>
            </a:r>
          </a:p>
          <a:p>
            <a:pPr algn="ctr"/>
            <a:r>
              <a:rPr lang="ka-GE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გორის მუნიციპალიტეტის მერია - მატერიალური მხარდაჭერა, </a:t>
            </a:r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ტოლერანტობის ცენტრი“</a:t>
            </a:r>
            <a:r>
              <a:rPr lang="en-US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PITA”</a:t>
            </a:r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- ფინანსური მხარდაჭერა,</a:t>
            </a:r>
          </a:p>
          <a:p>
            <a:pPr algn="ctr"/>
            <a:r>
              <a:rPr lang="ka-GE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ევროპელ ინიციატორთა ასოციაცია- ტრენინიგის უზრუნველყოფა,</a:t>
            </a:r>
          </a:p>
          <a:p>
            <a:pPr algn="ctr"/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ლიდერთა ლიგა -  საორგანიზაციო საკითხების უზრუნველყოფა,</a:t>
            </a:r>
          </a:p>
          <a:p>
            <a:pPr algn="ctr"/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საერთაშორისო პროექტ „</a:t>
            </a:r>
            <a:r>
              <a:rPr lang="en-US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opin</a:t>
            </a:r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’- ში ჩართულობა,</a:t>
            </a:r>
          </a:p>
          <a:p>
            <a:pPr algn="ctr"/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ახალგაზრდა მკვლევართა და ანალიტიკოსთა გაერთიანება- </a:t>
            </a:r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კვლევები</a:t>
            </a:r>
            <a:r>
              <a:rPr lang="en-US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,</a:t>
            </a:r>
          </a:p>
          <a:p>
            <a:pPr algn="ctr"/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გორის სახელმწიფო სასწავლო უნივერსიტეტი - მატერიალური მხარდაჭერა.</a:t>
            </a:r>
            <a:endParaRPr lang="en-US" sz="1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ka-GE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ka-GE" sz="1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ka-GE" sz="1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ka-GE" sz="1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61628" y="8501774"/>
            <a:ext cx="391004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a-GE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გისურვებთ წარმატებებს!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" name="Picture 19" descr="14502772_1147764501982420_4548597255962108548_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40483" y="340518"/>
            <a:ext cx="666800" cy="6668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684" y="361900"/>
            <a:ext cx="666800" cy="666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651" y="373419"/>
            <a:ext cx="600999" cy="6009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602" y="220527"/>
            <a:ext cx="844082" cy="8440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2966591_1155315707833475_891641943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799" y="304800"/>
            <a:ext cx="735525" cy="685800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63339" y="394338"/>
            <a:ext cx="610952" cy="610952"/>
          </a:xfrm>
          <a:prstGeom prst="rect">
            <a:avLst/>
          </a:prstGeom>
        </p:spPr>
      </p:pic>
      <p:pic>
        <p:nvPicPr>
          <p:cNvPr id="12" name="Picture 11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1406" y="394338"/>
            <a:ext cx="594792" cy="594792"/>
          </a:xfrm>
          <a:prstGeom prst="rect">
            <a:avLst/>
          </a:prstGeom>
        </p:spPr>
      </p:pic>
      <p:pic>
        <p:nvPicPr>
          <p:cNvPr id="13" name="Picture 12" descr="thumbn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3311" y="279131"/>
            <a:ext cx="599968" cy="736802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1000" y="1143000"/>
            <a:ext cx="61318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  <a:endParaRPr lang="ka-GE" b="1" dirty="0" smtClean="0">
              <a:ln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201</a:t>
            </a:r>
            <a:r>
              <a:rPr lang="en-US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9</a:t>
            </a:r>
            <a:endParaRPr lang="ka-GE" b="1" cap="none" spc="0" dirty="0" smtClean="0">
              <a:ln>
                <a:prstDash val="solid"/>
              </a:ln>
              <a:solidFill>
                <a:srgbClr val="7030A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4800" y="1752600"/>
            <a:ext cx="6248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სამუშაო  გეგმა    1 ტალღა -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ოქტომბერი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" name="Picture 19" descr="14502772_1147764501982420_4548597255962108548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27267" y="310698"/>
            <a:ext cx="694592" cy="694592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89973"/>
              </p:ext>
            </p:extLst>
          </p:nvPr>
        </p:nvGraphicFramePr>
        <p:xfrm>
          <a:off x="228600" y="2590800"/>
          <a:ext cx="6324601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3665">
                <a:tc>
                  <a:txBody>
                    <a:bodyPr/>
                    <a:lstStyle/>
                    <a:p>
                      <a:r>
                        <a:rPr lang="ka-GE" dirty="0" smtClean="0"/>
                        <a:t>#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დასახელება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</a:t>
                      </a:r>
                      <a:r>
                        <a:rPr lang="en-US" dirty="0" smtClean="0"/>
                        <a:t>5</a:t>
                      </a:r>
                      <a:r>
                        <a:rPr lang="ka-GE" dirty="0" smtClean="0"/>
                        <a:t>.10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r>
                        <a:rPr lang="en-US" dirty="0" smtClean="0"/>
                        <a:t>2</a:t>
                      </a:r>
                      <a:r>
                        <a:rPr lang="ka-GE" dirty="0" smtClean="0"/>
                        <a:t>.10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20.1</a:t>
                      </a:r>
                      <a:r>
                        <a:rPr lang="en-US" sz="1600" dirty="0" smtClean="0"/>
                        <a:t>9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r>
                        <a:rPr lang="en-US" sz="1600" dirty="0" smtClean="0"/>
                        <a:t>6</a:t>
                      </a:r>
                      <a:r>
                        <a:rPr lang="ka-GE" sz="1600" dirty="0" smtClean="0"/>
                        <a:t>.10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4135">
                <a:tc>
                  <a:txBody>
                    <a:bodyPr/>
                    <a:lstStyle/>
                    <a:p>
                      <a:r>
                        <a:rPr lang="ka-GE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ka-GE" sz="1400" b="1" dirty="0" smtClean="0"/>
                        <a:t>შეუსრულებელი მისია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ka-GE" sz="1400" b="1" dirty="0" smtClean="0"/>
                        <a:t>სოციალური აქტივიზმი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ka-GE" sz="1400" b="1" dirty="0" smtClean="0"/>
                        <a:t>ბურთი და ჭიკარტი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704">
                <a:tc>
                  <a:txBody>
                    <a:bodyPr/>
                    <a:lstStyle/>
                    <a:p>
                      <a:r>
                        <a:rPr lang="ka-GE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ka-GE" sz="1400" b="1" baseline="0" dirty="0" smtClean="0"/>
                        <a:t>გუნდის შეკვრა - სკამები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ka-GE" sz="1400" b="1" baseline="0" dirty="0" smtClean="0"/>
                        <a:t>ნაბიჯი წინ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ka-GE" sz="1400" b="1" dirty="0" smtClean="0"/>
                        <a:t>დროში მოგზაურობა</a:t>
                      </a:r>
                      <a:r>
                        <a:rPr lang="ka-GE" sz="1400" b="1" baseline="0" dirty="0" smtClean="0"/>
                        <a:t> 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ka-GE" sz="1400" b="1" baseline="0" dirty="0" smtClean="0"/>
                    </a:p>
                    <a:p>
                      <a:pPr marL="228600" indent="-228600">
                        <a:buAutoNum type="arabicPeriod"/>
                      </a:pPr>
                      <a:endParaRPr lang="ka-GE" sz="14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ka-GE" sz="1400" b="1" baseline="0" dirty="0" smtClean="0"/>
                        <a:t>1. გუნდის შეკვრა -საათის ისრები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baseline="0" dirty="0" smtClean="0"/>
                        <a:t>2. </a:t>
                      </a:r>
                      <a:r>
                        <a:rPr lang="ka-GE" sz="1400" b="1" dirty="0" smtClean="0"/>
                        <a:t>კოლონია</a:t>
                      </a:r>
                      <a:r>
                        <a:rPr lang="ka-GE" sz="1400" b="1" baseline="0" dirty="0" smtClean="0"/>
                        <a:t> მარსზე</a:t>
                      </a:r>
                      <a:endParaRPr lang="ru-RU" sz="1400" b="1" dirty="0" smtClean="0"/>
                    </a:p>
                    <a:p>
                      <a:pPr marL="342900" indent="-342900">
                        <a:buNone/>
                      </a:pPr>
                      <a:endParaRPr lang="ka-GE" sz="14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1. გაცნობა -დეტექტივი</a:t>
                      </a:r>
                    </a:p>
                    <a:p>
                      <a:r>
                        <a:rPr lang="ka-GE" sz="1400" b="1" dirty="0" smtClean="0"/>
                        <a:t>2. საერთაშორისო პროექტ</a:t>
                      </a:r>
                      <a:r>
                        <a:rPr lang="en-US" sz="1400" b="1" baseline="0" dirty="0" smtClean="0"/>
                        <a:t> ‘OPIN”-</a:t>
                      </a:r>
                      <a:r>
                        <a:rPr lang="ka-GE" sz="1400" b="1" baseline="0" dirty="0" smtClean="0"/>
                        <a:t>ში ჩართვის შესახებ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 flipH="1">
            <a:off x="228599" y="6948264"/>
            <a:ext cx="62842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 </a:t>
            </a:r>
            <a:r>
              <a:rPr lang="ka-GE" sz="1600" dirty="0" smtClean="0"/>
              <a:t>  ტრენინგის უზრუნველყოფა</a:t>
            </a:r>
            <a:r>
              <a:rPr lang="en-US" sz="1600" dirty="0" smtClean="0"/>
              <a:t> </a:t>
            </a:r>
            <a:r>
              <a:rPr lang="ka-GE" sz="1600" dirty="0" smtClean="0"/>
              <a:t>- გორის მუნიციპალიტეტის მერია</a:t>
            </a:r>
            <a:endParaRPr lang="en-US" sz="16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271" y="279131"/>
            <a:ext cx="732477" cy="73247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346" y="362005"/>
            <a:ext cx="600999" cy="60099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493" y="279131"/>
            <a:ext cx="844082" cy="8440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2966591_1155315707833475_891641943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637918" cy="594792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9842" y="290599"/>
            <a:ext cx="632892" cy="632892"/>
          </a:xfrm>
          <a:prstGeom prst="rect">
            <a:avLst/>
          </a:prstGeom>
        </p:spPr>
      </p:pic>
      <p:pic>
        <p:nvPicPr>
          <p:cNvPr id="12" name="Picture 11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79293" y="315057"/>
            <a:ext cx="574277" cy="574277"/>
          </a:xfrm>
          <a:prstGeom prst="rect">
            <a:avLst/>
          </a:prstGeom>
        </p:spPr>
      </p:pic>
      <p:pic>
        <p:nvPicPr>
          <p:cNvPr id="13" name="Picture 12" descr="thumbnail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63313" y="325315"/>
            <a:ext cx="534816" cy="656791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1000" y="1143000"/>
            <a:ext cx="61318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  <a:endParaRPr lang="ka-GE" b="1" dirty="0" smtClean="0">
              <a:ln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2019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1752600"/>
            <a:ext cx="6248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სამუშაო  გეგმა    2 ტალღა -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ნოემბერი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" name="Picture 19" descr="14502772_1147764501982420_4548597255962108548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08708" y="249115"/>
            <a:ext cx="732991" cy="732991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67966"/>
              </p:ext>
            </p:extLst>
          </p:nvPr>
        </p:nvGraphicFramePr>
        <p:xfrm>
          <a:off x="228600" y="2590800"/>
          <a:ext cx="6324601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3665">
                <a:tc>
                  <a:txBody>
                    <a:bodyPr/>
                    <a:lstStyle/>
                    <a:p>
                      <a:r>
                        <a:rPr lang="ka-GE" dirty="0" smtClean="0"/>
                        <a:t>#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დასახელება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02.11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09.11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16.11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23.11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4135">
                <a:tc>
                  <a:txBody>
                    <a:bodyPr/>
                    <a:lstStyle/>
                    <a:p>
                      <a:r>
                        <a:rPr lang="ka-GE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ka-GE" sz="1400" b="1" dirty="0" smtClean="0"/>
                        <a:t>კონსტიტუცია და დემოკრატია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ka-GE" sz="1400" b="1" baseline="0" dirty="0" smtClean="0"/>
                        <a:t>ადამიანის  უფლებები  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ka-GE" sz="1400" b="1" baseline="0" dirty="0" smtClean="0"/>
                        <a:t>(ნაწილი პირველი)</a:t>
                      </a:r>
                    </a:p>
                    <a:p>
                      <a:pPr marL="228600" indent="-228600">
                        <a:buAutoNum type="arabicPeriod"/>
                      </a:pP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ka-GE" sz="1400" b="1" baseline="0" dirty="0" smtClean="0"/>
                        <a:t>ადამიანის უფლებები 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ka-GE" sz="1400" b="1" baseline="0" dirty="0" smtClean="0"/>
                        <a:t>(მეორე ნაწილი)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ადგილობრივი თვითმმართველობა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 flipH="1">
            <a:off x="228599" y="6948264"/>
            <a:ext cx="62842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 </a:t>
            </a:r>
            <a:r>
              <a:rPr lang="ka-GE" sz="1600" dirty="0" smtClean="0"/>
              <a:t>  ტრენინგის უზრუნველყოფა</a:t>
            </a:r>
            <a:r>
              <a:rPr lang="en-US" sz="1600" dirty="0" smtClean="0"/>
              <a:t> </a:t>
            </a:r>
            <a:r>
              <a:rPr lang="ka-GE" sz="1600" dirty="0" smtClean="0"/>
              <a:t>- გორის მუნიციპალიტეტის მერია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388" y="279132"/>
            <a:ext cx="644360" cy="6443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288" y="315057"/>
            <a:ext cx="702964" cy="70296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389" y="324677"/>
            <a:ext cx="657429" cy="65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6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2966591_1155315707833475_891641943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697610" cy="650448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81804" y="374467"/>
            <a:ext cx="580554" cy="580554"/>
          </a:xfrm>
          <a:prstGeom prst="rect">
            <a:avLst/>
          </a:prstGeom>
        </p:spPr>
      </p:pic>
      <p:pic>
        <p:nvPicPr>
          <p:cNvPr id="12" name="Picture 11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7524" y="304800"/>
            <a:ext cx="611055" cy="611055"/>
          </a:xfrm>
          <a:prstGeom prst="rect">
            <a:avLst/>
          </a:prstGeom>
        </p:spPr>
      </p:pic>
      <p:pic>
        <p:nvPicPr>
          <p:cNvPr id="13" name="Picture 12" descr="thumbn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4204" y="249582"/>
            <a:ext cx="582233" cy="71502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1000" y="1143000"/>
            <a:ext cx="61318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  <a:endParaRPr lang="ka-GE" b="1" dirty="0" smtClean="0">
              <a:ln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2019-2020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1752600"/>
            <a:ext cx="6248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სამუშაო  გეგმა    3 ტალღა -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დეკემბერი- იანვარი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" name="Picture 19" descr="14502772_1147764501982420_4548597255962108548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34367" y="304800"/>
            <a:ext cx="597397" cy="597397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569712"/>
              </p:ext>
            </p:extLst>
          </p:nvPr>
        </p:nvGraphicFramePr>
        <p:xfrm>
          <a:off x="228600" y="2590800"/>
          <a:ext cx="6324601" cy="4118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3665">
                <a:tc>
                  <a:txBody>
                    <a:bodyPr/>
                    <a:lstStyle/>
                    <a:p>
                      <a:r>
                        <a:rPr lang="ka-GE" dirty="0" smtClean="0"/>
                        <a:t>#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დასახელება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07.12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14.12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18.01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25.01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4135">
                <a:tc>
                  <a:txBody>
                    <a:bodyPr/>
                    <a:lstStyle/>
                    <a:p>
                      <a:r>
                        <a:rPr lang="ka-GE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latin typeface="Sylfaen"/>
                          <a:ea typeface="Calibri"/>
                          <a:cs typeface="Times New Roman"/>
                        </a:rPr>
                        <a:t>ქართულ-</a:t>
                      </a:r>
                      <a:r>
                        <a:rPr lang="ka-GE" sz="1400" b="1" baseline="0" dirty="0" smtClean="0">
                          <a:latin typeface="Sylfaen"/>
                          <a:ea typeface="Calibri"/>
                          <a:cs typeface="Times New Roman"/>
                        </a:rPr>
                        <a:t> რუსული ურთიერთობა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baseline="0" dirty="0" smtClean="0">
                          <a:latin typeface="Sylfaen"/>
                          <a:ea typeface="Calibri"/>
                          <a:cs typeface="Times New Roman"/>
                        </a:rPr>
                        <a:t>პირველი ექსპანსია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latin typeface="Sylfaen"/>
                          <a:ea typeface="Calibri"/>
                          <a:cs typeface="Times New Roman"/>
                        </a:rPr>
                        <a:t>ქართულ-რუსული ურთიერთობა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latin typeface="Sylfaen"/>
                          <a:ea typeface="Calibri"/>
                          <a:cs typeface="Times New Roman"/>
                        </a:rPr>
                        <a:t>1918-1921</a:t>
                      </a:r>
                      <a:r>
                        <a:rPr lang="ka-GE" sz="1400" b="1" baseline="0" dirty="0" smtClean="0">
                          <a:latin typeface="Sylfaen"/>
                          <a:ea typeface="Calibri"/>
                          <a:cs typeface="Times New Roman"/>
                        </a:rPr>
                        <a:t> წლები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ქართულ-რუსული ურთიერთობა</a:t>
                      </a:r>
                    </a:p>
                    <a:p>
                      <a:r>
                        <a:rPr lang="ka-G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ბრძოლა დამოუკიდებლობისთვის</a:t>
                      </a:r>
                    </a:p>
                    <a:p>
                      <a:r>
                        <a:rPr lang="ka-G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1988-1992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 smtClean="0">
                          <a:latin typeface="Sylfaen"/>
                          <a:ea typeface="Calibri"/>
                          <a:cs typeface="Times New Roman"/>
                        </a:rPr>
                        <a:t>ქართულ-რუსული ურთიერთობა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a-GE" sz="1400" b="1" dirty="0" smtClean="0">
                          <a:latin typeface="Sylfaen"/>
                          <a:ea typeface="Calibri"/>
                          <a:cs typeface="Times New Roman"/>
                        </a:rPr>
                        <a:t>          ჰიბრიდული ომი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 flipH="1">
            <a:off x="228598" y="6948264"/>
            <a:ext cx="6324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 </a:t>
            </a:r>
            <a:r>
              <a:rPr lang="ka-GE" sz="1600" dirty="0" smtClean="0"/>
              <a:t> ტრენინგის უზრუნველყოფა</a:t>
            </a:r>
            <a:r>
              <a:rPr lang="en-US" sz="1600" dirty="0" smtClean="0"/>
              <a:t> </a:t>
            </a:r>
            <a:r>
              <a:rPr lang="ka-GE" sz="1600" dirty="0" smtClean="0"/>
              <a:t>- ევროპელ-ინიციატორთა ასოციაცია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253" y="178384"/>
            <a:ext cx="737471" cy="73747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201" y="303167"/>
            <a:ext cx="639515" cy="63951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309" y="178384"/>
            <a:ext cx="867071" cy="867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46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2966591_1155315707833475_891641943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637918" cy="594792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21116" y="366640"/>
            <a:ext cx="594792" cy="594792"/>
          </a:xfrm>
          <a:prstGeom prst="rect">
            <a:avLst/>
          </a:prstGeom>
        </p:spPr>
      </p:pic>
      <p:pic>
        <p:nvPicPr>
          <p:cNvPr id="12" name="Picture 11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4951" y="395112"/>
            <a:ext cx="511884" cy="511884"/>
          </a:xfrm>
          <a:prstGeom prst="rect">
            <a:avLst/>
          </a:prstGeom>
        </p:spPr>
      </p:pic>
      <p:pic>
        <p:nvPicPr>
          <p:cNvPr id="13" name="Picture 12" descr="thumbn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0117" y="382167"/>
            <a:ext cx="559210" cy="68674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1000" y="1143000"/>
            <a:ext cx="61318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  <a:endParaRPr lang="ka-GE" b="1" dirty="0" smtClean="0">
              <a:ln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2020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1752600"/>
            <a:ext cx="6248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სამუშაო  გეგმა    4 ტალღა - თებერვალი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" name="Picture 19" descr="14502772_1147764501982420_4548597255962108548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34208" y="377903"/>
            <a:ext cx="594792" cy="594792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407180"/>
              </p:ext>
            </p:extLst>
          </p:nvPr>
        </p:nvGraphicFramePr>
        <p:xfrm>
          <a:off x="228600" y="2590800"/>
          <a:ext cx="6324601" cy="3776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3665">
                <a:tc>
                  <a:txBody>
                    <a:bodyPr/>
                    <a:lstStyle/>
                    <a:p>
                      <a:r>
                        <a:rPr lang="ka-GE" dirty="0" smtClean="0"/>
                        <a:t>#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დასახელება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01.02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08.02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15.02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22.02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593">
                <a:tc>
                  <a:txBody>
                    <a:bodyPr/>
                    <a:lstStyle/>
                    <a:p>
                      <a:r>
                        <a:rPr lang="ka-GE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/>
                        <a:t>         სისტემა და სისტემური</a:t>
                      </a:r>
                      <a:r>
                        <a:rPr lang="ka-GE" sz="1400" b="1" baseline="0" dirty="0" smtClean="0"/>
                        <a:t> </a:t>
                      </a:r>
                      <a:r>
                        <a:rPr lang="ka-GE" sz="1400" b="1" dirty="0" smtClean="0"/>
                        <a:t>მმართველობა    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baseline="0" dirty="0" smtClean="0"/>
                        <a:t>      რესურსები და რესურსების მმართვა</a:t>
                      </a:r>
                      <a:endParaRPr lang="ru-RU" sz="1400" b="1" dirty="0" smtClean="0"/>
                    </a:p>
                    <a:p>
                      <a:pPr marL="228600" indent="-228600" algn="just">
                        <a:buNone/>
                      </a:pP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ka-GE" sz="1400" b="1" baseline="0" dirty="0" smtClean="0"/>
                        <a:t>        აქტივობების დაგეგმარება და კოორდინაცია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       ეფექტური კომუნიკაცია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 flipH="1">
            <a:off x="228599" y="6948264"/>
            <a:ext cx="62842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 </a:t>
            </a:r>
            <a:r>
              <a:rPr lang="ka-GE" sz="1600" dirty="0" smtClean="0"/>
              <a:t>  ტრენინგის უზრუნველყოფა - გორის მუნიციპალიტეტის მერია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6449" y="341495"/>
            <a:ext cx="603886" cy="60388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007" y="374050"/>
            <a:ext cx="631986" cy="63198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300" y="383498"/>
            <a:ext cx="585843" cy="5858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2966591_1155315707833475_891641943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664048" cy="619155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66679" y="404040"/>
            <a:ext cx="545416" cy="545416"/>
          </a:xfrm>
          <a:prstGeom prst="rect">
            <a:avLst/>
          </a:prstGeom>
        </p:spPr>
      </p:pic>
      <p:pic>
        <p:nvPicPr>
          <p:cNvPr id="12" name="Picture 11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42505" y="409531"/>
            <a:ext cx="515965" cy="515965"/>
          </a:xfrm>
          <a:prstGeom prst="rect">
            <a:avLst/>
          </a:prstGeom>
        </p:spPr>
      </p:pic>
      <p:pic>
        <p:nvPicPr>
          <p:cNvPr id="13" name="Picture 12" descr="thumbn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5862" y="401757"/>
            <a:ext cx="502957" cy="61766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1000" y="1143000"/>
            <a:ext cx="61318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  <a:endParaRPr lang="ka-GE" b="1" dirty="0" smtClean="0">
              <a:ln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2020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1752600"/>
            <a:ext cx="6248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სამუშაო  გეგმა    5 ტალღა - მარტი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" name="Picture 19" descr="14502772_1147764501982420_4548597255962108548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86829" y="334591"/>
            <a:ext cx="617666" cy="617666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646481"/>
              </p:ext>
            </p:extLst>
          </p:nvPr>
        </p:nvGraphicFramePr>
        <p:xfrm>
          <a:off x="228600" y="2590800"/>
          <a:ext cx="6324601" cy="3776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3665">
                <a:tc>
                  <a:txBody>
                    <a:bodyPr/>
                    <a:lstStyle/>
                    <a:p>
                      <a:r>
                        <a:rPr lang="ka-GE" dirty="0" smtClean="0"/>
                        <a:t>#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დასახელება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21.03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28.03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593">
                <a:tc>
                  <a:txBody>
                    <a:bodyPr/>
                    <a:lstStyle/>
                    <a:p>
                      <a:r>
                        <a:rPr lang="ka-GE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/>
                        <a:t>სამართალი და სამართლებლივი სისტემები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baseline="0" dirty="0" smtClean="0"/>
                        <a:t>      სამოქალაქო სამართალი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ka-GE" sz="1400" b="1" baseline="0" dirty="0" smtClean="0"/>
                        <a:t>სისხლის სამართალი და ნაფიცმსაჯულები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       იმიტირებული სასამართლო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 flipH="1">
            <a:off x="228599" y="6948264"/>
            <a:ext cx="62842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/>
              <a:t> </a:t>
            </a:r>
            <a:r>
              <a:rPr lang="ka-GE" sz="1600" dirty="0" smtClean="0"/>
              <a:t>  ტრენინგის უზრუნველყოფა - გორის მუნიციპალიტეტის მერია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092" y="243420"/>
            <a:ext cx="680535" cy="68053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9" y="376591"/>
            <a:ext cx="567507" cy="56750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495" y="319167"/>
            <a:ext cx="703428" cy="70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149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2966591_1155315707833475_891641943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637918" cy="594792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75395" y="315118"/>
            <a:ext cx="602010" cy="602010"/>
          </a:xfrm>
          <a:prstGeom prst="rect">
            <a:avLst/>
          </a:prstGeom>
        </p:spPr>
      </p:pic>
      <p:pic>
        <p:nvPicPr>
          <p:cNvPr id="12" name="Picture 11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0773" y="329772"/>
            <a:ext cx="578731" cy="578731"/>
          </a:xfrm>
          <a:prstGeom prst="rect">
            <a:avLst/>
          </a:prstGeom>
        </p:spPr>
      </p:pic>
      <p:pic>
        <p:nvPicPr>
          <p:cNvPr id="13" name="Picture 12" descr="thumbn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0082" y="315118"/>
            <a:ext cx="515355" cy="632892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1000" y="1143000"/>
            <a:ext cx="61318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  <a:endParaRPr lang="ka-GE" b="1" dirty="0" smtClean="0">
              <a:ln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2020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1752600"/>
            <a:ext cx="6248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სამუშაო  გეგმა    6 ტალღა - აპრილი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" name="Picture 19" descr="14502772_1147764501982420_4548597255962108548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58114" y="243421"/>
            <a:ext cx="640110" cy="640110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10401"/>
              </p:ext>
            </p:extLst>
          </p:nvPr>
        </p:nvGraphicFramePr>
        <p:xfrm>
          <a:off x="228600" y="2590800"/>
          <a:ext cx="6324601" cy="3776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3665">
                <a:tc>
                  <a:txBody>
                    <a:bodyPr/>
                    <a:lstStyle/>
                    <a:p>
                      <a:r>
                        <a:rPr lang="ka-GE" dirty="0" smtClean="0"/>
                        <a:t>#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დასახელება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21.04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28.04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593">
                <a:tc>
                  <a:txBody>
                    <a:bodyPr/>
                    <a:lstStyle/>
                    <a:p>
                      <a:r>
                        <a:rPr lang="ka-GE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ka-GE" sz="1400" b="1" dirty="0" smtClean="0"/>
                        <a:t>         პოლიტიკა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just">
                        <a:buNone/>
                      </a:pPr>
                      <a:r>
                        <a:rPr lang="ka-GE" sz="1200" b="1" dirty="0" smtClean="0"/>
                        <a:t>        </a:t>
                      </a:r>
                      <a:r>
                        <a:rPr lang="ka-GE" sz="1400" b="1" dirty="0" smtClean="0"/>
                        <a:t> პოლიტიკური იდეოლოგიები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ka-GE" sz="1400" b="1" baseline="0" dirty="0" smtClean="0"/>
                        <a:t>        არჩევნები საქართველოში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         იმიტირებული არჩევნები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28600" y="6805548"/>
            <a:ext cx="6324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 smtClean="0"/>
              <a:t>    ტრენინგის </a:t>
            </a:r>
            <a:r>
              <a:rPr lang="ka-GE" sz="1600" dirty="0"/>
              <a:t>უზრუნველყოფა - გორის მუნიციპალიტეტის მერია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455" y="243421"/>
            <a:ext cx="656171" cy="6561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545" y="314247"/>
            <a:ext cx="567507" cy="56750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202" y="243421"/>
            <a:ext cx="727483" cy="727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043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2966591_1155315707833475_891641943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731436" cy="681987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35928" y="333869"/>
            <a:ext cx="681987" cy="681987"/>
          </a:xfrm>
          <a:prstGeom prst="rect">
            <a:avLst/>
          </a:prstGeom>
        </p:spPr>
      </p:pic>
      <p:pic>
        <p:nvPicPr>
          <p:cNvPr id="12" name="Picture 11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93403" y="358841"/>
            <a:ext cx="647093" cy="647093"/>
          </a:xfrm>
          <a:prstGeom prst="rect">
            <a:avLst/>
          </a:prstGeom>
        </p:spPr>
      </p:pic>
      <p:pic>
        <p:nvPicPr>
          <p:cNvPr id="13" name="Picture 12" descr="thumbnai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7607" y="333869"/>
            <a:ext cx="594425" cy="72999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1000" y="1143000"/>
            <a:ext cx="61318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  <a:endParaRPr lang="ka-GE" b="1" dirty="0" smtClean="0">
              <a:ln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ka-GE" b="1" cap="none" spc="0" dirty="0" smtClean="0">
                <a:ln>
                  <a:prstDash val="solid"/>
                </a:ln>
                <a:solidFill>
                  <a:srgbClr val="7030A0"/>
                </a:solidFill>
              </a:rPr>
              <a:t>2020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1752600"/>
            <a:ext cx="6248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სამუშაო  გეგმა    7 ტალღა - მაისი</a:t>
            </a:r>
            <a:endParaRPr lang="en-US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" name="Picture 19" descr="14502772_1147764501982420_4548597255962108548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11724" y="304800"/>
            <a:ext cx="681987" cy="681987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263673"/>
              </p:ext>
            </p:extLst>
          </p:nvPr>
        </p:nvGraphicFramePr>
        <p:xfrm>
          <a:off x="116633" y="2590800"/>
          <a:ext cx="6594648" cy="4614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9993">
                  <a:extLst>
                    <a:ext uri="{9D8B030D-6E8A-4147-A177-3AD203B41FA5}">
                      <a16:colId xmlns:a16="http://schemas.microsoft.com/office/drawing/2014/main" val="581385003"/>
                    </a:ext>
                  </a:extLst>
                </a:gridCol>
              </a:tblGrid>
              <a:tr h="603665">
                <a:tc>
                  <a:txBody>
                    <a:bodyPr/>
                    <a:lstStyle/>
                    <a:p>
                      <a:r>
                        <a:rPr lang="ka-GE" dirty="0" smtClean="0"/>
                        <a:t>#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დასახელება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02.05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09.05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16.05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23.05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30.05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593">
                <a:tc>
                  <a:txBody>
                    <a:bodyPr/>
                    <a:lstStyle/>
                    <a:p>
                      <a:r>
                        <a:rPr lang="ka-GE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None/>
                      </a:pPr>
                      <a:r>
                        <a:rPr lang="ka-GE" sz="1400" b="1" dirty="0" smtClean="0"/>
                        <a:t>ჭრელი კედელი</a:t>
                      </a:r>
                    </a:p>
                    <a:p>
                      <a:pPr marL="342900" indent="-342900" algn="just">
                        <a:buNone/>
                      </a:pPr>
                      <a:r>
                        <a:rPr lang="ka-GE" sz="1400" b="1" dirty="0" smtClean="0"/>
                        <a:t>(იდეების გენერირება)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just">
                        <a:buNone/>
                      </a:pPr>
                      <a:r>
                        <a:rPr lang="ka-GE" sz="1400" b="1" dirty="0" smtClean="0"/>
                        <a:t>ღონისძიების ორგანზიება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ka-GE" sz="1400" b="1" baseline="0" dirty="0" smtClean="0"/>
                        <a:t>ადვოკატირების კამპანია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ეფექტორი</a:t>
                      </a:r>
                      <a:r>
                        <a:rPr lang="ka-GE" sz="1400" b="1" baseline="0" dirty="0" smtClean="0"/>
                        <a:t> კომუნიკაცია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ka-GE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ღონისძიებების</a:t>
                      </a:r>
                      <a:r>
                        <a:rPr lang="ka-GE" sz="1400" b="1" baseline="0" dirty="0" smtClean="0"/>
                        <a:t> დაგეგმვა-განხორციელება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68237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93931" y="7452320"/>
            <a:ext cx="65946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 smtClean="0"/>
              <a:t>        ტრენინგის </a:t>
            </a:r>
            <a:r>
              <a:rPr lang="ka-GE" sz="1600" dirty="0"/>
              <a:t>უზრუნველყოფა - გორის მუნიციპალიტეტის მერია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128" y="431883"/>
            <a:ext cx="583973" cy="58397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188" y="431883"/>
            <a:ext cx="589012" cy="5890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892" y="358841"/>
            <a:ext cx="658918" cy="65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301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76226" y="1457246"/>
            <a:ext cx="62484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a-GE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სარეგისტრაციო ფურცელი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241339"/>
              </p:ext>
            </p:extLst>
          </p:nvPr>
        </p:nvGraphicFramePr>
        <p:xfrm>
          <a:off x="142852" y="1857356"/>
          <a:ext cx="6553200" cy="7000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7023">
                <a:tc>
                  <a:txBody>
                    <a:bodyPr/>
                    <a:lstStyle/>
                    <a:p>
                      <a:r>
                        <a:rPr lang="ka-GE" dirty="0" smtClean="0"/>
                        <a:t>#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სახელი,</a:t>
                      </a:r>
                      <a:r>
                        <a:rPr lang="ka-GE" baseline="0" dirty="0" smtClean="0"/>
                        <a:t> გვარი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ასაკი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სკოლა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საკონტაქტო</a:t>
                      </a:r>
                    </a:p>
                    <a:p>
                      <a:r>
                        <a:rPr lang="ka-GE" sz="1600" dirty="0" smtClean="0"/>
                        <a:t>მობ: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ხელმოწერა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688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299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9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299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9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299">
                <a:tc>
                  <a:txBody>
                    <a:bodyPr/>
                    <a:lstStyle/>
                    <a:p>
                      <a:r>
                        <a:rPr lang="ka-GE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7023">
                <a:tc>
                  <a:txBody>
                    <a:bodyPr/>
                    <a:lstStyle/>
                    <a:p>
                      <a:r>
                        <a:rPr lang="ka-GE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a-GE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299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84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299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7502">
                <a:tc>
                  <a:txBody>
                    <a:bodyPr/>
                    <a:lstStyle/>
                    <a:p>
                      <a:r>
                        <a:rPr lang="ka-GE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299">
                <a:tc>
                  <a:txBody>
                    <a:bodyPr/>
                    <a:lstStyle/>
                    <a:p>
                      <a:r>
                        <a:rPr lang="ka-GE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1489">
                <a:tc>
                  <a:txBody>
                    <a:bodyPr/>
                    <a:lstStyle/>
                    <a:p>
                      <a:r>
                        <a:rPr lang="ka-GE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9884">
                <a:tc>
                  <a:txBody>
                    <a:bodyPr/>
                    <a:lstStyle/>
                    <a:p>
                      <a:r>
                        <a:rPr lang="ka-GE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31223">
                <a:tc>
                  <a:txBody>
                    <a:bodyPr/>
                    <a:lstStyle/>
                    <a:p>
                      <a:r>
                        <a:rPr lang="ka-GE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42852" y="934026"/>
            <a:ext cx="6715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ln>
                  <a:prstDash val="solid"/>
                </a:ln>
                <a:solidFill>
                  <a:srgbClr val="7030A0"/>
                </a:solidFill>
              </a:rPr>
              <a:t>სკოლის თვითმმართველობების გაძლიერების პროგრამა</a:t>
            </a:r>
          </a:p>
          <a:p>
            <a:pPr algn="ctr"/>
            <a:r>
              <a:rPr lang="ka-GE" b="1" dirty="0" smtClean="0">
                <a:ln>
                  <a:prstDash val="solid"/>
                </a:ln>
                <a:solidFill>
                  <a:srgbClr val="7030A0"/>
                </a:solidFill>
              </a:rPr>
              <a:t>2019 - 2020</a:t>
            </a:r>
            <a:endParaRPr lang="ka-GE" b="1" dirty="0">
              <a:ln>
                <a:prstDash val="solid"/>
              </a:ln>
              <a:solidFill>
                <a:srgbClr val="7030A0"/>
              </a:solidFill>
            </a:endParaRPr>
          </a:p>
        </p:txBody>
      </p:sp>
      <p:pic>
        <p:nvPicPr>
          <p:cNvPr id="7" name="Picture 6" descr="14502772_1147764501982420_4548597255962108548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81091" y="175686"/>
            <a:ext cx="615350" cy="615350"/>
          </a:xfrm>
          <a:prstGeom prst="rect">
            <a:avLst/>
          </a:prstGeom>
        </p:spPr>
      </p:pic>
      <p:pic>
        <p:nvPicPr>
          <p:cNvPr id="8" name="Picture 7" descr="ახალგაზრდა მკვლევართა გაერთიანება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47049" y="177571"/>
            <a:ext cx="588640" cy="588640"/>
          </a:xfrm>
          <a:prstGeom prst="rect">
            <a:avLst/>
          </a:prstGeom>
        </p:spPr>
      </p:pic>
      <p:pic>
        <p:nvPicPr>
          <p:cNvPr id="9" name="Picture 8" descr="thumbnai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642" y="166936"/>
            <a:ext cx="555841" cy="682611"/>
          </a:xfrm>
          <a:prstGeom prst="rect">
            <a:avLst/>
          </a:prstGeom>
        </p:spPr>
      </p:pic>
      <p:pic>
        <p:nvPicPr>
          <p:cNvPr id="11" name="Picture 10" descr="43011272_495485887597295_8866462930321801216_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21366" y="188368"/>
            <a:ext cx="602668" cy="602668"/>
          </a:xfrm>
          <a:prstGeom prst="rect">
            <a:avLst/>
          </a:prstGeom>
        </p:spPr>
      </p:pic>
      <p:pic>
        <p:nvPicPr>
          <p:cNvPr id="12" name="Picture 11" descr="12966591_1155315707833475_891641943_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3109" y="235627"/>
            <a:ext cx="557649" cy="5199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503" y="200992"/>
            <a:ext cx="648555" cy="6485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778" y="175686"/>
            <a:ext cx="652052" cy="6520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635" y="157830"/>
            <a:ext cx="713499" cy="7134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</TotalTime>
  <Words>532</Words>
  <Application>Microsoft Office PowerPoint</Application>
  <PresentationFormat>On-screen Show (4:3)</PresentationFormat>
  <Paragraphs>184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Sylfaen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DIMITRI</dc:creator>
  <cp:lastModifiedBy>Dimitri Gogiashvili</cp:lastModifiedBy>
  <cp:revision>107</cp:revision>
  <dcterms:created xsi:type="dcterms:W3CDTF">2006-08-16T00:00:00Z</dcterms:created>
  <dcterms:modified xsi:type="dcterms:W3CDTF">2019-09-30T06:32:21Z</dcterms:modified>
</cp:coreProperties>
</file>